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Lst>
  <p:notesMasterIdLst>
    <p:notesMasterId r:id="rId113"/>
  </p:notesMasterIdLst>
  <p:handoutMasterIdLst>
    <p:handoutMasterId r:id="rId114"/>
  </p:handoutMasterIdLst>
  <p:sldIdLst>
    <p:sldId id="257" r:id="rId19"/>
    <p:sldId id="297" r:id="rId20"/>
    <p:sldId id="258" r:id="rId21"/>
    <p:sldId id="359" r:id="rId22"/>
    <p:sldId id="393" r:id="rId23"/>
    <p:sldId id="261" r:id="rId24"/>
    <p:sldId id="262" r:id="rId25"/>
    <p:sldId id="263" r:id="rId26"/>
    <p:sldId id="271" r:id="rId27"/>
    <p:sldId id="325" r:id="rId28"/>
    <p:sldId id="360" r:id="rId29"/>
    <p:sldId id="326" r:id="rId30"/>
    <p:sldId id="327" r:id="rId31"/>
    <p:sldId id="268" r:id="rId32"/>
    <p:sldId id="269" r:id="rId33"/>
    <p:sldId id="270" r:id="rId34"/>
    <p:sldId id="273" r:id="rId35"/>
    <p:sldId id="316" r:id="rId36"/>
    <p:sldId id="378" r:id="rId37"/>
    <p:sldId id="318" r:id="rId38"/>
    <p:sldId id="361" r:id="rId39"/>
    <p:sldId id="362" r:id="rId40"/>
    <p:sldId id="363" r:id="rId41"/>
    <p:sldId id="280" r:id="rId42"/>
    <p:sldId id="377" r:id="rId43"/>
    <p:sldId id="376" r:id="rId44"/>
    <p:sldId id="364" r:id="rId45"/>
    <p:sldId id="394" r:id="rId46"/>
    <p:sldId id="397" r:id="rId47"/>
    <p:sldId id="395" r:id="rId48"/>
    <p:sldId id="369" r:id="rId49"/>
    <p:sldId id="370" r:id="rId50"/>
    <p:sldId id="371" r:id="rId51"/>
    <p:sldId id="372" r:id="rId52"/>
    <p:sldId id="373" r:id="rId53"/>
    <p:sldId id="374" r:id="rId54"/>
    <p:sldId id="375" r:id="rId55"/>
    <p:sldId id="282" r:id="rId56"/>
    <p:sldId id="283" r:id="rId57"/>
    <p:sldId id="355" r:id="rId58"/>
    <p:sldId id="284" r:id="rId59"/>
    <p:sldId id="285" r:id="rId60"/>
    <p:sldId id="300" r:id="rId61"/>
    <p:sldId id="286" r:id="rId62"/>
    <p:sldId id="301" r:id="rId63"/>
    <p:sldId id="302" r:id="rId64"/>
    <p:sldId id="305" r:id="rId65"/>
    <p:sldId id="333" r:id="rId66"/>
    <p:sldId id="338" r:id="rId67"/>
    <p:sldId id="334" r:id="rId68"/>
    <p:sldId id="335" r:id="rId69"/>
    <p:sldId id="336" r:id="rId70"/>
    <p:sldId id="337" r:id="rId71"/>
    <p:sldId id="290" r:id="rId72"/>
    <p:sldId id="320" r:id="rId73"/>
    <p:sldId id="379" r:id="rId74"/>
    <p:sldId id="339" r:id="rId75"/>
    <p:sldId id="321" r:id="rId76"/>
    <p:sldId id="322" r:id="rId77"/>
    <p:sldId id="323" r:id="rId78"/>
    <p:sldId id="324" r:id="rId79"/>
    <p:sldId id="353" r:id="rId80"/>
    <p:sldId id="356" r:id="rId81"/>
    <p:sldId id="357" r:id="rId82"/>
    <p:sldId id="380" r:id="rId83"/>
    <p:sldId id="381" r:id="rId84"/>
    <p:sldId id="382" r:id="rId85"/>
    <p:sldId id="383" r:id="rId86"/>
    <p:sldId id="384" r:id="rId87"/>
    <p:sldId id="385" r:id="rId88"/>
    <p:sldId id="386" r:id="rId89"/>
    <p:sldId id="387" r:id="rId90"/>
    <p:sldId id="388" r:id="rId91"/>
    <p:sldId id="328" r:id="rId92"/>
    <p:sldId id="310" r:id="rId93"/>
    <p:sldId id="390" r:id="rId94"/>
    <p:sldId id="392" r:id="rId95"/>
    <p:sldId id="296" r:id="rId96"/>
    <p:sldId id="354" r:id="rId97"/>
    <p:sldId id="340" r:id="rId98"/>
    <p:sldId id="341" r:id="rId99"/>
    <p:sldId id="342" r:id="rId100"/>
    <p:sldId id="343" r:id="rId101"/>
    <p:sldId id="344" r:id="rId102"/>
    <p:sldId id="345" r:id="rId103"/>
    <p:sldId id="347" r:id="rId104"/>
    <p:sldId id="346" r:id="rId105"/>
    <p:sldId id="348" r:id="rId106"/>
    <p:sldId id="349" r:id="rId107"/>
    <p:sldId id="352" r:id="rId108"/>
    <p:sldId id="350" r:id="rId109"/>
    <p:sldId id="351" r:id="rId110"/>
    <p:sldId id="295" r:id="rId111"/>
    <p:sldId id="398" r:id="rId112"/>
  </p:sldIdLst>
  <p:sldSz cx="9144000" cy="6858000" type="screen4x3"/>
  <p:notesSz cx="6858000" cy="914400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8080"/>
    <a:srgbClr val="009999"/>
    <a:srgbClr val="969696"/>
    <a:srgbClr val="FFFF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84" d="100"/>
          <a:sy n="84" d="100"/>
        </p:scale>
        <p:origin x="-9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3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117" Type="http://schemas.openxmlformats.org/officeDocument/2006/relationships/theme" Target="theme/theme1.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slide" Target="slides/slide94.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slide" Target="slides/slide84.xml"/><Relationship Id="rId110" Type="http://schemas.openxmlformats.org/officeDocument/2006/relationships/slide" Target="slides/slide92.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slide" Target="slides/slide85.xml"/><Relationship Id="rId108" Type="http://schemas.openxmlformats.org/officeDocument/2006/relationships/slide" Target="slides/slide90.xml"/><Relationship Id="rId116"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11"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3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3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3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7C00BE-31FC-4A6E-A1F1-1DA8156E98E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DF9A14-A5DB-4715-810F-2E93051F52E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aflut.html"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0938E-826B-48E6-A7AF-962AD6C4CA25}" type="slidenum">
              <a:rPr lang="en-US"/>
              <a:pPr/>
              <a:t>1</a:t>
            </a:fld>
            <a:endParaRPr lang="en-US" dirty="0"/>
          </a:p>
        </p:txBody>
      </p:sp>
      <p:sp>
        <p:nvSpPr>
          <p:cNvPr id="6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6FC95-47E4-4CEB-BD03-3323CFC37E1D}" type="slidenum">
              <a:rPr lang="en-US"/>
              <a:pPr/>
              <a:t>16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B7ABB-FEEC-4C87-8D78-3FBB6125A8DF}" type="slidenum">
              <a:rPr lang="en-US"/>
              <a:pPr/>
              <a:t>17</a:t>
            </a:fld>
            <a:endParaRPr lang="en-US"/>
          </a:p>
        </p:txBody>
      </p:sp>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A222C-F1FF-499F-AF93-61B4A10F363E}" type="slidenum">
              <a:rPr lang="en-US"/>
              <a:pPr/>
              <a:t>24</a:t>
            </a:fld>
            <a:endParaRPr lang="en-US"/>
          </a:p>
        </p:txBody>
      </p:sp>
      <p:sp>
        <p:nvSpPr>
          <p:cNvPr id="41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043EC-5293-479F-9A7D-8C31037DAD4D}" type="slidenum">
              <a:rPr lang="en-US">
                <a:solidFill>
                  <a:srgbClr val="000000"/>
                </a:solidFill>
              </a:rPr>
              <a:pPr/>
              <a:t>31</a:t>
            </a:fld>
            <a:endParaRPr lang="en-US">
              <a:solidFill>
                <a:srgbClr val="000000"/>
              </a:solidFill>
            </a:endParaRPr>
          </a:p>
        </p:txBody>
      </p:sp>
      <p:sp>
        <p:nvSpPr>
          <p:cNvPr id="1101826" name="Rectangle 2"/>
          <p:cNvSpPr>
            <a:spLocks noGrp="1" noRot="1" noChangeAspect="1" noChangeArrowheads="1" noTextEdit="1"/>
          </p:cNvSpPr>
          <p:nvPr>
            <p:ph type="sldImg"/>
          </p:nvPr>
        </p:nvSpPr>
        <p:spPr>
          <a:xfrm>
            <a:off x="925719" y="685838"/>
            <a:ext cx="5006564" cy="3429182"/>
          </a:xfrm>
          <a:ln/>
        </p:spPr>
      </p:sp>
      <p:sp>
        <p:nvSpPr>
          <p:cNvPr id="1101827" name="Rectangle 3"/>
          <p:cNvSpPr>
            <a:spLocks noGrp="1" noChangeArrowheads="1"/>
          </p:cNvSpPr>
          <p:nvPr>
            <p:ph type="body" idx="1"/>
          </p:nvPr>
        </p:nvSpPr>
        <p:spPr>
          <a:xfrm>
            <a:off x="685480" y="4343144"/>
            <a:ext cx="5487041" cy="4115019"/>
          </a:xfrm>
          <a:noFill/>
        </p:spPr>
        <p:txBody>
          <a:bodyPr lIns="91440" tIns="45720" rIns="91440" bIns="45720"/>
          <a:lstStyle/>
          <a:p>
            <a:r>
              <a:rPr lang="en-US"/>
              <a:t>The anticoagulant effect of VKAs are optimized when therapeutic doses are maintained within a very narrow range. </a:t>
            </a:r>
          </a:p>
          <a:p>
            <a:r>
              <a:rPr lang="en-US"/>
              <a:t>Over-anticoagulation (INR &gt;3) can lead to an increased risk of bleeding and under-anticoagulation (INR &lt;2) can lead to increased risk of stroke.</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E5EC6-E3CE-479A-9E43-5095D77AAA25}" type="slidenum">
              <a:rPr lang="en-US">
                <a:solidFill>
                  <a:srgbClr val="000000"/>
                </a:solidFill>
              </a:rPr>
              <a:pPr/>
              <a:t>32</a:t>
            </a:fld>
            <a:endParaRPr lang="en-US">
              <a:solidFill>
                <a:srgbClr val="000000"/>
              </a:solidFill>
            </a:endParaRPr>
          </a:p>
        </p:txBody>
      </p:sp>
      <p:sp>
        <p:nvSpPr>
          <p:cNvPr id="1103874" name="Rectangle 2"/>
          <p:cNvSpPr>
            <a:spLocks noGrp="1" noRot="1" noChangeAspect="1" noChangeArrowheads="1" noTextEdit="1"/>
          </p:cNvSpPr>
          <p:nvPr>
            <p:ph type="sldImg"/>
          </p:nvPr>
        </p:nvSpPr>
        <p:spPr>
          <a:xfrm>
            <a:off x="925719" y="685838"/>
            <a:ext cx="5006564" cy="3429182"/>
          </a:xfrm>
          <a:ln/>
        </p:spPr>
      </p:sp>
      <p:sp>
        <p:nvSpPr>
          <p:cNvPr id="1103875" name="Rectangle 3"/>
          <p:cNvSpPr>
            <a:spLocks noGrp="1" noChangeArrowheads="1"/>
          </p:cNvSpPr>
          <p:nvPr>
            <p:ph type="body" idx="1"/>
          </p:nvPr>
        </p:nvSpPr>
        <p:spPr>
          <a:xfrm>
            <a:off x="685480" y="4343144"/>
            <a:ext cx="5487041" cy="4115019"/>
          </a:xfrm>
          <a:noFill/>
        </p:spPr>
        <p:txBody>
          <a:bodyPr lIns="91440" tIns="45720" rIns="91440" bIns="45720"/>
          <a:lstStyle/>
          <a:p>
            <a:r>
              <a:rPr lang="en-GB" sz="600"/>
              <a:t>Time in Therapeutic Range (TTR) of 2.0-3.0 with VKA tends to be highest (60–70%) in well-controlled environments, e.g. clinical trials</a:t>
            </a:r>
            <a:r>
              <a:rPr lang="en-GB" sz="600" baseline="30000"/>
              <a:t>1</a:t>
            </a:r>
          </a:p>
          <a:p>
            <a:r>
              <a:rPr lang="en-GB" sz="600"/>
              <a:t>INR control tends to be much lower in clinical practice.  </a:t>
            </a:r>
          </a:p>
          <a:p>
            <a:r>
              <a:rPr lang="en-GB" sz="600"/>
              <a:t>In a retrospective review in clinical practice setting: </a:t>
            </a:r>
            <a:r>
              <a:rPr lang="en-GB" sz="600" b="1"/>
              <a:t>relative risk reduction of stroke was only 38% </a:t>
            </a:r>
            <a:r>
              <a:rPr lang="en-GB" sz="600"/>
              <a:t>(Rietbrock et al. </a:t>
            </a:r>
            <a:r>
              <a:rPr lang="en-GB" sz="600" i="1"/>
              <a:t>Thromb Haemost.</a:t>
            </a:r>
            <a:r>
              <a:rPr lang="en-GB" sz="600"/>
              <a:t> 2009; 101: 527-534)</a:t>
            </a:r>
          </a:p>
          <a:p>
            <a:endParaRPr lang="en-US" sz="600" baseline="30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5BD226-2823-445D-8B09-CBC9833F1B36}" type="slidenum">
              <a:rPr lang="en-US">
                <a:solidFill>
                  <a:srgbClr val="000000"/>
                </a:solidFill>
              </a:rPr>
              <a:pPr/>
              <a:t>33</a:t>
            </a:fld>
            <a:endParaRPr lang="en-US">
              <a:solidFill>
                <a:srgbClr val="000000"/>
              </a:solidFill>
            </a:endParaRPr>
          </a:p>
        </p:txBody>
      </p:sp>
      <p:sp>
        <p:nvSpPr>
          <p:cNvPr id="1140738" name="Slide Image Placeholder 1"/>
          <p:cNvSpPr>
            <a:spLocks noGrp="1" noRot="1" noChangeAspect="1" noTextEdit="1"/>
          </p:cNvSpPr>
          <p:nvPr>
            <p:ph type="sldImg"/>
          </p:nvPr>
        </p:nvSpPr>
        <p:spPr>
          <a:xfrm>
            <a:off x="925719" y="685838"/>
            <a:ext cx="5006564" cy="3429182"/>
          </a:xfrm>
          <a:ln/>
        </p:spPr>
      </p:sp>
      <p:sp>
        <p:nvSpPr>
          <p:cNvPr id="1140739" name="Notes Placeholder 2"/>
          <p:cNvSpPr>
            <a:spLocks noGrp="1"/>
          </p:cNvSpPr>
          <p:nvPr>
            <p:ph type="body" idx="1"/>
          </p:nvPr>
        </p:nvSpPr>
        <p:spPr>
          <a:xfrm>
            <a:off x="685480" y="4343144"/>
            <a:ext cx="5487041" cy="4115019"/>
          </a:xfrm>
        </p:spPr>
        <p:txBody>
          <a:bodyPr lIns="91440" tIns="45720" rIns="91440" bIns="45720"/>
          <a:lstStyle/>
          <a:p>
            <a:pPr marL="0" lvl="1">
              <a:tabLst>
                <a:tab pos="173038" algn="l"/>
              </a:tabLst>
            </a:pPr>
            <a:endParaRPr lang="en-GB" sz="900" i="1">
              <a:latin typeface="Helvetica Neue Light"/>
            </a:endParaRPr>
          </a:p>
        </p:txBody>
      </p:sp>
      <p:sp>
        <p:nvSpPr>
          <p:cNvPr id="4" name="Slide Number Placeholder 3"/>
          <p:cNvSpPr txBox="1">
            <a:spLocks noGrp="1"/>
          </p:cNvSpPr>
          <p:nvPr/>
        </p:nvSpPr>
        <p:spPr>
          <a:xfrm>
            <a:off x="3883852" y="8684826"/>
            <a:ext cx="2972547" cy="457711"/>
          </a:xfrm>
          <a:prstGeom prst="rect">
            <a:avLst/>
          </a:prstGeom>
          <a:noFill/>
        </p:spPr>
        <p:txBody>
          <a:bodyPr anchor="b"/>
          <a:lstStyle/>
          <a:p>
            <a:pPr algn="r" fontAlgn="auto">
              <a:spcBef>
                <a:spcPts val="0"/>
              </a:spcBef>
              <a:spcAft>
                <a:spcPts val="0"/>
              </a:spcAft>
              <a:defRPr/>
            </a:pPr>
            <a:fld id="{CBBBDF45-59EC-48AE-B743-7F5C063FAEE8}" type="slidenum">
              <a:rPr lang="en-GB" sz="1200" i="0">
                <a:solidFill>
                  <a:srgbClr val="000000"/>
                </a:solidFill>
                <a:latin typeface="Calibri"/>
                <a:ea typeface="ＭＳ Ｐゴシック" charset="-128"/>
              </a:rPr>
              <a:pPr algn="r" fontAlgn="auto">
                <a:spcBef>
                  <a:spcPts val="0"/>
                </a:spcBef>
                <a:spcAft>
                  <a:spcPts val="0"/>
                </a:spcAft>
                <a:defRPr/>
              </a:pPr>
              <a:t>33</a:t>
            </a:fld>
            <a:endParaRPr lang="en-GB" sz="1200" i="0" dirty="0">
              <a:solidFill>
                <a:srgbClr val="000000"/>
              </a:solidFill>
              <a:latin typeface="Calibri"/>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BC994-8699-4DA1-B77A-4F33B4C5BA67}" type="slidenum">
              <a:rPr lang="en-US">
                <a:solidFill>
                  <a:srgbClr val="000000"/>
                </a:solidFill>
              </a:rPr>
              <a:pPr/>
              <a:t>34</a:t>
            </a:fld>
            <a:endParaRPr lang="en-US">
              <a:solidFill>
                <a:srgbClr val="000000"/>
              </a:solidFill>
            </a:endParaRPr>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b="1"/>
              <a:t>	Statistical testing in the RE-LY Study:</a:t>
            </a:r>
          </a:p>
          <a:p>
            <a:r>
              <a:rPr lang="en-US" b="1"/>
              <a:t>	Primary endpoint:</a:t>
            </a:r>
          </a:p>
          <a:p>
            <a:r>
              <a:rPr lang="en-CA"/>
              <a:t>	Non-inferiority design allowing for statistical analysis of superiority once non-inferiority is achieved</a:t>
            </a:r>
          </a:p>
          <a:p>
            <a:r>
              <a:rPr lang="en-US"/>
              <a:t>	</a:t>
            </a:r>
            <a:r>
              <a:rPr lang="en-US" b="1"/>
              <a:t>All other endpoints:</a:t>
            </a:r>
          </a:p>
          <a:p>
            <a:r>
              <a:rPr lang="en-US"/>
              <a:t>	Superiority testing.</a:t>
            </a:r>
          </a:p>
          <a:p>
            <a:r>
              <a:rPr lang="en-US"/>
              <a:t>	</a:t>
            </a:r>
            <a:r>
              <a:rPr lang="en-US" sz="900"/>
              <a:t>P &lt; 0.05 </a:t>
            </a:r>
            <a:r>
              <a:rPr lang="en-US" sz="900">
                <a:sym typeface="Wingdings" pitchFamily="2" charset="2"/>
              </a:rPr>
              <a:t></a:t>
            </a:r>
            <a:r>
              <a:rPr lang="en-US" sz="900">
                <a:sym typeface="Symbol" pitchFamily="18" charset="2"/>
              </a:rPr>
              <a:t> </a:t>
            </a:r>
            <a:r>
              <a:rPr lang="en-US" sz="900"/>
              <a:t>superior (95% CI is below 1)</a:t>
            </a:r>
          </a:p>
          <a:p>
            <a:r>
              <a:rPr lang="en-US" sz="900"/>
              <a:t>	P </a:t>
            </a:r>
            <a:r>
              <a:rPr lang="en-US" sz="900" u="sng"/>
              <a:t>&gt;</a:t>
            </a:r>
            <a:r>
              <a:rPr lang="en-US" sz="900"/>
              <a:t> 0.05 </a:t>
            </a:r>
            <a:r>
              <a:rPr lang="en-US" sz="900">
                <a:sym typeface="Wingdings" pitchFamily="2" charset="2"/>
              </a:rPr>
              <a:t></a:t>
            </a:r>
            <a:r>
              <a:rPr lang="en-US" sz="900"/>
              <a:t> comparable (if 95% CI includes 1)</a:t>
            </a:r>
          </a:p>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A654A-B1BF-470E-8C5B-91AF328A4D19}" type="slidenum">
              <a:rPr lang="en-US">
                <a:solidFill>
                  <a:srgbClr val="000000"/>
                </a:solidFill>
              </a:rPr>
              <a:pPr/>
              <a:t>35</a:t>
            </a:fld>
            <a:endParaRPr lang="en-US">
              <a:solidFill>
                <a:srgbClr val="000000"/>
              </a:solidFill>
            </a:endParaRPr>
          </a:p>
        </p:txBody>
      </p:sp>
      <p:sp>
        <p:nvSpPr>
          <p:cNvPr id="1260546" name="Rectangle 2"/>
          <p:cNvSpPr>
            <a:spLocks noGrp="1" noRot="1" noChangeAspect="1" noChangeArrowheads="1" noTextEdit="1"/>
          </p:cNvSpPr>
          <p:nvPr>
            <p:ph type="sldImg"/>
          </p:nvPr>
        </p:nvSpPr>
        <p:spPr>
          <a:ln/>
        </p:spPr>
      </p:sp>
      <p:sp>
        <p:nvSpPr>
          <p:cNvPr id="1260547" name="Rectangle 3"/>
          <p:cNvSpPr>
            <a:spLocks noGrp="1" noChangeArrowheads="1"/>
          </p:cNvSpPr>
          <p:nvPr>
            <p:ph type="body" idx="1"/>
          </p:nvPr>
        </p:nvSpPr>
        <p:spPr/>
        <p:txBody>
          <a:bodyPr/>
          <a:lstStyle/>
          <a:p>
            <a:r>
              <a:rPr lang="en-GB"/>
              <a:t>Both dosages of dabigatran etexilate met the non-inferiority criteria (p value &lt; 0.001). The upper limit of the confidence intervals for dabigatran etexilate 110 mg BID was far below the non-inferiority margin of 1.46. Dabigatran 150 mg BID demonstrated superiority with the point of estimate and 95% CI well below the line of unity and a p-value of &lt; 0.001 (superiority).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E0671-DD53-4C02-A03C-90AE73DD4765}" type="slidenum">
              <a:rPr lang="en-US"/>
              <a:pPr/>
              <a:t>38</a:t>
            </a:fld>
            <a:endParaRPr lang="en-US"/>
          </a:p>
        </p:txBody>
      </p:sp>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F38FA-9E05-468C-88C8-203BC6D86D56}" type="slidenum">
              <a:rPr lang="en-US"/>
              <a:pPr/>
              <a:t>39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33893-829E-487A-903F-1ADBA2DB6015}" type="slidenum">
              <a:rPr lang="en-US"/>
              <a:pPr/>
              <a:t>2</a:t>
            </a:fld>
            <a:endParaRPr lang="en-US"/>
          </a:p>
        </p:txBody>
      </p:sp>
      <p:sp>
        <p:nvSpPr>
          <p:cNvPr id="75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5AB7C-AB01-4EFC-839E-3A3B3BC4C0B4}" type="slidenum">
              <a:rPr lang="en-US"/>
              <a:pPr/>
              <a:t>41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883C2-DE6A-4559-83E4-73446F397C95}" type="slidenum">
              <a:rPr lang="en-US"/>
              <a:pPr/>
              <a:t>42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BF3D0-DEAB-4A6C-ACF5-EEDD9D66DC7A}" type="slidenum">
              <a:rPr lang="en-US"/>
              <a:pPr/>
              <a:t>43</a:t>
            </a:fld>
            <a:endParaRPr lang="en-US"/>
          </a:p>
        </p:txBody>
      </p:sp>
      <p:sp>
        <p:nvSpPr>
          <p:cNvPr id="860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40CE1-6219-48C0-95DF-F0DA922751C6}" type="slidenum">
              <a:rPr lang="en-US"/>
              <a:pPr/>
              <a:t>44</a:t>
            </a:fld>
            <a:endParaRPr lang="en-US"/>
          </a:p>
        </p:txBody>
      </p:sp>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BCC4D-2FFC-41D1-B70C-F45FE7CBE3EC}" type="slidenum">
              <a:rPr lang="en-US"/>
              <a:pPr/>
              <a:t>45</a:t>
            </a:fld>
            <a:endParaRPr lang="en-US"/>
          </a:p>
        </p:txBody>
      </p:sp>
      <p:sp>
        <p:nvSpPr>
          <p:cNvPr id="880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1B3C0-0FD8-4E34-8803-F0F810EEC067}" type="slidenum">
              <a:rPr lang="en-US"/>
              <a:pPr/>
              <a:t>46</a:t>
            </a:fld>
            <a:endParaRPr lang="en-US"/>
          </a:p>
        </p:txBody>
      </p:sp>
      <p:sp>
        <p:nvSpPr>
          <p:cNvPr id="90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CFE1F-ABD6-4205-B006-A6B5B6BDC266}" type="slidenum">
              <a:rPr lang="en-US"/>
              <a:pPr/>
              <a:t>47</a:t>
            </a:fld>
            <a:endParaRPr lang="en-US"/>
          </a:p>
        </p:txBody>
      </p:sp>
      <p:sp>
        <p:nvSpPr>
          <p:cNvPr id="962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58095-A431-449D-8D54-8D64789E2BDC}" type="slidenum">
              <a:rPr lang="en-US"/>
              <a:pPr/>
              <a:t>48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603A0-DF28-4717-9367-4BAAE8655404}" type="slidenum">
              <a:rPr lang="en-US"/>
              <a:pPr/>
              <a:t>50</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5BD73-71AE-4E5D-BFAF-7BC45CCB3018}" type="slidenum">
              <a:rPr lang="en-US"/>
              <a:pPr/>
              <a:t>51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6C8F6-9DFB-406E-9970-CBE60F96C8C3}" type="slidenum">
              <a:rPr lang="en-US"/>
              <a:pPr/>
              <a:t>3</a:t>
            </a:fld>
            <a:endParaRPr lang="en-US"/>
          </a:p>
        </p:txBody>
      </p:sp>
      <p:sp>
        <p:nvSpPr>
          <p:cNvPr id="8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00FFB-C760-4398-9D7A-BB8ACF79F916}" type="slidenum">
              <a:rPr lang="en-US"/>
              <a:pPr/>
              <a:t>52</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ADD80-2A67-46E3-B379-47E9B65A127C}" type="slidenum">
              <a:rPr lang="en-US"/>
              <a:pPr/>
              <a:t>53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CEDA5-4999-4EBF-A9DE-79935D96B8F7}" type="slidenum">
              <a:rPr lang="en-US"/>
              <a:pPr/>
              <a:t>54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9EB27-52F8-414F-B5C6-5C956429EA7F}" type="slidenum">
              <a:rPr lang="en-US"/>
              <a:pPr/>
              <a:t>57</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B58DA-FCD6-4653-A482-9E2F92646268}" type="slidenum">
              <a:rPr lang="en-US"/>
              <a:pPr/>
              <a:t>63</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837BB96-B706-4A18-9EF4-8E12CAC8AC15}" type="slidenum">
              <a:rPr lang="en-US">
                <a:solidFill>
                  <a:srgbClr val="000000"/>
                </a:solidFill>
              </a:rPr>
              <a:pPr>
                <a:defRPr/>
              </a:pPr>
              <a:t>65</a:t>
            </a:fld>
            <a:endParaRPr lang="en-US" dirty="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3991" y="4343400"/>
            <a:ext cx="5030018" cy="4114800"/>
          </a:xfrm>
          <a:solidFill>
            <a:srgbClr val="FFFFFF"/>
          </a:solidFill>
          <a:ln>
            <a:solidFill>
              <a:srgbClr val="000000"/>
            </a:solidFill>
          </a:ln>
        </p:spPr>
        <p:txBody>
          <a:bodyPr/>
          <a:lstStyle/>
          <a:p>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D9027CCA-32AC-45A7-8485-8CAEC12EA0B2}" type="slidenum">
              <a:rPr lang="en-US">
                <a:solidFill>
                  <a:srgbClr val="000000"/>
                </a:solidFill>
              </a:rPr>
              <a:pPr>
                <a:defRPr/>
              </a:pPr>
              <a:t>67</a:t>
            </a:fld>
            <a:endParaRPr lang="en-US" dirty="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3991" y="4343400"/>
            <a:ext cx="5030018" cy="4114800"/>
          </a:xfrm>
          <a:solidFill>
            <a:srgbClr val="FFFFFF"/>
          </a:solidFill>
          <a:ln>
            <a:solidFill>
              <a:srgbClr val="000000"/>
            </a:solidFill>
          </a:ln>
        </p:spPr>
        <p:txBody>
          <a:bodyPr/>
          <a:lstStyle/>
          <a:p>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150B9-941A-45BA-8EDF-66D7A24B2BEA}" type="slidenum">
              <a:rPr lang="en-US"/>
              <a:pPr/>
              <a:t>6</a:t>
            </a:fld>
            <a:endParaRPr lang="en-US"/>
          </a:p>
        </p:txBody>
      </p:sp>
      <p:sp>
        <p:nvSpPr>
          <p:cNvPr id="58370" name="Rectangle 1026"/>
          <p:cNvSpPr>
            <a:spLocks noGrp="1" noRot="1" noChangeAspect="1" noChangeArrowheads="1" noTextEdit="1"/>
          </p:cNvSpPr>
          <p:nvPr>
            <p:ph type="sldImg"/>
          </p:nvPr>
        </p:nvSpPr>
        <p:spPr>
          <a:ln/>
        </p:spPr>
      </p:sp>
      <p:sp>
        <p:nvSpPr>
          <p:cNvPr id="5837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2E7D4-DAFD-41ED-945C-F8469DB7DEBE}" type="slidenum">
              <a:rPr lang="en-US"/>
              <a:pPr/>
              <a:t>75</a:t>
            </a:fld>
            <a:endParaRPr lang="en-US"/>
          </a:p>
        </p:txBody>
      </p:sp>
      <p:sp>
        <p:nvSpPr>
          <p:cNvPr id="104450"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 55-year-old man had blue-gray discoloration of the auricular and </a:t>
            </a:r>
            <a:r>
              <a:rPr lang="en-US" dirty="0" err="1"/>
              <a:t>periauricular</a:t>
            </a:r>
            <a:r>
              <a:rPr lang="en-US" dirty="0"/>
              <a:t> areas of his ears. In 1985, he had had a large anterior myocardial infarction during aortic-valve replacement. Three years later, he had begun to take 400 mg of </a:t>
            </a:r>
            <a:r>
              <a:rPr lang="en-US" dirty="0" err="1"/>
              <a:t>amiodarone</a:t>
            </a:r>
            <a:r>
              <a:rPr lang="en-US" dirty="0"/>
              <a:t> per day for persistent ventricular tachycardia. While taking </a:t>
            </a:r>
            <a:r>
              <a:rPr lang="en-US" dirty="0" err="1"/>
              <a:t>amiodarone</a:t>
            </a:r>
            <a:r>
              <a:rPr lang="en-US" dirty="0"/>
              <a:t>, he began to have photosensitivity, followed by progressive blue-gray pigmentation of areas of his head and face that were exposed to the sun. This pigment has been shown to consist of electron-dense, compact, lamellar granules in the </a:t>
            </a:r>
            <a:r>
              <a:rPr lang="en-US" dirty="0" err="1"/>
              <a:t>lysosomes</a:t>
            </a:r>
            <a:r>
              <a:rPr lang="en-US" dirty="0"/>
              <a:t> of dermal macrophages, similar to </a:t>
            </a:r>
            <a:r>
              <a:rPr lang="en-US" dirty="0" err="1"/>
              <a:t>lipofuscin</a:t>
            </a:r>
            <a:r>
              <a:rPr lang="en-US" dirty="0"/>
              <a:t>. The use of protective clothing and opaque sunscreens was helpful and limited further </a:t>
            </a:r>
            <a:r>
              <a:rPr lang="en-US" dirty="0" err="1"/>
              <a:t>hyperpigmentation</a:t>
            </a:r>
            <a:r>
              <a:rPr lang="en-US" dirty="0"/>
              <a:t>. In 1997, a </a:t>
            </a:r>
            <a:r>
              <a:rPr lang="en-US" dirty="0" err="1"/>
              <a:t>transvenous</a:t>
            </a:r>
            <a:r>
              <a:rPr lang="en-US" dirty="0"/>
              <a:t> </a:t>
            </a:r>
            <a:r>
              <a:rPr lang="en-US" dirty="0" err="1"/>
              <a:t>cardioverter</a:t>
            </a:r>
            <a:r>
              <a:rPr lang="en-US" dirty="0"/>
              <a:t>–defibrillator was implanted, and the dose of </a:t>
            </a:r>
            <a:r>
              <a:rPr lang="en-US" dirty="0" err="1"/>
              <a:t>amiodarone</a:t>
            </a:r>
            <a:r>
              <a:rPr lang="en-US" dirty="0"/>
              <a:t> was decreased to 200 mg per day, five days per week. Twenty months later, the pigmentation had decreased. Complete resolution cannot be expected unless </a:t>
            </a:r>
            <a:r>
              <a:rPr lang="en-US" dirty="0" err="1"/>
              <a:t>amiodarone</a:t>
            </a:r>
            <a:r>
              <a:rPr lang="en-US" dirty="0"/>
              <a:t> is discontinued, in which case the pigment typically clears over a period of months or years. </a:t>
            </a:r>
          </a:p>
          <a:p>
            <a:r>
              <a:rPr lang="en-US" dirty="0"/>
              <a:t/>
            </a:r>
            <a:br>
              <a:rPr lang="en-US" dirty="0"/>
            </a:br>
            <a:r>
              <a:rPr lang="en-US" dirty="0"/>
              <a:t/>
            </a:r>
            <a:br>
              <a:rPr lang="en-US" dirty="0"/>
            </a:br>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2B42F-B150-4480-840B-D0AE2803892E}" type="slidenum">
              <a:rPr lang="en-US"/>
              <a:pPr/>
              <a:t>86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lvl="2">
              <a:spcBef>
                <a:spcPts val="500"/>
              </a:spcBef>
              <a:spcAft>
                <a:spcPts val="500"/>
              </a:spcAft>
            </a:pPr>
            <a:r>
              <a:rPr lang="en-US" b="1"/>
              <a:t>Wolf-Parkinson-White syndrome with atrial fibrillation</a:t>
            </a:r>
          </a:p>
          <a:p>
            <a:pPr>
              <a:spcBef>
                <a:spcPts val="500"/>
              </a:spcBef>
              <a:spcAft>
                <a:spcPts val="500"/>
              </a:spcAft>
              <a:buFont typeface="Symbol" pitchFamily="18" charset="2"/>
              <a:buChar char="·"/>
            </a:pPr>
            <a:r>
              <a:rPr lang="en-US" b="1"/>
              <a:t>irregularly irregular, wide complex tachycardia </a:t>
            </a:r>
          </a:p>
          <a:p>
            <a:pPr>
              <a:spcBef>
                <a:spcPts val="500"/>
              </a:spcBef>
              <a:spcAft>
                <a:spcPts val="500"/>
              </a:spcAft>
              <a:buFont typeface="Symbol" pitchFamily="18" charset="2"/>
              <a:buChar char="·"/>
            </a:pPr>
            <a:r>
              <a:rPr lang="en-US" b="1"/>
              <a:t>impulses from the atria are conducted to the ventricles via either </a:t>
            </a:r>
          </a:p>
          <a:p>
            <a:pPr>
              <a:spcBef>
                <a:spcPts val="500"/>
              </a:spcBef>
              <a:spcAft>
                <a:spcPts val="500"/>
              </a:spcAft>
              <a:buFont typeface="Symbol" pitchFamily="18" charset="2"/>
              <a:buChar char="·"/>
            </a:pPr>
            <a:r>
              <a:rPr lang="en-US" b="1"/>
              <a:t>both the AV node and accessory pathway producing a broad fusion complex </a:t>
            </a:r>
          </a:p>
          <a:p>
            <a:pPr>
              <a:spcBef>
                <a:spcPts val="500"/>
              </a:spcBef>
              <a:spcAft>
                <a:spcPts val="500"/>
              </a:spcAft>
              <a:buFont typeface="Symbol" pitchFamily="18" charset="2"/>
              <a:buChar char="·"/>
            </a:pPr>
            <a:r>
              <a:rPr lang="en-US" b="1"/>
              <a:t>or just the AV node producing a narrow complex (without a delta wave) </a:t>
            </a:r>
          </a:p>
          <a:p>
            <a:pPr>
              <a:spcBef>
                <a:spcPts val="500"/>
              </a:spcBef>
              <a:spcAft>
                <a:spcPts val="500"/>
              </a:spcAft>
              <a:buFont typeface="Symbol" pitchFamily="18" charset="2"/>
              <a:buChar char="·"/>
            </a:pPr>
            <a:r>
              <a:rPr lang="en-US" b="1"/>
              <a:t>or just the accessory pathway producing a very broad 'pure' delta wave </a:t>
            </a:r>
          </a:p>
          <a:p>
            <a:pPr>
              <a:spcBef>
                <a:spcPts val="500"/>
              </a:spcBef>
              <a:spcAft>
                <a:spcPts val="500"/>
              </a:spcAft>
              <a:buFont typeface="Symbol" pitchFamily="18" charset="2"/>
              <a:buChar char="·"/>
            </a:pPr>
            <a:r>
              <a:rPr lang="en-US" b="1"/>
              <a:t>people who develop this rhythm and have very short R - R intervals are at higher risk of VF </a:t>
            </a:r>
          </a:p>
          <a:p>
            <a:pPr>
              <a:spcBef>
                <a:spcPts val="500"/>
              </a:spcBef>
              <a:spcAft>
                <a:spcPts val="500"/>
              </a:spcAft>
            </a:pPr>
            <a:r>
              <a:rPr lang="en-US"/>
              <a:t/>
            </a:r>
            <a:br>
              <a:rPr lang="en-US"/>
            </a:br>
            <a:endParaRPr lang="en-US"/>
          </a:p>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B9D5A-627B-46DD-AB29-2F14C045D81B}" type="slidenum">
              <a:rPr lang="en-US"/>
              <a:pPr/>
              <a:t>88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lvl="2">
              <a:spcBef>
                <a:spcPts val="500"/>
              </a:spcBef>
              <a:spcAft>
                <a:spcPts val="500"/>
              </a:spcAft>
            </a:pPr>
            <a:r>
              <a:rPr lang="en-US" b="1"/>
              <a:t>Wolf-Parkinson-White syndrome with atrial fibrillation</a:t>
            </a:r>
          </a:p>
          <a:p>
            <a:pPr>
              <a:spcBef>
                <a:spcPts val="500"/>
              </a:spcBef>
              <a:spcAft>
                <a:spcPts val="500"/>
              </a:spcAft>
              <a:buFont typeface="Symbol" pitchFamily="18" charset="2"/>
              <a:buChar char="·"/>
            </a:pPr>
            <a:r>
              <a:rPr lang="en-US" b="1"/>
              <a:t>irregularly irregular, wide complex tachycardia </a:t>
            </a:r>
          </a:p>
          <a:p>
            <a:pPr>
              <a:spcBef>
                <a:spcPts val="500"/>
              </a:spcBef>
              <a:spcAft>
                <a:spcPts val="500"/>
              </a:spcAft>
              <a:buFont typeface="Symbol" pitchFamily="18" charset="2"/>
              <a:buChar char="·"/>
            </a:pPr>
            <a:r>
              <a:rPr lang="en-US" b="1"/>
              <a:t>impulses from the atria are conducted to the ventricles via either </a:t>
            </a:r>
          </a:p>
          <a:p>
            <a:pPr>
              <a:spcBef>
                <a:spcPts val="500"/>
              </a:spcBef>
              <a:spcAft>
                <a:spcPts val="500"/>
              </a:spcAft>
              <a:buFont typeface="Symbol" pitchFamily="18" charset="2"/>
              <a:buChar char="·"/>
            </a:pPr>
            <a:r>
              <a:rPr lang="en-US" b="1"/>
              <a:t>both the AV node and accessory pathway producing a broad fusion complex </a:t>
            </a:r>
          </a:p>
          <a:p>
            <a:pPr>
              <a:spcBef>
                <a:spcPts val="500"/>
              </a:spcBef>
              <a:spcAft>
                <a:spcPts val="500"/>
              </a:spcAft>
              <a:buFont typeface="Symbol" pitchFamily="18" charset="2"/>
              <a:buChar char="·"/>
            </a:pPr>
            <a:r>
              <a:rPr lang="en-US" b="1"/>
              <a:t>or just the AV node producing a narrow complex (without a delta wave) </a:t>
            </a:r>
          </a:p>
          <a:p>
            <a:pPr>
              <a:spcBef>
                <a:spcPts val="500"/>
              </a:spcBef>
              <a:spcAft>
                <a:spcPts val="500"/>
              </a:spcAft>
              <a:buFont typeface="Symbol" pitchFamily="18" charset="2"/>
              <a:buChar char="·"/>
            </a:pPr>
            <a:r>
              <a:rPr lang="en-US" b="1"/>
              <a:t>or just the accessory pathway producing a very broad 'pure' delta wave </a:t>
            </a:r>
          </a:p>
          <a:p>
            <a:pPr>
              <a:spcBef>
                <a:spcPts val="500"/>
              </a:spcBef>
              <a:spcAft>
                <a:spcPts val="500"/>
              </a:spcAft>
              <a:buFont typeface="Symbol" pitchFamily="18" charset="2"/>
              <a:buChar char="·"/>
            </a:pPr>
            <a:r>
              <a:rPr lang="en-US" b="1"/>
              <a:t>people who develop this rhythm and have very short R - R intervals are at higher risk of VF </a:t>
            </a:r>
          </a:p>
          <a:p>
            <a:pPr>
              <a:spcBef>
                <a:spcPts val="500"/>
              </a:spcBef>
              <a:spcAft>
                <a:spcPts val="500"/>
              </a:spcAft>
            </a:pPr>
            <a:endParaRPr lang="en-US"/>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D0A5F-B4F2-4D2F-A178-084174C9ABF0}" type="slidenum">
              <a:rPr lang="en-US"/>
              <a:pPr/>
              <a:t>90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lvl="2">
              <a:spcBef>
                <a:spcPts val="500"/>
              </a:spcBef>
              <a:spcAft>
                <a:spcPts val="500"/>
              </a:spcAft>
            </a:pPr>
            <a:r>
              <a:rPr lang="en-US" b="1"/>
              <a:t>Atrial flutter with 2:1 AV conduction</a:t>
            </a:r>
          </a:p>
          <a:p>
            <a:pPr>
              <a:spcBef>
                <a:spcPts val="500"/>
              </a:spcBef>
              <a:spcAft>
                <a:spcPts val="500"/>
              </a:spcAft>
              <a:buFont typeface="Symbol" pitchFamily="18" charset="2"/>
              <a:buChar char="·"/>
            </a:pPr>
            <a:r>
              <a:rPr lang="en-US" b="1"/>
              <a:t>The sawtooth waveform of atrial flutter can usually be seen in the inferior leads II, III and aVF if one looks closely. Sometimes the rapid atrial rate can be seen in V1. </a:t>
            </a:r>
          </a:p>
          <a:p>
            <a:pPr>
              <a:spcBef>
                <a:spcPts val="500"/>
              </a:spcBef>
              <a:spcAft>
                <a:spcPts val="500"/>
              </a:spcAft>
              <a:buFont typeface="Symbol" pitchFamily="18" charset="2"/>
              <a:buChar char="·"/>
            </a:pPr>
            <a:r>
              <a:rPr lang="en-US" b="1"/>
              <a:t>Suspect atrial flutter with 2:1 block when you see a rate of about 150 bpm. The atrial rate is shown to be twice the ventricular rate in the figure below. </a:t>
            </a:r>
          </a:p>
          <a:p>
            <a:pPr>
              <a:spcBef>
                <a:spcPts val="500"/>
              </a:spcBef>
              <a:spcAft>
                <a:spcPts val="500"/>
              </a:spcAft>
              <a:buFont typeface="Symbol" pitchFamily="18" charset="2"/>
              <a:buChar char="·"/>
            </a:pPr>
            <a:r>
              <a:rPr lang="en-US" b="1"/>
              <a:t>See also </a:t>
            </a:r>
            <a:r>
              <a:rPr lang="en-US" b="1" u="sng">
                <a:solidFill>
                  <a:srgbClr val="0000FF"/>
                </a:solidFill>
                <a:hlinkClick r:id="rId3" action="ppaction://hlinkfile"/>
              </a:rPr>
              <a:t>atrial flutter with slow ventricular response</a:t>
            </a:r>
            <a:r>
              <a:rPr lang="en-US" b="1"/>
              <a:t>. </a:t>
            </a:r>
          </a:p>
          <a:p>
            <a:pPr>
              <a:spcBef>
                <a:spcPts val="500"/>
              </a:spcBef>
              <a:spcAft>
                <a:spcPts val="500"/>
              </a:spcAft>
            </a:pP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BB74F-3B06-467D-9271-7F69B8A3123A}" type="slidenum">
              <a:rPr lang="en-US"/>
              <a:pPr/>
              <a:t>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E8169-0357-4989-98D6-01295D2A33CF}" type="slidenum">
              <a:rPr lang="en-US"/>
              <a:pPr/>
              <a:t>8</a:t>
            </a:fld>
            <a:endParaRPr lang="en-US"/>
          </a:p>
        </p:txBody>
      </p:sp>
      <p:sp>
        <p:nvSpPr>
          <p:cNvPr id="60418" name="Rectangle 1026"/>
          <p:cNvSpPr>
            <a:spLocks noGrp="1" noRot="1" noChangeAspect="1" noChangeArrowheads="1" noTextEdit="1"/>
          </p:cNvSpPr>
          <p:nvPr>
            <p:ph type="sldImg"/>
          </p:nvPr>
        </p:nvSpPr>
        <p:spPr>
          <a:ln/>
        </p:spPr>
      </p:sp>
      <p:sp>
        <p:nvSpPr>
          <p:cNvPr id="6041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A64E1-16CD-46E1-985E-F45ABB4DCAA0}" type="slidenum">
              <a:rPr lang="en-US"/>
              <a:pPr/>
              <a:t>9</a:t>
            </a:fld>
            <a:endParaRPr lang="en-US"/>
          </a:p>
        </p:txBody>
      </p:sp>
      <p:sp>
        <p:nvSpPr>
          <p:cNvPr id="23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0BB65-4A6C-4A3C-A66D-06EC155A0637}" type="slidenum">
              <a:rPr lang="en-US"/>
              <a:pPr/>
              <a:t>14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A051A-2C4A-409A-BBAA-35D4781CE1F3}" type="slidenum">
              <a:rPr lang="en-US"/>
              <a:pPr/>
              <a:t>15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6" name="Slide Number Placeholder 5"/>
          <p:cNvSpPr>
            <a:spLocks noGrp="1"/>
          </p:cNvSpPr>
          <p:nvPr>
            <p:ph type="sldNum" sz="quarter" idx="12"/>
          </p:nvPr>
        </p:nvSpPr>
        <p:spPr/>
        <p:txBody>
          <a:bodyPr/>
          <a:lstStyle>
            <a:lvl1pPr>
              <a:defRPr/>
            </a:lvl1pPr>
          </a:lstStyle>
          <a:p>
            <a:fld id="{9C9CC0DE-B4E3-4CB8-9079-0CAD6659909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6" name="Slide Number Placeholder 5"/>
          <p:cNvSpPr>
            <a:spLocks noGrp="1"/>
          </p:cNvSpPr>
          <p:nvPr>
            <p:ph type="sldNum" sz="quarter" idx="12"/>
          </p:nvPr>
        </p:nvSpPr>
        <p:spPr/>
        <p:txBody>
          <a:bodyPr/>
          <a:lstStyle>
            <a:lvl1pPr>
              <a:defRPr/>
            </a:lvl1pPr>
          </a:lstStyle>
          <a:p>
            <a:fld id="{FEC2EB9A-974B-422B-8FCD-75AC11427E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2076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6" name="Slide Number Placeholder 5"/>
          <p:cNvSpPr>
            <a:spLocks noGrp="1"/>
          </p:cNvSpPr>
          <p:nvPr>
            <p:ph type="sldNum" sz="quarter" idx="12"/>
          </p:nvPr>
        </p:nvSpPr>
        <p:spPr/>
        <p:txBody>
          <a:bodyPr/>
          <a:lstStyle>
            <a:lvl1pPr>
              <a:defRPr/>
            </a:lvl1pPr>
          </a:lstStyle>
          <a:p>
            <a:fld id="{2E0A88BE-AF51-4D4B-92D0-A9257003803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685800" y="6248400"/>
            <a:ext cx="7848600" cy="457200"/>
          </a:xfrm>
        </p:spPr>
        <p:txBody>
          <a:bodyPr/>
          <a:lstStyle>
            <a:lvl1pPr>
              <a:defRPr/>
            </a:lvl1pPr>
          </a:lstStyle>
          <a:p>
            <a:r>
              <a:rPr lang="en-US"/>
              <a:t>Continuing Medical Implementation                                               …..</a:t>
            </a:r>
            <a:r>
              <a:rPr lang="en-US" i="1"/>
              <a:t>.bridging the care gap </a:t>
            </a:r>
            <a:endParaRPr lang="en-US"/>
          </a:p>
        </p:txBody>
      </p:sp>
      <p:sp>
        <p:nvSpPr>
          <p:cNvPr id="6" name="Slide Number Placeholder 5"/>
          <p:cNvSpPr>
            <a:spLocks noGrp="1"/>
          </p:cNvSpPr>
          <p:nvPr>
            <p:ph type="sldNum" sz="quarter" idx="12"/>
          </p:nvPr>
        </p:nvSpPr>
        <p:spPr>
          <a:xfrm>
            <a:off x="6553200" y="6248400"/>
            <a:ext cx="1981200" cy="457200"/>
          </a:xfrm>
        </p:spPr>
        <p:txBody>
          <a:bodyPr/>
          <a:lstStyle>
            <a:lvl1pPr>
              <a:defRPr/>
            </a:lvl1pPr>
          </a:lstStyle>
          <a:p>
            <a:fld id="{93449673-1AE2-4A97-BB07-A0CBC7E025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88514" name="Rectangle 2"/>
          <p:cNvSpPr>
            <a:spLocks noGrp="1" noChangeArrowheads="1"/>
          </p:cNvSpPr>
          <p:nvPr>
            <p:ph type="subTitle" idx="1"/>
          </p:nvPr>
        </p:nvSpPr>
        <p:spPr>
          <a:xfrm>
            <a:off x="1362075" y="4075113"/>
            <a:ext cx="6400800" cy="1752600"/>
          </a:xfrm>
        </p:spPr>
        <p:txBody>
          <a:bodyPr/>
          <a:lstStyle>
            <a:lvl1pPr marL="0" indent="0" algn="ctr">
              <a:buFontTx/>
              <a:buNone/>
              <a:defRPr b="1"/>
            </a:lvl1pPr>
          </a:lstStyle>
          <a:p>
            <a:r>
              <a:rPr lang="de-DE"/>
              <a:t>Click to edit Master subtitle style</a:t>
            </a:r>
          </a:p>
        </p:txBody>
      </p:sp>
      <p:sp>
        <p:nvSpPr>
          <p:cNvPr id="1088515" name="Rectangle 3"/>
          <p:cNvSpPr>
            <a:spLocks noGrp="1" noChangeArrowheads="1"/>
          </p:cNvSpPr>
          <p:nvPr>
            <p:ph type="ctrTitle" sz="quarter"/>
          </p:nvPr>
        </p:nvSpPr>
        <p:spPr>
          <a:xfrm>
            <a:off x="676275" y="2319338"/>
            <a:ext cx="7772400" cy="1470025"/>
          </a:xfrm>
        </p:spPr>
        <p:txBody>
          <a:bodyPr anchor="ctr"/>
          <a:lstStyle>
            <a:lvl1pPr algn="ctr">
              <a:defRPr sz="3600">
                <a:solidFill>
                  <a:schemeClr val="bg1"/>
                </a:solidFill>
              </a:defRPr>
            </a:lvl1pPr>
          </a:lstStyle>
          <a:p>
            <a:r>
              <a:rPr lang="en-GB"/>
              <a:t>Click to edit Master title style</a:t>
            </a:r>
          </a:p>
        </p:txBody>
      </p:sp>
      <p:pic>
        <p:nvPicPr>
          <p:cNvPr id="1088516" name="Picture 4" descr="a_BLANK"/>
          <p:cNvPicPr>
            <a:picLocks noChangeAspect="1" noChangeArrowheads="1"/>
          </p:cNvPicPr>
          <p:nvPr userDrawn="1"/>
        </p:nvPicPr>
        <p:blipFill>
          <a:blip r:embed="rId2" cstate="print"/>
          <a:srcRect/>
          <a:stretch>
            <a:fillRect/>
          </a:stretch>
        </p:blipFill>
        <p:spPr bwMode="auto">
          <a:xfrm>
            <a:off x="0" y="0"/>
            <a:ext cx="9144000" cy="2228850"/>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6" name="Slide Number Placeholder 5"/>
          <p:cNvSpPr>
            <a:spLocks noGrp="1"/>
          </p:cNvSpPr>
          <p:nvPr>
            <p:ph type="sldNum" sz="quarter" idx="12"/>
          </p:nvPr>
        </p:nvSpPr>
        <p:spPr/>
        <p:txBody>
          <a:bodyPr/>
          <a:lstStyle>
            <a:lvl1pPr>
              <a:defRPr/>
            </a:lvl1pPr>
          </a:lstStyle>
          <a:p>
            <a:fld id="{33D2AF00-1427-4AA2-BCC2-9259B7F4CCB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4A5C9-7F76-4675-98B3-FB6707106BB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76200" y="6523038"/>
            <a:ext cx="4389438" cy="276225"/>
            <a:chOff x="76200" y="6522945"/>
            <a:chExt cx="4389422" cy="276999"/>
          </a:xfrm>
        </p:grpSpPr>
        <p:pic>
          <p:nvPicPr>
            <p:cNvPr id="5" name="Picture 7" descr="Copyleft.svg.gif"/>
            <p:cNvPicPr>
              <a:picLocks noChangeAspect="1"/>
            </p:cNvPicPr>
            <p:nvPr/>
          </p:nvPicPr>
          <p:blipFill>
            <a:blip r:embed="rId2" cstate="print"/>
            <a:srcRect/>
            <a:stretch>
              <a:fillRect/>
            </a:stretch>
          </p:blipFill>
          <p:spPr bwMode="auto">
            <a:xfrm>
              <a:off x="76200" y="6553200"/>
              <a:ext cx="228600" cy="228600"/>
            </a:xfrm>
            <a:prstGeom prst="rect">
              <a:avLst/>
            </a:prstGeom>
            <a:noFill/>
            <a:ln w="9525">
              <a:noFill/>
              <a:miter lim="800000"/>
              <a:headEnd/>
              <a:tailEnd/>
            </a:ln>
          </p:spPr>
        </p:pic>
        <p:sp>
          <p:nvSpPr>
            <p:cNvPr id="6" name="TextBox 5"/>
            <p:cNvSpPr txBox="1"/>
            <p:nvPr/>
          </p:nvSpPr>
          <p:spPr>
            <a:xfrm>
              <a:off x="255587" y="6522945"/>
              <a:ext cx="4210035" cy="276999"/>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gr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p:txBody>
          <a:bodyPr/>
          <a:lstStyle>
            <a:lvl1pPr>
              <a:defRPr/>
            </a:lvl1pPr>
          </a:lstStyle>
          <a:p>
            <a:pPr>
              <a:defRPr/>
            </a:pPr>
            <a:fld id="{4BBDEE8E-84A4-4F28-901F-476BBE50CC5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B85BB4-F25E-40CD-A48E-E5A59FB40D0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B85BB4-F25E-40CD-A48E-E5A59FB40D0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B85BB4-F25E-40CD-A48E-E5A59FB40D0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B85BB4-F25E-40CD-A48E-E5A59FB40D0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B85BB4-F25E-40CD-A48E-E5A59FB40D0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B85BB4-F25E-40CD-A48E-E5A59FB40D0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76200" y="6523038"/>
            <a:ext cx="4389438" cy="276225"/>
            <a:chOff x="76200" y="6522945"/>
            <a:chExt cx="4389422" cy="276999"/>
          </a:xfrm>
        </p:grpSpPr>
        <p:pic>
          <p:nvPicPr>
            <p:cNvPr id="5" name="Picture 7" descr="Copyleft.svg.gif"/>
            <p:cNvPicPr>
              <a:picLocks noChangeAspect="1"/>
            </p:cNvPicPr>
            <p:nvPr/>
          </p:nvPicPr>
          <p:blipFill>
            <a:blip r:embed="rId2" cstate="print"/>
            <a:srcRect/>
            <a:stretch>
              <a:fillRect/>
            </a:stretch>
          </p:blipFill>
          <p:spPr bwMode="auto">
            <a:xfrm>
              <a:off x="76200" y="6553200"/>
              <a:ext cx="228600" cy="228600"/>
            </a:xfrm>
            <a:prstGeom prst="rect">
              <a:avLst/>
            </a:prstGeom>
            <a:noFill/>
            <a:ln w="9525">
              <a:noFill/>
              <a:miter lim="800000"/>
              <a:headEnd/>
              <a:tailEnd/>
            </a:ln>
          </p:spPr>
        </p:pic>
        <p:sp>
          <p:nvSpPr>
            <p:cNvPr id="6" name="TextBox 5"/>
            <p:cNvSpPr txBox="1"/>
            <p:nvPr/>
          </p:nvSpPr>
          <p:spPr>
            <a:xfrm>
              <a:off x="255587" y="6522945"/>
              <a:ext cx="4210035" cy="276999"/>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gr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p:txBody>
          <a:bodyPr/>
          <a:lstStyle>
            <a:lvl1pPr>
              <a:defRPr/>
            </a:lvl1pPr>
          </a:lstStyle>
          <a:p>
            <a:pPr>
              <a:defRPr/>
            </a:pPr>
            <a:fld id="{4BBDEE8E-84A4-4F28-901F-476BBE50CC5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6" name="Slide Number Placeholder 5"/>
          <p:cNvSpPr>
            <a:spLocks noGrp="1"/>
          </p:cNvSpPr>
          <p:nvPr>
            <p:ph type="sldNum" sz="quarter" idx="12"/>
          </p:nvPr>
        </p:nvSpPr>
        <p:spPr/>
        <p:txBody>
          <a:bodyPr/>
          <a:lstStyle>
            <a:lvl1pPr>
              <a:defRPr/>
            </a:lvl1pPr>
          </a:lstStyle>
          <a:p>
            <a:fld id="{D46F455A-3B36-43E6-97E2-70BD218977C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7" name="Slide Number Placeholder 6"/>
          <p:cNvSpPr>
            <a:spLocks noGrp="1"/>
          </p:cNvSpPr>
          <p:nvPr>
            <p:ph type="sldNum" sz="quarter" idx="12"/>
          </p:nvPr>
        </p:nvSpPr>
        <p:spPr/>
        <p:txBody>
          <a:bodyPr/>
          <a:lstStyle>
            <a:lvl1pPr>
              <a:defRPr/>
            </a:lvl1pPr>
          </a:lstStyle>
          <a:p>
            <a:fld id="{AE05FC08-F013-4C42-87BC-3732686CFEE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9" name="Slide Number Placeholder 8"/>
          <p:cNvSpPr>
            <a:spLocks noGrp="1"/>
          </p:cNvSpPr>
          <p:nvPr>
            <p:ph type="sldNum" sz="quarter" idx="12"/>
          </p:nvPr>
        </p:nvSpPr>
        <p:spPr/>
        <p:txBody>
          <a:bodyPr/>
          <a:lstStyle>
            <a:lvl1pPr>
              <a:defRPr/>
            </a:lvl1pPr>
          </a:lstStyle>
          <a:p>
            <a:fld id="{50F9F26D-9D50-4502-BD5C-61746192DC8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5" name="Slide Number Placeholder 4"/>
          <p:cNvSpPr>
            <a:spLocks noGrp="1"/>
          </p:cNvSpPr>
          <p:nvPr>
            <p:ph type="sldNum" sz="quarter" idx="12"/>
          </p:nvPr>
        </p:nvSpPr>
        <p:spPr/>
        <p:txBody>
          <a:bodyPr/>
          <a:lstStyle>
            <a:lvl1pPr>
              <a:defRPr/>
            </a:lvl1pPr>
          </a:lstStyle>
          <a:p>
            <a:fld id="{7AA01FC8-7082-42D8-A73C-6B408CFD5F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4" name="Slide Number Placeholder 3"/>
          <p:cNvSpPr>
            <a:spLocks noGrp="1"/>
          </p:cNvSpPr>
          <p:nvPr>
            <p:ph type="sldNum" sz="quarter" idx="12"/>
          </p:nvPr>
        </p:nvSpPr>
        <p:spPr/>
        <p:txBody>
          <a:bodyPr/>
          <a:lstStyle>
            <a:lvl1pPr>
              <a:defRPr/>
            </a:lvl1pPr>
          </a:lstStyle>
          <a:p>
            <a:fld id="{86EF2688-D3F5-4999-9157-E14BA2B2DC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7" name="Slide Number Placeholder 6"/>
          <p:cNvSpPr>
            <a:spLocks noGrp="1"/>
          </p:cNvSpPr>
          <p:nvPr>
            <p:ph type="sldNum" sz="quarter" idx="12"/>
          </p:nvPr>
        </p:nvSpPr>
        <p:spPr/>
        <p:txBody>
          <a:bodyPr/>
          <a:lstStyle>
            <a:lvl1pPr>
              <a:defRPr/>
            </a:lvl1pPr>
          </a:lstStyle>
          <a:p>
            <a:fld id="{0333C87A-5819-47CE-9076-54856DA04CC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Continuing Medical Implementation                                               …..</a:t>
            </a:r>
            <a:r>
              <a:rPr lang="en-US" i="1"/>
              <a:t>.bridging the care gap </a:t>
            </a:r>
            <a:endParaRPr lang="en-US"/>
          </a:p>
        </p:txBody>
      </p:sp>
      <p:sp>
        <p:nvSpPr>
          <p:cNvPr id="7" name="Slide Number Placeholder 6"/>
          <p:cNvSpPr>
            <a:spLocks noGrp="1"/>
          </p:cNvSpPr>
          <p:nvPr>
            <p:ph type="sldNum" sz="quarter" idx="12"/>
          </p:nvPr>
        </p:nvSpPr>
        <p:spPr/>
        <p:txBody>
          <a:bodyPr/>
          <a:lstStyle>
            <a:lvl1pPr>
              <a:defRPr/>
            </a:lvl1pPr>
          </a:lstStyle>
          <a:p>
            <a:fld id="{E2786FDB-4952-4F8F-A44C-CDA58CB29B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8.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19200" y="228600"/>
            <a:ext cx="7772400" cy="1143000"/>
          </a:xfrm>
          <a:prstGeom prst="rect">
            <a:avLst/>
          </a:prstGeom>
          <a:noFill/>
          <a:ln w="9525">
            <a:noFill/>
            <a:miter lim="800000"/>
            <a:headEnd/>
            <a:tailEnd/>
          </a:ln>
          <a:effectLst>
            <a:outerShdw dist="107763"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bg1"/>
                </a:solidFill>
              </a:defRPr>
            </a:lvl1pPr>
          </a:lstStyle>
          <a:p>
            <a:endParaRPr lang="en-US"/>
          </a:p>
        </p:txBody>
      </p:sp>
      <p:sp>
        <p:nvSpPr>
          <p:cNvPr id="3077"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i="0">
                <a:solidFill>
                  <a:schemeClr val="bg1"/>
                </a:solidFill>
              </a:defRPr>
            </a:lvl1pPr>
          </a:lstStyle>
          <a:p>
            <a:r>
              <a:rPr lang="en-US"/>
              <a:t>Continuing Medical Implementation                                               …...bridging the care gap </a:t>
            </a:r>
          </a:p>
        </p:txBody>
      </p:sp>
      <p:sp>
        <p:nvSpPr>
          <p:cNvPr id="3078" name="Rectangle 6"/>
          <p:cNvSpPr>
            <a:spLocks noGrp="1" noChangeArrowheads="1"/>
          </p:cNvSpPr>
          <p:nvPr>
            <p:ph type="sldNum" sz="quarter" idx="4"/>
          </p:nvPr>
        </p:nvSpPr>
        <p:spPr bwMode="auto">
          <a:xfrm>
            <a:off x="6553200" y="62484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folHlink"/>
                </a:solidFill>
              </a:defRPr>
            </a:lvl1pPr>
          </a:lstStyle>
          <a:p>
            <a:fld id="{397D318A-1492-40AC-AD99-AC0FA21F51E9}" type="slidenum">
              <a:rPr lang="en-US"/>
              <a:pPr/>
              <a:t>‹#›</a:t>
            </a:fld>
            <a:endParaRPr lang="en-US"/>
          </a:p>
        </p:txBody>
      </p:sp>
      <p:sp>
        <p:nvSpPr>
          <p:cNvPr id="3079" name="Rectangle 7"/>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endParaRPr lang="en-US"/>
          </a:p>
        </p:txBody>
      </p:sp>
      <p:sp>
        <p:nvSpPr>
          <p:cNvPr id="3080" name="Rectangle 8"/>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endParaRPr lang="en-US"/>
          </a:p>
        </p:txBody>
      </p:sp>
      <p:graphicFrame>
        <p:nvGraphicFramePr>
          <p:cNvPr id="3081" name="Object 9"/>
          <p:cNvGraphicFramePr>
            <a:graphicFrameLocks noChangeAspect="1"/>
          </p:cNvGraphicFramePr>
          <p:nvPr/>
        </p:nvGraphicFramePr>
        <p:xfrm>
          <a:off x="0" y="0"/>
          <a:ext cx="1371600" cy="1358900"/>
        </p:xfrm>
        <a:graphic>
          <a:graphicData uri="http://schemas.openxmlformats.org/presentationml/2006/ole">
            <p:oleObj spid="_x0000_s3081" name="Bitmap Image" r:id="rId15" imgW="905001" imgH="895238" progId="PBrush">
              <p:embed/>
            </p:oleObj>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imes New Roman" pitchFamily="18" charset="0"/>
        </a:defRPr>
      </a:lvl2pPr>
      <a:lvl3pPr algn="ctr" rtl="0" fontAlgn="base">
        <a:spcBef>
          <a:spcPct val="0"/>
        </a:spcBef>
        <a:spcAft>
          <a:spcPct val="0"/>
        </a:spcAft>
        <a:defRPr sz="4400">
          <a:solidFill>
            <a:schemeClr val="bg1"/>
          </a:solidFill>
          <a:latin typeface="Times New Roman" pitchFamily="18" charset="0"/>
        </a:defRPr>
      </a:lvl3pPr>
      <a:lvl4pPr algn="ctr" rtl="0" fontAlgn="base">
        <a:spcBef>
          <a:spcPct val="0"/>
        </a:spcBef>
        <a:spcAft>
          <a:spcPct val="0"/>
        </a:spcAft>
        <a:defRPr sz="4400">
          <a:solidFill>
            <a:schemeClr val="bg1"/>
          </a:solidFill>
          <a:latin typeface="Times New Roman" pitchFamily="18" charset="0"/>
        </a:defRPr>
      </a:lvl4pPr>
      <a:lvl5pPr algn="ctr" rtl="0" fontAlgn="base">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9900"/>
            <a:ext cx="7764463" cy="141446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64463" cy="4106863"/>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2pPr>
      <a:lvl3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3pPr>
      <a:lvl4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4pPr>
      <a:lvl5pPr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5pPr>
      <a:lvl6pPr marL="457200"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6pPr>
      <a:lvl7pPr marL="914400"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7pPr>
      <a:lvl8pPr marL="1371600"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8pPr>
      <a:lvl9pPr marL="1828800" algn="l"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0"/>
          <a:cs typeface="MS Gothic" charset="0"/>
        </a:defRPr>
      </a:lvl9pPr>
    </p:titleStyle>
    <p:bodyStyle>
      <a:lvl1pPr marL="334963" indent="-334963" algn="l" defTabSz="457200"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35013" indent="-277813" algn="l" defTabSz="457200"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6AD"/>
        </a:solidFill>
        <a:effectLst/>
      </p:bgPr>
    </p:bg>
    <p:spTree>
      <p:nvGrpSpPr>
        <p:cNvPr id="1" name=""/>
        <p:cNvGrpSpPr/>
        <p:nvPr/>
      </p:nvGrpSpPr>
      <p:grpSpPr>
        <a:xfrm>
          <a:off x="0" y="0"/>
          <a:ext cx="0" cy="0"/>
          <a:chOff x="0" y="0"/>
          <a:chExt cx="0" cy="0"/>
        </a:xfrm>
      </p:grpSpPr>
      <p:pic>
        <p:nvPicPr>
          <p:cNvPr id="1087490" name="Picture 2" descr="BLANK Slide Master"/>
          <p:cNvPicPr>
            <a:picLocks noChangeAspect="1" noChangeArrowheads="1"/>
          </p:cNvPicPr>
          <p:nvPr userDrawn="1"/>
        </p:nvPicPr>
        <p:blipFill>
          <a:blip r:embed="rId3" cstate="print"/>
          <a:srcRect/>
          <a:stretch>
            <a:fillRect/>
          </a:stretch>
        </p:blipFill>
        <p:spPr bwMode="auto">
          <a:xfrm>
            <a:off x="0" y="0"/>
            <a:ext cx="9144000" cy="800100"/>
          </a:xfrm>
          <a:prstGeom prst="rect">
            <a:avLst/>
          </a:prstGeom>
          <a:noFill/>
        </p:spPr>
      </p:pic>
      <p:sp>
        <p:nvSpPr>
          <p:cNvPr id="1087491" name="Rectangle 3"/>
          <p:cNvSpPr>
            <a:spLocks noGrp="1" noChangeArrowheads="1"/>
          </p:cNvSpPr>
          <p:nvPr>
            <p:ph type="title"/>
          </p:nvPr>
        </p:nvSpPr>
        <p:spPr bwMode="auto">
          <a:xfrm>
            <a:off x="249238" y="42863"/>
            <a:ext cx="8629650"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87492" name="Rectangle 4"/>
          <p:cNvSpPr>
            <a:spLocks noGrp="1" noChangeArrowheads="1"/>
          </p:cNvSpPr>
          <p:nvPr>
            <p:ph type="body" idx="1"/>
          </p:nvPr>
        </p:nvSpPr>
        <p:spPr bwMode="auto">
          <a:xfrm>
            <a:off x="249238" y="1130300"/>
            <a:ext cx="8645525"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1087493" name="Rectangle 5"/>
          <p:cNvSpPr>
            <a:spLocks noGrp="1" noChangeArrowheads="1"/>
          </p:cNvSpPr>
          <p:nvPr>
            <p:ph type="dt" sz="half" idx="2"/>
          </p:nvPr>
        </p:nvSpPr>
        <p:spPr bwMode="auto">
          <a:xfrm>
            <a:off x="249238" y="6245225"/>
            <a:ext cx="23479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eaLnBrk="0" hangingPunct="0"/>
            <a:endParaRPr lang="en-GB" i="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rtl="0" fontAlgn="base">
        <a:lnSpc>
          <a:spcPct val="90000"/>
        </a:lnSpc>
        <a:spcBef>
          <a:spcPct val="0"/>
        </a:spcBef>
        <a:spcAft>
          <a:spcPct val="0"/>
        </a:spcAft>
        <a:defRPr sz="3200" b="1">
          <a:solidFill>
            <a:srgbClr val="0066CC"/>
          </a:solidFill>
          <a:latin typeface="+mj-lt"/>
          <a:ea typeface="+mj-ea"/>
          <a:cs typeface="+mj-cs"/>
        </a:defRPr>
      </a:lvl1pPr>
      <a:lvl2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72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44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716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88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6700" indent="-266700" algn="l" rtl="0" fontAlgn="base">
        <a:spcBef>
          <a:spcPct val="50000"/>
        </a:spcBef>
        <a:spcAft>
          <a:spcPct val="0"/>
        </a:spcAft>
        <a:buSzPct val="80000"/>
        <a:buBlip>
          <a:blip r:embed="rId4"/>
        </a:buBlip>
        <a:defRPr sz="2400">
          <a:solidFill>
            <a:schemeClr val="bg1"/>
          </a:solidFill>
          <a:latin typeface="+mn-lt"/>
          <a:ea typeface="+mn-ea"/>
          <a:cs typeface="+mn-cs"/>
        </a:defRPr>
      </a:lvl1pPr>
      <a:lvl2pPr marL="781050" indent="-268288" algn="l" rtl="0" fontAlgn="base">
        <a:spcBef>
          <a:spcPct val="25000"/>
        </a:spcBef>
        <a:spcAft>
          <a:spcPct val="0"/>
        </a:spcAft>
        <a:buSzPct val="80000"/>
        <a:buBlip>
          <a:blip r:embed="rId4"/>
        </a:buBlip>
        <a:defRPr sz="2000">
          <a:solidFill>
            <a:schemeClr val="bg1"/>
          </a:solidFill>
          <a:latin typeface="+mn-lt"/>
          <a:ea typeface="+mn-ea"/>
          <a:cs typeface="+mn-cs"/>
        </a:defRPr>
      </a:lvl2pPr>
      <a:lvl3pPr marL="1200150" indent="-247650" algn="l" rtl="0" fontAlgn="base">
        <a:spcBef>
          <a:spcPct val="12000"/>
        </a:spcBef>
        <a:spcAft>
          <a:spcPct val="0"/>
        </a:spcAft>
        <a:buSzPct val="80000"/>
        <a:buBlip>
          <a:blip r:embed="rId4"/>
        </a:buBlip>
        <a:defRPr>
          <a:solidFill>
            <a:schemeClr val="bg1"/>
          </a:solidFill>
          <a:latin typeface="+mn-lt"/>
          <a:ea typeface="+mn-ea"/>
          <a:cs typeface="+mn-cs"/>
        </a:defRPr>
      </a:lvl3pPr>
      <a:lvl4pPr marL="1495425" indent="-200025" algn="l" rtl="0" fontAlgn="base">
        <a:spcBef>
          <a:spcPct val="0"/>
        </a:spcBef>
        <a:spcAft>
          <a:spcPct val="0"/>
        </a:spcAft>
        <a:buClr>
          <a:srgbClr val="D41144"/>
        </a:buClr>
        <a:buSzPct val="80000"/>
        <a:buBlip>
          <a:blip r:embed="rId4"/>
        </a:buBlip>
        <a:defRPr sz="1600">
          <a:solidFill>
            <a:schemeClr val="bg1"/>
          </a:solidFill>
          <a:latin typeface="+mn-lt"/>
          <a:ea typeface="+mn-ea"/>
          <a:cs typeface="+mn-cs"/>
        </a:defRPr>
      </a:lvl4pPr>
      <a:lvl5pPr marL="26035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5pPr>
      <a:lvl6pPr marL="30607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6pPr>
      <a:lvl7pPr marL="35179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7pPr>
      <a:lvl8pPr marL="39751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8pPr>
      <a:lvl9pPr marL="44323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46AD"/>
        </a:solidFill>
        <a:effectLst/>
      </p:bgPr>
    </p:bg>
    <p:spTree>
      <p:nvGrpSpPr>
        <p:cNvPr id="1" name=""/>
        <p:cNvGrpSpPr/>
        <p:nvPr/>
      </p:nvGrpSpPr>
      <p:grpSpPr>
        <a:xfrm>
          <a:off x="0" y="0"/>
          <a:ext cx="0" cy="0"/>
          <a:chOff x="0" y="0"/>
          <a:chExt cx="0" cy="0"/>
        </a:xfrm>
      </p:grpSpPr>
      <p:pic>
        <p:nvPicPr>
          <p:cNvPr id="1087490" name="Picture 2" descr="BLANK Slide Master"/>
          <p:cNvPicPr>
            <a:picLocks noChangeAspect="1" noChangeArrowheads="1"/>
          </p:cNvPicPr>
          <p:nvPr userDrawn="1"/>
        </p:nvPicPr>
        <p:blipFill>
          <a:blip r:embed="rId3" cstate="print"/>
          <a:srcRect/>
          <a:stretch>
            <a:fillRect/>
          </a:stretch>
        </p:blipFill>
        <p:spPr bwMode="auto">
          <a:xfrm>
            <a:off x="0" y="0"/>
            <a:ext cx="9144000" cy="800100"/>
          </a:xfrm>
          <a:prstGeom prst="rect">
            <a:avLst/>
          </a:prstGeom>
          <a:noFill/>
        </p:spPr>
      </p:pic>
      <p:sp>
        <p:nvSpPr>
          <p:cNvPr id="1087491" name="Rectangle 3"/>
          <p:cNvSpPr>
            <a:spLocks noGrp="1" noChangeArrowheads="1"/>
          </p:cNvSpPr>
          <p:nvPr>
            <p:ph type="title"/>
          </p:nvPr>
        </p:nvSpPr>
        <p:spPr bwMode="auto">
          <a:xfrm>
            <a:off x="249238" y="42863"/>
            <a:ext cx="8629650"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87492" name="Rectangle 4"/>
          <p:cNvSpPr>
            <a:spLocks noGrp="1" noChangeArrowheads="1"/>
          </p:cNvSpPr>
          <p:nvPr>
            <p:ph type="body" idx="1"/>
          </p:nvPr>
        </p:nvSpPr>
        <p:spPr bwMode="auto">
          <a:xfrm>
            <a:off x="249238" y="1130300"/>
            <a:ext cx="8645525"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1087493" name="Rectangle 5"/>
          <p:cNvSpPr>
            <a:spLocks noGrp="1" noChangeArrowheads="1"/>
          </p:cNvSpPr>
          <p:nvPr>
            <p:ph type="dt" sz="half" idx="2"/>
          </p:nvPr>
        </p:nvSpPr>
        <p:spPr bwMode="auto">
          <a:xfrm>
            <a:off x="249238" y="6245225"/>
            <a:ext cx="23479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eaLnBrk="0" hangingPunct="0"/>
            <a:endParaRPr lang="en-GB" i="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l" rtl="0" fontAlgn="base">
        <a:lnSpc>
          <a:spcPct val="90000"/>
        </a:lnSpc>
        <a:spcBef>
          <a:spcPct val="0"/>
        </a:spcBef>
        <a:spcAft>
          <a:spcPct val="0"/>
        </a:spcAft>
        <a:defRPr sz="3200" b="1">
          <a:solidFill>
            <a:srgbClr val="0066CC"/>
          </a:solidFill>
          <a:latin typeface="+mj-lt"/>
          <a:ea typeface="+mj-ea"/>
          <a:cs typeface="+mj-cs"/>
        </a:defRPr>
      </a:lvl1pPr>
      <a:lvl2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72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44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716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88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6700" indent="-266700" algn="l" rtl="0" fontAlgn="base">
        <a:spcBef>
          <a:spcPct val="50000"/>
        </a:spcBef>
        <a:spcAft>
          <a:spcPct val="0"/>
        </a:spcAft>
        <a:buSzPct val="80000"/>
        <a:buBlip>
          <a:blip r:embed="rId4"/>
        </a:buBlip>
        <a:defRPr sz="2400">
          <a:solidFill>
            <a:schemeClr val="bg1"/>
          </a:solidFill>
          <a:latin typeface="+mn-lt"/>
          <a:ea typeface="+mn-ea"/>
          <a:cs typeface="+mn-cs"/>
        </a:defRPr>
      </a:lvl1pPr>
      <a:lvl2pPr marL="781050" indent="-268288" algn="l" rtl="0" fontAlgn="base">
        <a:spcBef>
          <a:spcPct val="25000"/>
        </a:spcBef>
        <a:spcAft>
          <a:spcPct val="0"/>
        </a:spcAft>
        <a:buSzPct val="80000"/>
        <a:buBlip>
          <a:blip r:embed="rId4"/>
        </a:buBlip>
        <a:defRPr sz="2000">
          <a:solidFill>
            <a:schemeClr val="bg1"/>
          </a:solidFill>
          <a:latin typeface="+mn-lt"/>
          <a:ea typeface="+mn-ea"/>
          <a:cs typeface="+mn-cs"/>
        </a:defRPr>
      </a:lvl2pPr>
      <a:lvl3pPr marL="1200150" indent="-247650" algn="l" rtl="0" fontAlgn="base">
        <a:spcBef>
          <a:spcPct val="12000"/>
        </a:spcBef>
        <a:spcAft>
          <a:spcPct val="0"/>
        </a:spcAft>
        <a:buSzPct val="80000"/>
        <a:buBlip>
          <a:blip r:embed="rId4"/>
        </a:buBlip>
        <a:defRPr>
          <a:solidFill>
            <a:schemeClr val="bg1"/>
          </a:solidFill>
          <a:latin typeface="+mn-lt"/>
          <a:ea typeface="+mn-ea"/>
          <a:cs typeface="+mn-cs"/>
        </a:defRPr>
      </a:lvl3pPr>
      <a:lvl4pPr marL="1495425" indent="-200025" algn="l" rtl="0" fontAlgn="base">
        <a:spcBef>
          <a:spcPct val="0"/>
        </a:spcBef>
        <a:spcAft>
          <a:spcPct val="0"/>
        </a:spcAft>
        <a:buClr>
          <a:srgbClr val="D41144"/>
        </a:buClr>
        <a:buSzPct val="80000"/>
        <a:buBlip>
          <a:blip r:embed="rId4"/>
        </a:buBlip>
        <a:defRPr sz="1600">
          <a:solidFill>
            <a:schemeClr val="bg1"/>
          </a:solidFill>
          <a:latin typeface="+mn-lt"/>
          <a:ea typeface="+mn-ea"/>
          <a:cs typeface="+mn-cs"/>
        </a:defRPr>
      </a:lvl4pPr>
      <a:lvl5pPr marL="26035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5pPr>
      <a:lvl6pPr marL="30607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6pPr>
      <a:lvl7pPr marL="35179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7pPr>
      <a:lvl8pPr marL="39751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8pPr>
      <a:lvl9pPr marL="44323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46AD"/>
        </a:solidFill>
        <a:effectLst/>
      </p:bgPr>
    </p:bg>
    <p:spTree>
      <p:nvGrpSpPr>
        <p:cNvPr id="1" name=""/>
        <p:cNvGrpSpPr/>
        <p:nvPr/>
      </p:nvGrpSpPr>
      <p:grpSpPr>
        <a:xfrm>
          <a:off x="0" y="0"/>
          <a:ext cx="0" cy="0"/>
          <a:chOff x="0" y="0"/>
          <a:chExt cx="0" cy="0"/>
        </a:xfrm>
      </p:grpSpPr>
      <p:pic>
        <p:nvPicPr>
          <p:cNvPr id="1087490" name="Picture 2" descr="BLANK Slide Master"/>
          <p:cNvPicPr>
            <a:picLocks noChangeAspect="1" noChangeArrowheads="1"/>
          </p:cNvPicPr>
          <p:nvPr userDrawn="1"/>
        </p:nvPicPr>
        <p:blipFill>
          <a:blip r:embed="rId3" cstate="print"/>
          <a:srcRect/>
          <a:stretch>
            <a:fillRect/>
          </a:stretch>
        </p:blipFill>
        <p:spPr bwMode="auto">
          <a:xfrm>
            <a:off x="0" y="0"/>
            <a:ext cx="9144000" cy="800100"/>
          </a:xfrm>
          <a:prstGeom prst="rect">
            <a:avLst/>
          </a:prstGeom>
          <a:noFill/>
        </p:spPr>
      </p:pic>
      <p:sp>
        <p:nvSpPr>
          <p:cNvPr id="1087491" name="Rectangle 3"/>
          <p:cNvSpPr>
            <a:spLocks noGrp="1" noChangeArrowheads="1"/>
          </p:cNvSpPr>
          <p:nvPr>
            <p:ph type="title"/>
          </p:nvPr>
        </p:nvSpPr>
        <p:spPr bwMode="auto">
          <a:xfrm>
            <a:off x="249238" y="42863"/>
            <a:ext cx="8629650"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87492" name="Rectangle 4"/>
          <p:cNvSpPr>
            <a:spLocks noGrp="1" noChangeArrowheads="1"/>
          </p:cNvSpPr>
          <p:nvPr>
            <p:ph type="body" idx="1"/>
          </p:nvPr>
        </p:nvSpPr>
        <p:spPr bwMode="auto">
          <a:xfrm>
            <a:off x="249238" y="1130300"/>
            <a:ext cx="8645525"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1087493" name="Rectangle 5"/>
          <p:cNvSpPr>
            <a:spLocks noGrp="1" noChangeArrowheads="1"/>
          </p:cNvSpPr>
          <p:nvPr>
            <p:ph type="dt" sz="half" idx="2"/>
          </p:nvPr>
        </p:nvSpPr>
        <p:spPr bwMode="auto">
          <a:xfrm>
            <a:off x="249238" y="6245225"/>
            <a:ext cx="23479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eaLnBrk="0" hangingPunct="0"/>
            <a:endParaRPr lang="en-GB" i="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rtl="0" fontAlgn="base">
        <a:lnSpc>
          <a:spcPct val="90000"/>
        </a:lnSpc>
        <a:spcBef>
          <a:spcPct val="0"/>
        </a:spcBef>
        <a:spcAft>
          <a:spcPct val="0"/>
        </a:spcAft>
        <a:defRPr sz="3200" b="1">
          <a:solidFill>
            <a:srgbClr val="0066CC"/>
          </a:solidFill>
          <a:latin typeface="+mj-lt"/>
          <a:ea typeface="+mj-ea"/>
          <a:cs typeface="+mj-cs"/>
        </a:defRPr>
      </a:lvl1pPr>
      <a:lvl2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72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44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716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88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6700" indent="-266700" algn="l" rtl="0" fontAlgn="base">
        <a:spcBef>
          <a:spcPct val="50000"/>
        </a:spcBef>
        <a:spcAft>
          <a:spcPct val="0"/>
        </a:spcAft>
        <a:buSzPct val="80000"/>
        <a:buBlip>
          <a:blip r:embed="rId4"/>
        </a:buBlip>
        <a:defRPr sz="2400">
          <a:solidFill>
            <a:schemeClr val="bg1"/>
          </a:solidFill>
          <a:latin typeface="+mn-lt"/>
          <a:ea typeface="+mn-ea"/>
          <a:cs typeface="+mn-cs"/>
        </a:defRPr>
      </a:lvl1pPr>
      <a:lvl2pPr marL="781050" indent="-268288" algn="l" rtl="0" fontAlgn="base">
        <a:spcBef>
          <a:spcPct val="25000"/>
        </a:spcBef>
        <a:spcAft>
          <a:spcPct val="0"/>
        </a:spcAft>
        <a:buSzPct val="80000"/>
        <a:buBlip>
          <a:blip r:embed="rId4"/>
        </a:buBlip>
        <a:defRPr sz="2000">
          <a:solidFill>
            <a:schemeClr val="bg1"/>
          </a:solidFill>
          <a:latin typeface="+mn-lt"/>
          <a:ea typeface="+mn-ea"/>
          <a:cs typeface="+mn-cs"/>
        </a:defRPr>
      </a:lvl2pPr>
      <a:lvl3pPr marL="1200150" indent="-247650" algn="l" rtl="0" fontAlgn="base">
        <a:spcBef>
          <a:spcPct val="12000"/>
        </a:spcBef>
        <a:spcAft>
          <a:spcPct val="0"/>
        </a:spcAft>
        <a:buSzPct val="80000"/>
        <a:buBlip>
          <a:blip r:embed="rId4"/>
        </a:buBlip>
        <a:defRPr>
          <a:solidFill>
            <a:schemeClr val="bg1"/>
          </a:solidFill>
          <a:latin typeface="+mn-lt"/>
          <a:ea typeface="+mn-ea"/>
          <a:cs typeface="+mn-cs"/>
        </a:defRPr>
      </a:lvl3pPr>
      <a:lvl4pPr marL="1495425" indent="-200025" algn="l" rtl="0" fontAlgn="base">
        <a:spcBef>
          <a:spcPct val="0"/>
        </a:spcBef>
        <a:spcAft>
          <a:spcPct val="0"/>
        </a:spcAft>
        <a:buClr>
          <a:srgbClr val="D41144"/>
        </a:buClr>
        <a:buSzPct val="80000"/>
        <a:buBlip>
          <a:blip r:embed="rId4"/>
        </a:buBlip>
        <a:defRPr sz="1600">
          <a:solidFill>
            <a:schemeClr val="bg1"/>
          </a:solidFill>
          <a:latin typeface="+mn-lt"/>
          <a:ea typeface="+mn-ea"/>
          <a:cs typeface="+mn-cs"/>
        </a:defRPr>
      </a:lvl4pPr>
      <a:lvl5pPr marL="26035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5pPr>
      <a:lvl6pPr marL="30607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6pPr>
      <a:lvl7pPr marL="35179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7pPr>
      <a:lvl8pPr marL="39751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8pPr>
      <a:lvl9pPr marL="44323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46AD"/>
        </a:solidFill>
        <a:effectLst/>
      </p:bgPr>
    </p:bg>
    <p:spTree>
      <p:nvGrpSpPr>
        <p:cNvPr id="1" name=""/>
        <p:cNvGrpSpPr/>
        <p:nvPr/>
      </p:nvGrpSpPr>
      <p:grpSpPr>
        <a:xfrm>
          <a:off x="0" y="0"/>
          <a:ext cx="0" cy="0"/>
          <a:chOff x="0" y="0"/>
          <a:chExt cx="0" cy="0"/>
        </a:xfrm>
      </p:grpSpPr>
      <p:pic>
        <p:nvPicPr>
          <p:cNvPr id="752642" name="Picture 2" descr="Rely Slide Master1"/>
          <p:cNvPicPr>
            <a:picLocks noChangeAspect="1" noChangeArrowheads="1"/>
          </p:cNvPicPr>
          <p:nvPr userDrawn="1"/>
        </p:nvPicPr>
        <p:blipFill>
          <a:blip r:embed="rId3" cstate="print"/>
          <a:srcRect/>
          <a:stretch>
            <a:fillRect/>
          </a:stretch>
        </p:blipFill>
        <p:spPr bwMode="auto">
          <a:xfrm>
            <a:off x="0" y="0"/>
            <a:ext cx="9144000" cy="798513"/>
          </a:xfrm>
          <a:prstGeom prst="rect">
            <a:avLst/>
          </a:prstGeom>
          <a:noFill/>
        </p:spPr>
      </p:pic>
      <p:sp>
        <p:nvSpPr>
          <p:cNvPr id="752643" name="Rectangle 3"/>
          <p:cNvSpPr>
            <a:spLocks noGrp="1" noChangeArrowheads="1"/>
          </p:cNvSpPr>
          <p:nvPr>
            <p:ph type="title"/>
          </p:nvPr>
        </p:nvSpPr>
        <p:spPr bwMode="auto">
          <a:xfrm>
            <a:off x="249238" y="42863"/>
            <a:ext cx="6873875"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52644" name="Rectangle 4"/>
          <p:cNvSpPr>
            <a:spLocks noGrp="1" noChangeArrowheads="1"/>
          </p:cNvSpPr>
          <p:nvPr>
            <p:ph type="body" idx="1"/>
          </p:nvPr>
        </p:nvSpPr>
        <p:spPr bwMode="auto">
          <a:xfrm>
            <a:off x="249238" y="1130300"/>
            <a:ext cx="8645525"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752645" name="Rectangle 5"/>
          <p:cNvSpPr>
            <a:spLocks noGrp="1" noChangeArrowheads="1"/>
          </p:cNvSpPr>
          <p:nvPr>
            <p:ph type="dt" sz="half" idx="2"/>
          </p:nvPr>
        </p:nvSpPr>
        <p:spPr bwMode="auto">
          <a:xfrm>
            <a:off x="249238" y="6245225"/>
            <a:ext cx="23479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eaLnBrk="0" hangingPunct="0"/>
            <a:endParaRPr lang="en-GB" i="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rtl="0" fontAlgn="base">
        <a:lnSpc>
          <a:spcPct val="90000"/>
        </a:lnSpc>
        <a:spcBef>
          <a:spcPct val="0"/>
        </a:spcBef>
        <a:spcAft>
          <a:spcPct val="0"/>
        </a:spcAft>
        <a:defRPr sz="3200" b="1">
          <a:solidFill>
            <a:srgbClr val="0066CC"/>
          </a:solidFill>
          <a:latin typeface="+mj-lt"/>
          <a:ea typeface="+mj-ea"/>
          <a:cs typeface="+mj-cs"/>
        </a:defRPr>
      </a:lvl1pPr>
      <a:lvl2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72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44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716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88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6700" indent="-266700" algn="l" rtl="0" fontAlgn="base">
        <a:spcBef>
          <a:spcPct val="50000"/>
        </a:spcBef>
        <a:spcAft>
          <a:spcPct val="0"/>
        </a:spcAft>
        <a:buClr>
          <a:schemeClr val="bg1"/>
        </a:buClr>
        <a:buSzPct val="90000"/>
        <a:buFont typeface="Wingdings" pitchFamily="2" charset="2"/>
        <a:buChar char="§"/>
        <a:defRPr sz="2800">
          <a:solidFill>
            <a:schemeClr val="bg1"/>
          </a:solidFill>
          <a:latin typeface="+mn-lt"/>
          <a:ea typeface="+mn-ea"/>
          <a:cs typeface="+mn-cs"/>
        </a:defRPr>
      </a:lvl1pPr>
      <a:lvl2pPr marL="781050" indent="-268288" algn="l" rtl="0" fontAlgn="base">
        <a:spcBef>
          <a:spcPct val="25000"/>
        </a:spcBef>
        <a:spcAft>
          <a:spcPct val="0"/>
        </a:spcAft>
        <a:buClr>
          <a:schemeClr val="bg1"/>
        </a:buClr>
        <a:buSzPct val="90000"/>
        <a:buFont typeface="Wingdings" pitchFamily="2" charset="2"/>
        <a:buChar char="§"/>
        <a:defRPr sz="2400">
          <a:solidFill>
            <a:schemeClr val="bg1"/>
          </a:solidFill>
          <a:latin typeface="+mn-lt"/>
          <a:ea typeface="+mn-ea"/>
          <a:cs typeface="+mn-cs"/>
        </a:defRPr>
      </a:lvl2pPr>
      <a:lvl3pPr marL="1200150" indent="-247650" algn="l" rtl="0" fontAlgn="base">
        <a:spcBef>
          <a:spcPct val="12000"/>
        </a:spcBef>
        <a:spcAft>
          <a:spcPct val="0"/>
        </a:spcAft>
        <a:buClr>
          <a:schemeClr val="bg1"/>
        </a:buClr>
        <a:buSzPct val="90000"/>
        <a:buFont typeface="Wingdings" pitchFamily="2" charset="2"/>
        <a:buChar char="§"/>
        <a:defRPr sz="2000">
          <a:solidFill>
            <a:schemeClr val="bg1"/>
          </a:solidFill>
          <a:latin typeface="+mn-lt"/>
          <a:ea typeface="+mn-ea"/>
          <a:cs typeface="+mn-cs"/>
        </a:defRPr>
      </a:lvl3pPr>
      <a:lvl4pPr marL="1495425" indent="-200025" algn="l" rtl="0" fontAlgn="base">
        <a:spcBef>
          <a:spcPct val="0"/>
        </a:spcBef>
        <a:spcAft>
          <a:spcPct val="0"/>
        </a:spcAft>
        <a:buClr>
          <a:schemeClr val="bg1"/>
        </a:buClr>
        <a:buSzPct val="90000"/>
        <a:buFont typeface="Wingdings" pitchFamily="2" charset="2"/>
        <a:buChar char="§"/>
        <a:defRPr>
          <a:solidFill>
            <a:schemeClr val="bg1"/>
          </a:solidFill>
          <a:latin typeface="+mn-lt"/>
          <a:ea typeface="+mn-ea"/>
          <a:cs typeface="+mn-cs"/>
        </a:defRPr>
      </a:lvl4pPr>
      <a:lvl5pPr marL="26035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5pPr>
      <a:lvl6pPr marL="30607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6pPr>
      <a:lvl7pPr marL="35179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7pPr>
      <a:lvl8pPr marL="39751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8pPr>
      <a:lvl9pPr marL="44323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46AD"/>
        </a:solidFill>
        <a:effectLst/>
      </p:bgPr>
    </p:bg>
    <p:spTree>
      <p:nvGrpSpPr>
        <p:cNvPr id="1" name=""/>
        <p:cNvGrpSpPr/>
        <p:nvPr/>
      </p:nvGrpSpPr>
      <p:grpSpPr>
        <a:xfrm>
          <a:off x="0" y="0"/>
          <a:ext cx="0" cy="0"/>
          <a:chOff x="0" y="0"/>
          <a:chExt cx="0" cy="0"/>
        </a:xfrm>
      </p:grpSpPr>
      <p:pic>
        <p:nvPicPr>
          <p:cNvPr id="752642" name="Picture 2" descr="Rely Slide Master1"/>
          <p:cNvPicPr>
            <a:picLocks noChangeAspect="1" noChangeArrowheads="1"/>
          </p:cNvPicPr>
          <p:nvPr userDrawn="1"/>
        </p:nvPicPr>
        <p:blipFill>
          <a:blip r:embed="rId3" cstate="print"/>
          <a:srcRect/>
          <a:stretch>
            <a:fillRect/>
          </a:stretch>
        </p:blipFill>
        <p:spPr bwMode="auto">
          <a:xfrm>
            <a:off x="0" y="0"/>
            <a:ext cx="9144000" cy="798513"/>
          </a:xfrm>
          <a:prstGeom prst="rect">
            <a:avLst/>
          </a:prstGeom>
          <a:noFill/>
        </p:spPr>
      </p:pic>
      <p:sp>
        <p:nvSpPr>
          <p:cNvPr id="752643" name="Rectangle 3"/>
          <p:cNvSpPr>
            <a:spLocks noGrp="1" noChangeArrowheads="1"/>
          </p:cNvSpPr>
          <p:nvPr>
            <p:ph type="title"/>
          </p:nvPr>
        </p:nvSpPr>
        <p:spPr bwMode="auto">
          <a:xfrm>
            <a:off x="249238" y="42863"/>
            <a:ext cx="6873875"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52644" name="Rectangle 4"/>
          <p:cNvSpPr>
            <a:spLocks noGrp="1" noChangeArrowheads="1"/>
          </p:cNvSpPr>
          <p:nvPr>
            <p:ph type="body" idx="1"/>
          </p:nvPr>
        </p:nvSpPr>
        <p:spPr bwMode="auto">
          <a:xfrm>
            <a:off x="249238" y="1130300"/>
            <a:ext cx="8645525"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752645" name="Rectangle 5"/>
          <p:cNvSpPr>
            <a:spLocks noGrp="1" noChangeArrowheads="1"/>
          </p:cNvSpPr>
          <p:nvPr>
            <p:ph type="dt" sz="half" idx="2"/>
          </p:nvPr>
        </p:nvSpPr>
        <p:spPr bwMode="auto">
          <a:xfrm>
            <a:off x="249238" y="6245225"/>
            <a:ext cx="23479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eaLnBrk="0" hangingPunct="0"/>
            <a:endParaRPr lang="en-GB" i="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l" rtl="0" fontAlgn="base">
        <a:lnSpc>
          <a:spcPct val="90000"/>
        </a:lnSpc>
        <a:spcBef>
          <a:spcPct val="0"/>
        </a:spcBef>
        <a:spcAft>
          <a:spcPct val="0"/>
        </a:spcAft>
        <a:defRPr sz="3200" b="1">
          <a:solidFill>
            <a:srgbClr val="0066CC"/>
          </a:solidFill>
          <a:latin typeface="+mj-lt"/>
          <a:ea typeface="+mj-ea"/>
          <a:cs typeface="+mj-cs"/>
        </a:defRPr>
      </a:lvl1pPr>
      <a:lvl2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72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44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716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88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6700" indent="-266700" algn="l" rtl="0" fontAlgn="base">
        <a:spcBef>
          <a:spcPct val="50000"/>
        </a:spcBef>
        <a:spcAft>
          <a:spcPct val="0"/>
        </a:spcAft>
        <a:buClr>
          <a:schemeClr val="bg1"/>
        </a:buClr>
        <a:buSzPct val="90000"/>
        <a:buFont typeface="Wingdings" pitchFamily="2" charset="2"/>
        <a:buChar char="§"/>
        <a:defRPr sz="2800">
          <a:solidFill>
            <a:schemeClr val="bg1"/>
          </a:solidFill>
          <a:latin typeface="+mn-lt"/>
          <a:ea typeface="+mn-ea"/>
          <a:cs typeface="+mn-cs"/>
        </a:defRPr>
      </a:lvl1pPr>
      <a:lvl2pPr marL="781050" indent="-268288" algn="l" rtl="0" fontAlgn="base">
        <a:spcBef>
          <a:spcPct val="25000"/>
        </a:spcBef>
        <a:spcAft>
          <a:spcPct val="0"/>
        </a:spcAft>
        <a:buClr>
          <a:schemeClr val="bg1"/>
        </a:buClr>
        <a:buSzPct val="90000"/>
        <a:buFont typeface="Wingdings" pitchFamily="2" charset="2"/>
        <a:buChar char="§"/>
        <a:defRPr sz="2400">
          <a:solidFill>
            <a:schemeClr val="bg1"/>
          </a:solidFill>
          <a:latin typeface="+mn-lt"/>
          <a:ea typeface="+mn-ea"/>
          <a:cs typeface="+mn-cs"/>
        </a:defRPr>
      </a:lvl2pPr>
      <a:lvl3pPr marL="1200150" indent="-247650" algn="l" rtl="0" fontAlgn="base">
        <a:spcBef>
          <a:spcPct val="12000"/>
        </a:spcBef>
        <a:spcAft>
          <a:spcPct val="0"/>
        </a:spcAft>
        <a:buClr>
          <a:schemeClr val="bg1"/>
        </a:buClr>
        <a:buSzPct val="90000"/>
        <a:buFont typeface="Wingdings" pitchFamily="2" charset="2"/>
        <a:buChar char="§"/>
        <a:defRPr sz="2000">
          <a:solidFill>
            <a:schemeClr val="bg1"/>
          </a:solidFill>
          <a:latin typeface="+mn-lt"/>
          <a:ea typeface="+mn-ea"/>
          <a:cs typeface="+mn-cs"/>
        </a:defRPr>
      </a:lvl3pPr>
      <a:lvl4pPr marL="1495425" indent="-200025" algn="l" rtl="0" fontAlgn="base">
        <a:spcBef>
          <a:spcPct val="0"/>
        </a:spcBef>
        <a:spcAft>
          <a:spcPct val="0"/>
        </a:spcAft>
        <a:buClr>
          <a:schemeClr val="bg1"/>
        </a:buClr>
        <a:buSzPct val="90000"/>
        <a:buFont typeface="Wingdings" pitchFamily="2" charset="2"/>
        <a:buChar char="§"/>
        <a:defRPr>
          <a:solidFill>
            <a:schemeClr val="bg1"/>
          </a:solidFill>
          <a:latin typeface="+mn-lt"/>
          <a:ea typeface="+mn-ea"/>
          <a:cs typeface="+mn-cs"/>
        </a:defRPr>
      </a:lvl4pPr>
      <a:lvl5pPr marL="26035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5pPr>
      <a:lvl6pPr marL="30607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6pPr>
      <a:lvl7pPr marL="35179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7pPr>
      <a:lvl8pPr marL="39751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8pPr>
      <a:lvl9pPr marL="44323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46AD"/>
        </a:solidFill>
        <a:effectLst/>
      </p:bgPr>
    </p:bg>
    <p:spTree>
      <p:nvGrpSpPr>
        <p:cNvPr id="1" name=""/>
        <p:cNvGrpSpPr/>
        <p:nvPr/>
      </p:nvGrpSpPr>
      <p:grpSpPr>
        <a:xfrm>
          <a:off x="0" y="0"/>
          <a:ext cx="0" cy="0"/>
          <a:chOff x="0" y="0"/>
          <a:chExt cx="0" cy="0"/>
        </a:xfrm>
      </p:grpSpPr>
      <p:pic>
        <p:nvPicPr>
          <p:cNvPr id="752642" name="Picture 2" descr="Rely Slide Master1"/>
          <p:cNvPicPr>
            <a:picLocks noChangeAspect="1" noChangeArrowheads="1"/>
          </p:cNvPicPr>
          <p:nvPr userDrawn="1"/>
        </p:nvPicPr>
        <p:blipFill>
          <a:blip r:embed="rId3" cstate="print"/>
          <a:srcRect/>
          <a:stretch>
            <a:fillRect/>
          </a:stretch>
        </p:blipFill>
        <p:spPr bwMode="auto">
          <a:xfrm>
            <a:off x="0" y="0"/>
            <a:ext cx="9144000" cy="798513"/>
          </a:xfrm>
          <a:prstGeom prst="rect">
            <a:avLst/>
          </a:prstGeom>
          <a:noFill/>
        </p:spPr>
      </p:pic>
      <p:sp>
        <p:nvSpPr>
          <p:cNvPr id="752643" name="Rectangle 3"/>
          <p:cNvSpPr>
            <a:spLocks noGrp="1" noChangeArrowheads="1"/>
          </p:cNvSpPr>
          <p:nvPr>
            <p:ph type="title"/>
          </p:nvPr>
        </p:nvSpPr>
        <p:spPr bwMode="auto">
          <a:xfrm>
            <a:off x="249238" y="42863"/>
            <a:ext cx="6873875"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52644" name="Rectangle 4"/>
          <p:cNvSpPr>
            <a:spLocks noGrp="1" noChangeArrowheads="1"/>
          </p:cNvSpPr>
          <p:nvPr>
            <p:ph type="body" idx="1"/>
          </p:nvPr>
        </p:nvSpPr>
        <p:spPr bwMode="auto">
          <a:xfrm>
            <a:off x="249238" y="1130300"/>
            <a:ext cx="8645525"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752645" name="Rectangle 5"/>
          <p:cNvSpPr>
            <a:spLocks noGrp="1" noChangeArrowheads="1"/>
          </p:cNvSpPr>
          <p:nvPr>
            <p:ph type="dt" sz="half" idx="2"/>
          </p:nvPr>
        </p:nvSpPr>
        <p:spPr bwMode="auto">
          <a:xfrm>
            <a:off x="249238" y="6245225"/>
            <a:ext cx="23479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eaLnBrk="0" hangingPunct="0"/>
            <a:endParaRPr lang="en-GB" i="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l" rtl="0" fontAlgn="base">
        <a:lnSpc>
          <a:spcPct val="90000"/>
        </a:lnSpc>
        <a:spcBef>
          <a:spcPct val="0"/>
        </a:spcBef>
        <a:spcAft>
          <a:spcPct val="0"/>
        </a:spcAft>
        <a:defRPr sz="3200" b="1">
          <a:solidFill>
            <a:srgbClr val="0066CC"/>
          </a:solidFill>
          <a:latin typeface="+mj-lt"/>
          <a:ea typeface="+mj-ea"/>
          <a:cs typeface="+mj-cs"/>
        </a:defRPr>
      </a:lvl1pPr>
      <a:lvl2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72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44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716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88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6700" indent="-266700" algn="l" rtl="0" fontAlgn="base">
        <a:spcBef>
          <a:spcPct val="50000"/>
        </a:spcBef>
        <a:spcAft>
          <a:spcPct val="0"/>
        </a:spcAft>
        <a:buClr>
          <a:schemeClr val="bg1"/>
        </a:buClr>
        <a:buSzPct val="90000"/>
        <a:buFont typeface="Wingdings" pitchFamily="2" charset="2"/>
        <a:buChar char="§"/>
        <a:defRPr sz="2800">
          <a:solidFill>
            <a:schemeClr val="bg1"/>
          </a:solidFill>
          <a:latin typeface="+mn-lt"/>
          <a:ea typeface="+mn-ea"/>
          <a:cs typeface="+mn-cs"/>
        </a:defRPr>
      </a:lvl1pPr>
      <a:lvl2pPr marL="781050" indent="-268288" algn="l" rtl="0" fontAlgn="base">
        <a:spcBef>
          <a:spcPct val="25000"/>
        </a:spcBef>
        <a:spcAft>
          <a:spcPct val="0"/>
        </a:spcAft>
        <a:buClr>
          <a:schemeClr val="bg1"/>
        </a:buClr>
        <a:buSzPct val="90000"/>
        <a:buFont typeface="Wingdings" pitchFamily="2" charset="2"/>
        <a:buChar char="§"/>
        <a:defRPr sz="2400">
          <a:solidFill>
            <a:schemeClr val="bg1"/>
          </a:solidFill>
          <a:latin typeface="+mn-lt"/>
          <a:ea typeface="+mn-ea"/>
          <a:cs typeface="+mn-cs"/>
        </a:defRPr>
      </a:lvl2pPr>
      <a:lvl3pPr marL="1200150" indent="-247650" algn="l" rtl="0" fontAlgn="base">
        <a:spcBef>
          <a:spcPct val="12000"/>
        </a:spcBef>
        <a:spcAft>
          <a:spcPct val="0"/>
        </a:spcAft>
        <a:buClr>
          <a:schemeClr val="bg1"/>
        </a:buClr>
        <a:buSzPct val="90000"/>
        <a:buFont typeface="Wingdings" pitchFamily="2" charset="2"/>
        <a:buChar char="§"/>
        <a:defRPr sz="2000">
          <a:solidFill>
            <a:schemeClr val="bg1"/>
          </a:solidFill>
          <a:latin typeface="+mn-lt"/>
          <a:ea typeface="+mn-ea"/>
          <a:cs typeface="+mn-cs"/>
        </a:defRPr>
      </a:lvl3pPr>
      <a:lvl4pPr marL="1495425" indent="-200025" algn="l" rtl="0" fontAlgn="base">
        <a:spcBef>
          <a:spcPct val="0"/>
        </a:spcBef>
        <a:spcAft>
          <a:spcPct val="0"/>
        </a:spcAft>
        <a:buClr>
          <a:schemeClr val="bg1"/>
        </a:buClr>
        <a:buSzPct val="90000"/>
        <a:buFont typeface="Wingdings" pitchFamily="2" charset="2"/>
        <a:buChar char="§"/>
        <a:defRPr>
          <a:solidFill>
            <a:schemeClr val="bg1"/>
          </a:solidFill>
          <a:latin typeface="+mn-lt"/>
          <a:ea typeface="+mn-ea"/>
          <a:cs typeface="+mn-cs"/>
        </a:defRPr>
      </a:lvl4pPr>
      <a:lvl5pPr marL="26035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5pPr>
      <a:lvl6pPr marL="30607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6pPr>
      <a:lvl7pPr marL="35179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7pPr>
      <a:lvl8pPr marL="39751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8pPr>
      <a:lvl9pPr marL="44323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46AD"/>
        </a:solidFill>
        <a:effectLst/>
      </p:bgPr>
    </p:bg>
    <p:spTree>
      <p:nvGrpSpPr>
        <p:cNvPr id="1" name=""/>
        <p:cNvGrpSpPr/>
        <p:nvPr/>
      </p:nvGrpSpPr>
      <p:grpSpPr>
        <a:xfrm>
          <a:off x="0" y="0"/>
          <a:ext cx="0" cy="0"/>
          <a:chOff x="0" y="0"/>
          <a:chExt cx="0" cy="0"/>
        </a:xfrm>
      </p:grpSpPr>
      <p:pic>
        <p:nvPicPr>
          <p:cNvPr id="752642" name="Picture 2" descr="Rely Slide Master1"/>
          <p:cNvPicPr>
            <a:picLocks noChangeAspect="1" noChangeArrowheads="1"/>
          </p:cNvPicPr>
          <p:nvPr userDrawn="1"/>
        </p:nvPicPr>
        <p:blipFill>
          <a:blip r:embed="rId3" cstate="print"/>
          <a:srcRect/>
          <a:stretch>
            <a:fillRect/>
          </a:stretch>
        </p:blipFill>
        <p:spPr bwMode="auto">
          <a:xfrm>
            <a:off x="0" y="0"/>
            <a:ext cx="9144000" cy="798513"/>
          </a:xfrm>
          <a:prstGeom prst="rect">
            <a:avLst/>
          </a:prstGeom>
          <a:noFill/>
        </p:spPr>
      </p:pic>
      <p:sp>
        <p:nvSpPr>
          <p:cNvPr id="752643" name="Rectangle 3"/>
          <p:cNvSpPr>
            <a:spLocks noGrp="1" noChangeArrowheads="1"/>
          </p:cNvSpPr>
          <p:nvPr>
            <p:ph type="title"/>
          </p:nvPr>
        </p:nvSpPr>
        <p:spPr bwMode="auto">
          <a:xfrm>
            <a:off x="249238" y="42863"/>
            <a:ext cx="6873875"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52644" name="Rectangle 4"/>
          <p:cNvSpPr>
            <a:spLocks noGrp="1" noChangeArrowheads="1"/>
          </p:cNvSpPr>
          <p:nvPr>
            <p:ph type="body" idx="1"/>
          </p:nvPr>
        </p:nvSpPr>
        <p:spPr bwMode="auto">
          <a:xfrm>
            <a:off x="249238" y="1130300"/>
            <a:ext cx="8645525"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752645" name="Rectangle 5"/>
          <p:cNvSpPr>
            <a:spLocks noGrp="1" noChangeArrowheads="1"/>
          </p:cNvSpPr>
          <p:nvPr>
            <p:ph type="dt" sz="half" idx="2"/>
          </p:nvPr>
        </p:nvSpPr>
        <p:spPr bwMode="auto">
          <a:xfrm>
            <a:off x="249238" y="6245225"/>
            <a:ext cx="23479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eaLnBrk="0" hangingPunct="0"/>
            <a:endParaRPr lang="en-GB" i="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l" rtl="0" fontAlgn="base">
        <a:lnSpc>
          <a:spcPct val="90000"/>
        </a:lnSpc>
        <a:spcBef>
          <a:spcPct val="0"/>
        </a:spcBef>
        <a:spcAft>
          <a:spcPct val="0"/>
        </a:spcAft>
        <a:defRPr sz="3200" b="1">
          <a:solidFill>
            <a:srgbClr val="0066CC"/>
          </a:solidFill>
          <a:latin typeface="+mj-lt"/>
          <a:ea typeface="+mj-ea"/>
          <a:cs typeface="+mj-cs"/>
        </a:defRPr>
      </a:lvl1pPr>
      <a:lvl2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72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44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716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880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6700" indent="-266700" algn="l" rtl="0" fontAlgn="base">
        <a:spcBef>
          <a:spcPct val="50000"/>
        </a:spcBef>
        <a:spcAft>
          <a:spcPct val="0"/>
        </a:spcAft>
        <a:buClr>
          <a:schemeClr val="bg1"/>
        </a:buClr>
        <a:buSzPct val="90000"/>
        <a:buFont typeface="Wingdings" pitchFamily="2" charset="2"/>
        <a:buChar char="§"/>
        <a:defRPr sz="2800">
          <a:solidFill>
            <a:schemeClr val="bg1"/>
          </a:solidFill>
          <a:latin typeface="+mn-lt"/>
          <a:ea typeface="+mn-ea"/>
          <a:cs typeface="+mn-cs"/>
        </a:defRPr>
      </a:lvl1pPr>
      <a:lvl2pPr marL="781050" indent="-268288" algn="l" rtl="0" fontAlgn="base">
        <a:spcBef>
          <a:spcPct val="25000"/>
        </a:spcBef>
        <a:spcAft>
          <a:spcPct val="0"/>
        </a:spcAft>
        <a:buClr>
          <a:schemeClr val="bg1"/>
        </a:buClr>
        <a:buSzPct val="90000"/>
        <a:buFont typeface="Wingdings" pitchFamily="2" charset="2"/>
        <a:buChar char="§"/>
        <a:defRPr sz="2400">
          <a:solidFill>
            <a:schemeClr val="bg1"/>
          </a:solidFill>
          <a:latin typeface="+mn-lt"/>
          <a:ea typeface="+mn-ea"/>
          <a:cs typeface="+mn-cs"/>
        </a:defRPr>
      </a:lvl2pPr>
      <a:lvl3pPr marL="1200150" indent="-247650" algn="l" rtl="0" fontAlgn="base">
        <a:spcBef>
          <a:spcPct val="12000"/>
        </a:spcBef>
        <a:spcAft>
          <a:spcPct val="0"/>
        </a:spcAft>
        <a:buClr>
          <a:schemeClr val="bg1"/>
        </a:buClr>
        <a:buSzPct val="90000"/>
        <a:buFont typeface="Wingdings" pitchFamily="2" charset="2"/>
        <a:buChar char="§"/>
        <a:defRPr sz="2000">
          <a:solidFill>
            <a:schemeClr val="bg1"/>
          </a:solidFill>
          <a:latin typeface="+mn-lt"/>
          <a:ea typeface="+mn-ea"/>
          <a:cs typeface="+mn-cs"/>
        </a:defRPr>
      </a:lvl3pPr>
      <a:lvl4pPr marL="1495425" indent="-200025" algn="l" rtl="0" fontAlgn="base">
        <a:spcBef>
          <a:spcPct val="0"/>
        </a:spcBef>
        <a:spcAft>
          <a:spcPct val="0"/>
        </a:spcAft>
        <a:buClr>
          <a:schemeClr val="bg1"/>
        </a:buClr>
        <a:buSzPct val="90000"/>
        <a:buFont typeface="Wingdings" pitchFamily="2" charset="2"/>
        <a:buChar char="§"/>
        <a:defRPr>
          <a:solidFill>
            <a:schemeClr val="bg1"/>
          </a:solidFill>
          <a:latin typeface="+mn-lt"/>
          <a:ea typeface="+mn-ea"/>
          <a:cs typeface="+mn-cs"/>
        </a:defRPr>
      </a:lvl4pPr>
      <a:lvl5pPr marL="26035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5pPr>
      <a:lvl6pPr marL="30607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6pPr>
      <a:lvl7pPr marL="35179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7pPr>
      <a:lvl8pPr marL="39751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8pPr>
      <a:lvl9pPr marL="4432300" indent="-300038" algn="l" rtl="0" fontAlgn="base">
        <a:spcBef>
          <a:spcPct val="20000"/>
        </a:spcBef>
        <a:spcAft>
          <a:spcPct val="0"/>
        </a:spcAft>
        <a:buClr>
          <a:srgbClr val="D41144"/>
        </a:buClr>
        <a:buSzPct val="90000"/>
        <a:buBlip>
          <a:blip r:embed="rId4"/>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37"/>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US" i="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34" charset="0"/>
                <a:cs typeface="+mn-cs"/>
              </a:defRPr>
            </a:lvl1pPr>
          </a:lstStyle>
          <a:p>
            <a:pPr>
              <a:defRPr/>
            </a:pPr>
            <a:fld id="{A5E915DE-9375-4D15-97EB-DC4715FF0471}" type="slidenum">
              <a:rPr lang="en-US" i="0">
                <a:solidFill>
                  <a:srgbClr val="000000"/>
                </a:solidFill>
              </a:rPr>
              <a:pP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FF9933"/>
          </a:solidFill>
          <a:latin typeface="Arial" pitchFamily="34" charset="0"/>
          <a:ea typeface="+mj-ea"/>
          <a:cs typeface="+mj-cs"/>
        </a:defRPr>
      </a:lvl1pPr>
      <a:lvl2pPr algn="ctr" rtl="0" eaLnBrk="0" fontAlgn="base" hangingPunct="0">
        <a:spcBef>
          <a:spcPct val="0"/>
        </a:spcBef>
        <a:spcAft>
          <a:spcPct val="0"/>
        </a:spcAft>
        <a:defRPr sz="3200">
          <a:solidFill>
            <a:srgbClr val="FF9933"/>
          </a:solidFill>
          <a:latin typeface="Arial" charset="0"/>
        </a:defRPr>
      </a:lvl2pPr>
      <a:lvl3pPr algn="ctr" rtl="0" eaLnBrk="0" fontAlgn="base" hangingPunct="0">
        <a:spcBef>
          <a:spcPct val="0"/>
        </a:spcBef>
        <a:spcAft>
          <a:spcPct val="0"/>
        </a:spcAft>
        <a:defRPr sz="3200">
          <a:solidFill>
            <a:srgbClr val="FF9933"/>
          </a:solidFill>
          <a:latin typeface="Arial" charset="0"/>
        </a:defRPr>
      </a:lvl3pPr>
      <a:lvl4pPr algn="ctr" rtl="0" eaLnBrk="0" fontAlgn="base" hangingPunct="0">
        <a:spcBef>
          <a:spcPct val="0"/>
        </a:spcBef>
        <a:spcAft>
          <a:spcPct val="0"/>
        </a:spcAft>
        <a:defRPr sz="3200">
          <a:solidFill>
            <a:srgbClr val="FF9933"/>
          </a:solidFill>
          <a:latin typeface="Arial" charset="0"/>
        </a:defRPr>
      </a:lvl4pPr>
      <a:lvl5pPr algn="ctr" rtl="0" eaLnBrk="0" fontAlgn="base" hangingPunct="0">
        <a:spcBef>
          <a:spcPct val="0"/>
        </a:spcBef>
        <a:spcAft>
          <a:spcPct val="0"/>
        </a:spcAft>
        <a:defRPr sz="3200">
          <a:solidFill>
            <a:srgbClr val="FF9933"/>
          </a:solidFill>
          <a:latin typeface="Arial" charset="0"/>
        </a:defRPr>
      </a:lvl5pPr>
      <a:lvl6pPr marL="457200" algn="ctr" rtl="0" fontAlgn="base">
        <a:spcBef>
          <a:spcPct val="0"/>
        </a:spcBef>
        <a:spcAft>
          <a:spcPct val="0"/>
        </a:spcAft>
        <a:defRPr sz="3200">
          <a:solidFill>
            <a:srgbClr val="FF9933"/>
          </a:solidFill>
          <a:latin typeface="Arial" charset="0"/>
        </a:defRPr>
      </a:lvl6pPr>
      <a:lvl7pPr marL="914400" algn="ctr" rtl="0" fontAlgn="base">
        <a:spcBef>
          <a:spcPct val="0"/>
        </a:spcBef>
        <a:spcAft>
          <a:spcPct val="0"/>
        </a:spcAft>
        <a:defRPr sz="3200">
          <a:solidFill>
            <a:srgbClr val="FF9933"/>
          </a:solidFill>
          <a:latin typeface="Arial" charset="0"/>
        </a:defRPr>
      </a:lvl7pPr>
      <a:lvl8pPr marL="1371600" algn="ctr" rtl="0" fontAlgn="base">
        <a:spcBef>
          <a:spcPct val="0"/>
        </a:spcBef>
        <a:spcAft>
          <a:spcPct val="0"/>
        </a:spcAft>
        <a:defRPr sz="3200">
          <a:solidFill>
            <a:srgbClr val="FF9933"/>
          </a:solidFill>
          <a:latin typeface="Arial" charset="0"/>
        </a:defRPr>
      </a:lvl8pPr>
      <a:lvl9pPr marL="1828800" algn="ctr" rtl="0" fontAlgn="base">
        <a:spcBef>
          <a:spcPct val="0"/>
        </a:spcBef>
        <a:spcAft>
          <a:spcPct val="0"/>
        </a:spcAft>
        <a:defRPr sz="3200">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hestjournal.chestpubs.org/content/137/2/263.abstrac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nnals.org/content/146/12/857.full.pdf+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hestjournal.chestpubs.org/content/133/6_suppl"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ccsguidelineprograms.ca/index.php?option=com_content&amp;view=article&amp;id=111&amp;Itemid=66"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hyperlink" Target="http://content.nejm.org/cgi/content/short/347/23/182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ontent.nejm.org/cgi/content/short/347/23/182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aspe.org/library/naspe_on_clinical_trials/ra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aspe.org/library/naspe_on_clinical_trials/rac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content.nejm.org/content/vol345/issue20/images/large/06f1.jpeg"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9.xml"/><Relationship Id="rId5" Type="http://schemas.openxmlformats.org/officeDocument/2006/relationships/image" Target="../media/image35.png"/><Relationship Id="rId4" Type="http://schemas.openxmlformats.org/officeDocument/2006/relationships/image" Target="../media/image3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csguidelineprograms.ca/index.php?option=com_content&amp;view=category&amp;id=50:afib-guidelines&amp;Itemid=59" TargetMode="Externa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www.escardio.org/guidelines-surveys/esc-guidelines/Pages/atrial-fibrillation.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Continuing Medical Implementation                                               …..</a:t>
            </a:r>
            <a:r>
              <a:rPr lang="en-US" i="1" dirty="0"/>
              <a:t>.bridging the care gap </a:t>
            </a:r>
            <a:endParaRPr lang="en-US" dirty="0"/>
          </a:p>
        </p:txBody>
      </p:sp>
      <p:sp>
        <p:nvSpPr>
          <p:cNvPr id="4098" name="Rectangle 2"/>
          <p:cNvSpPr>
            <a:spLocks noGrp="1" noChangeArrowheads="1"/>
          </p:cNvSpPr>
          <p:nvPr>
            <p:ph type="ctrTitle"/>
          </p:nvPr>
        </p:nvSpPr>
        <p:spPr>
          <a:xfrm>
            <a:off x="609600" y="2819400"/>
            <a:ext cx="7772400" cy="1143000"/>
          </a:xfrm>
        </p:spPr>
        <p:txBody>
          <a:bodyPr/>
          <a:lstStyle/>
          <a:p>
            <a:r>
              <a:rPr lang="en-US" sz="5400" dirty="0"/>
              <a:t>Optimal Management </a:t>
            </a:r>
            <a:br>
              <a:rPr lang="en-US" sz="5400" dirty="0"/>
            </a:br>
            <a:r>
              <a:rPr lang="en-US" sz="5400" dirty="0" smtClean="0"/>
              <a:t>Atrial </a:t>
            </a:r>
            <a:r>
              <a:rPr lang="en-US" sz="5400" dirty="0"/>
              <a:t>Fibrillation</a:t>
            </a:r>
            <a:br>
              <a:rPr lang="en-US" sz="5400" dirty="0"/>
            </a:br>
            <a:r>
              <a:rPr lang="en-US" sz="5400" dirty="0" smtClean="0"/>
              <a:t>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6194" name="Rectangle 2"/>
          <p:cNvSpPr>
            <a:spLocks noGrp="1" noChangeArrowheads="1"/>
          </p:cNvSpPr>
          <p:nvPr>
            <p:ph type="title"/>
          </p:nvPr>
        </p:nvSpPr>
        <p:spPr/>
        <p:txBody>
          <a:bodyPr/>
          <a:lstStyle/>
          <a:p>
            <a:r>
              <a:rPr lang="en-US"/>
              <a:t>Pharmacologic Rate Control </a:t>
            </a:r>
          </a:p>
        </p:txBody>
      </p:sp>
      <p:sp>
        <p:nvSpPr>
          <p:cNvPr id="136195" name="Rectangle 3"/>
          <p:cNvSpPr>
            <a:spLocks noGrp="1" noChangeArrowheads="1"/>
          </p:cNvSpPr>
          <p:nvPr>
            <p:ph type="body" idx="1"/>
          </p:nvPr>
        </p:nvSpPr>
        <p:spPr/>
        <p:txBody>
          <a:bodyPr/>
          <a:lstStyle/>
          <a:p>
            <a:pPr>
              <a:buFontTx/>
              <a:buNone/>
            </a:pPr>
            <a:r>
              <a:rPr lang="en-US" dirty="0"/>
              <a:t>GOALS:</a:t>
            </a:r>
          </a:p>
          <a:p>
            <a:r>
              <a:rPr lang="en-US" dirty="0"/>
              <a:t>Improve symptoms</a:t>
            </a:r>
          </a:p>
          <a:p>
            <a:r>
              <a:rPr lang="en-US" dirty="0"/>
              <a:t>Avoid excessive </a:t>
            </a:r>
            <a:r>
              <a:rPr lang="en-US" dirty="0" err="1"/>
              <a:t>bradycardia</a:t>
            </a:r>
            <a:r>
              <a:rPr lang="en-US" dirty="0"/>
              <a:t>/hypotension from IV rate controlling medications</a:t>
            </a:r>
          </a:p>
          <a:p>
            <a:r>
              <a:rPr lang="en-US" dirty="0"/>
              <a:t>Control of ventricular rate chronically        to prevent tachycardia induced cardiomyopathy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96610" name="Rectangle 2"/>
          <p:cNvSpPr>
            <a:spLocks noGrp="1" noChangeArrowheads="1"/>
          </p:cNvSpPr>
          <p:nvPr>
            <p:ph type="title"/>
          </p:nvPr>
        </p:nvSpPr>
        <p:spPr/>
        <p:txBody>
          <a:bodyPr/>
          <a:lstStyle/>
          <a:p>
            <a:r>
              <a:rPr lang="en-US" sz="2800"/>
              <a:t>JACC 2004:43;1201-1208</a:t>
            </a:r>
            <a:r>
              <a:rPr lang="en-US" sz="5400"/>
              <a:t>.</a:t>
            </a:r>
          </a:p>
        </p:txBody>
      </p:sp>
      <p:pic>
        <p:nvPicPr>
          <p:cNvPr id="196611" name="Picture 3"/>
          <p:cNvPicPr>
            <a:picLocks noChangeAspect="1" noChangeArrowheads="1"/>
          </p:cNvPicPr>
          <p:nvPr/>
        </p:nvPicPr>
        <p:blipFill>
          <a:blip r:embed="rId2" cstate="print"/>
          <a:srcRect/>
          <a:stretch>
            <a:fillRect/>
          </a:stretch>
        </p:blipFill>
        <p:spPr bwMode="auto">
          <a:xfrm>
            <a:off x="28575" y="1487488"/>
            <a:ext cx="9115425" cy="5370512"/>
          </a:xfrm>
          <a:prstGeom prst="rect">
            <a:avLst/>
          </a:prstGeom>
          <a:noFill/>
        </p:spPr>
      </p:pic>
      <p:pic>
        <p:nvPicPr>
          <p:cNvPr id="196612" name="Picture 4"/>
          <p:cNvPicPr>
            <a:picLocks noChangeAspect="1" noChangeArrowheads="1"/>
          </p:cNvPicPr>
          <p:nvPr/>
        </p:nvPicPr>
        <p:blipFill>
          <a:blip r:embed="rId3" cstate="print"/>
          <a:srcRect/>
          <a:stretch>
            <a:fillRect/>
          </a:stretch>
        </p:blipFill>
        <p:spPr bwMode="auto">
          <a:xfrm>
            <a:off x="1371600" y="117475"/>
            <a:ext cx="7772400" cy="5302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7218" name="Rectangle 2"/>
          <p:cNvSpPr>
            <a:spLocks noGrp="1" noChangeArrowheads="1"/>
          </p:cNvSpPr>
          <p:nvPr>
            <p:ph type="title"/>
          </p:nvPr>
        </p:nvSpPr>
        <p:spPr/>
        <p:txBody>
          <a:bodyPr/>
          <a:lstStyle/>
          <a:p>
            <a:r>
              <a:rPr lang="en-US"/>
              <a:t>Pharmacologic Rate Control - 2</a:t>
            </a:r>
          </a:p>
        </p:txBody>
      </p:sp>
      <p:sp>
        <p:nvSpPr>
          <p:cNvPr id="137219" name="Rectangle 3"/>
          <p:cNvSpPr>
            <a:spLocks noGrp="1" noChangeArrowheads="1"/>
          </p:cNvSpPr>
          <p:nvPr>
            <p:ph type="body" idx="1"/>
          </p:nvPr>
        </p:nvSpPr>
        <p:spPr/>
        <p:txBody>
          <a:bodyPr/>
          <a:lstStyle/>
          <a:p>
            <a:pPr>
              <a:lnSpc>
                <a:spcPct val="90000"/>
              </a:lnSpc>
            </a:pPr>
            <a:r>
              <a:rPr lang="en-US" sz="2800" dirty="0"/>
              <a:t>Non-</a:t>
            </a:r>
            <a:r>
              <a:rPr lang="en-US" sz="2800" dirty="0" err="1"/>
              <a:t>dihydropyridine</a:t>
            </a:r>
            <a:r>
              <a:rPr lang="en-US" sz="2800" dirty="0"/>
              <a:t> CCB (</a:t>
            </a:r>
            <a:r>
              <a:rPr lang="en-US" sz="2800" dirty="0" err="1"/>
              <a:t>verapamil</a:t>
            </a:r>
            <a:r>
              <a:rPr lang="en-US" sz="2800" dirty="0"/>
              <a:t>, </a:t>
            </a:r>
            <a:r>
              <a:rPr lang="en-US" sz="2800" dirty="0" err="1"/>
              <a:t>diltiazem</a:t>
            </a:r>
            <a:r>
              <a:rPr lang="en-US" sz="2800" dirty="0"/>
              <a:t>), or  </a:t>
            </a:r>
            <a:r>
              <a:rPr lang="en-US" sz="2800" dirty="0">
                <a:sym typeface="Symbol" pitchFamily="18" charset="2"/>
              </a:rPr>
              <a:t></a:t>
            </a:r>
            <a:r>
              <a:rPr lang="en-US" sz="2800" dirty="0"/>
              <a:t>-blocker as initial rate control in young active patients [CCS Level I-B]</a:t>
            </a:r>
            <a:endParaRPr lang="en-US" sz="2800" dirty="0">
              <a:sym typeface="Symbol" pitchFamily="18" charset="2"/>
            </a:endParaRPr>
          </a:p>
          <a:p>
            <a:pPr>
              <a:lnSpc>
                <a:spcPct val="90000"/>
              </a:lnSpc>
            </a:pPr>
            <a:r>
              <a:rPr lang="en-US" sz="2800" dirty="0">
                <a:sym typeface="Symbol" pitchFamily="18" charset="2"/>
              </a:rPr>
              <a:t></a:t>
            </a:r>
            <a:r>
              <a:rPr lang="en-US" sz="2800" dirty="0"/>
              <a:t>-blocker plus Digoxin in patients with CHF, [CCS Level I-C]</a:t>
            </a:r>
          </a:p>
          <a:p>
            <a:pPr>
              <a:lnSpc>
                <a:spcPct val="90000"/>
              </a:lnSpc>
            </a:pPr>
            <a:r>
              <a:rPr lang="en-US" sz="2800" dirty="0"/>
              <a:t>Consider combination  therapy to:</a:t>
            </a:r>
          </a:p>
          <a:p>
            <a:pPr lvl="1">
              <a:lnSpc>
                <a:spcPct val="90000"/>
              </a:lnSpc>
            </a:pPr>
            <a:r>
              <a:rPr lang="en-US" sz="2400" dirty="0"/>
              <a:t> minimize side effects</a:t>
            </a:r>
          </a:p>
          <a:p>
            <a:pPr lvl="1">
              <a:lnSpc>
                <a:spcPct val="90000"/>
              </a:lnSpc>
            </a:pPr>
            <a:r>
              <a:rPr lang="en-US" sz="2400" dirty="0"/>
              <a:t>maximize resting and </a:t>
            </a:r>
            <a:r>
              <a:rPr lang="en-US" sz="2400" dirty="0" err="1"/>
              <a:t>exertional</a:t>
            </a:r>
            <a:r>
              <a:rPr lang="en-US" sz="2400" dirty="0"/>
              <a:t> HR control</a:t>
            </a:r>
          </a:p>
          <a:p>
            <a:pPr lvl="1">
              <a:lnSpc>
                <a:spcPct val="90000"/>
              </a:lnSpc>
            </a:pPr>
            <a:r>
              <a:rPr lang="en-US" sz="2400" dirty="0"/>
              <a:t>improve symptoms and functional capacity            [CCS Level </a:t>
            </a:r>
            <a:r>
              <a:rPr lang="en-US" sz="2400" dirty="0" err="1"/>
              <a:t>IIa</a:t>
            </a:r>
            <a:r>
              <a:rPr lang="en-US" sz="2400" dirty="0"/>
              <a:t>-C]</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8242" name="Rectangle 2"/>
          <p:cNvSpPr>
            <a:spLocks noGrp="1" noChangeArrowheads="1"/>
          </p:cNvSpPr>
          <p:nvPr>
            <p:ph type="title"/>
          </p:nvPr>
        </p:nvSpPr>
        <p:spPr/>
        <p:txBody>
          <a:bodyPr/>
          <a:lstStyle/>
          <a:p>
            <a:r>
              <a:rPr lang="en-US"/>
              <a:t>Pharmacologic Rate Control - 3</a:t>
            </a:r>
          </a:p>
        </p:txBody>
      </p:sp>
      <p:sp>
        <p:nvSpPr>
          <p:cNvPr id="138243" name="Rectangle 3"/>
          <p:cNvSpPr>
            <a:spLocks noGrp="1" noChangeArrowheads="1"/>
          </p:cNvSpPr>
          <p:nvPr>
            <p:ph type="body" idx="1"/>
          </p:nvPr>
        </p:nvSpPr>
        <p:spPr/>
        <p:txBody>
          <a:bodyPr/>
          <a:lstStyle/>
          <a:p>
            <a:r>
              <a:rPr lang="en-US" dirty="0"/>
              <a:t>Adjust digoxin dose </a:t>
            </a:r>
            <a:r>
              <a:rPr lang="en-US" dirty="0">
                <a:sym typeface="Symbol" pitchFamily="18" charset="2"/>
              </a:rPr>
              <a:t></a:t>
            </a:r>
            <a:r>
              <a:rPr lang="en-US" dirty="0"/>
              <a:t> if combined with </a:t>
            </a:r>
            <a:r>
              <a:rPr lang="en-US" dirty="0" err="1"/>
              <a:t>verapamil</a:t>
            </a:r>
            <a:r>
              <a:rPr lang="en-US" dirty="0"/>
              <a:t>/</a:t>
            </a:r>
            <a:r>
              <a:rPr lang="en-US" dirty="0" err="1"/>
              <a:t>amiodarone</a:t>
            </a:r>
            <a:endParaRPr lang="en-US" dirty="0"/>
          </a:p>
          <a:p>
            <a:r>
              <a:rPr lang="en-US" dirty="0"/>
              <a:t>Digoxin may be used for initial rate control in the elderly or inactive [CCS Level </a:t>
            </a:r>
            <a:r>
              <a:rPr lang="en-US" dirty="0" err="1"/>
              <a:t>IIa</a:t>
            </a:r>
            <a:r>
              <a:rPr lang="en-US" dirty="0"/>
              <a:t>-C] </a:t>
            </a:r>
          </a:p>
          <a:p>
            <a:r>
              <a:rPr lang="en-US" dirty="0"/>
              <a:t>Consider Amiodarone for rate control if CHF/LV dysfunction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9460" name="Rectangle 4"/>
          <p:cNvSpPr>
            <a:spLocks noChangeArrowheads="1"/>
          </p:cNvSpPr>
          <p:nvPr/>
        </p:nvSpPr>
        <p:spPr bwMode="auto">
          <a:xfrm>
            <a:off x="533400" y="6172200"/>
            <a:ext cx="8001000" cy="685800"/>
          </a:xfrm>
          <a:prstGeom prst="rect">
            <a:avLst/>
          </a:prstGeom>
          <a:solidFill>
            <a:srgbClr val="008080"/>
          </a:solidFill>
          <a:ln w="9525">
            <a:noFill/>
            <a:miter lim="800000"/>
            <a:headEnd/>
            <a:tailEnd/>
          </a:ln>
          <a:effectLst/>
        </p:spPr>
        <p:txBody>
          <a:bodyPr wrap="none" anchor="ctr"/>
          <a:lstStyle/>
          <a:p>
            <a:endParaRPr lang="en-US"/>
          </a:p>
        </p:txBody>
      </p:sp>
      <p:sp>
        <p:nvSpPr>
          <p:cNvPr id="19458" name="Rectangle 2"/>
          <p:cNvSpPr>
            <a:spLocks noGrp="1" noChangeAspect="1" noChangeArrowheads="1"/>
          </p:cNvSpPr>
          <p:nvPr>
            <p:ph type="title"/>
          </p:nvPr>
        </p:nvSpPr>
        <p:spPr>
          <a:xfrm>
            <a:off x="1219200" y="381000"/>
            <a:ext cx="7772400" cy="1143000"/>
          </a:xfrm>
        </p:spPr>
        <p:txBody>
          <a:bodyPr anchorCtr="1"/>
          <a:lstStyle/>
          <a:p>
            <a:r>
              <a:rPr lang="en-US"/>
              <a:t>Atrial Fibrillation </a:t>
            </a:r>
            <a:r>
              <a:rPr lang="en-CA"/>
              <a:t/>
            </a:r>
            <a:br>
              <a:rPr lang="en-CA"/>
            </a:br>
            <a:r>
              <a:rPr lang="en-CA"/>
              <a:t>Rate Control (IV or PO)</a:t>
            </a:r>
            <a:r>
              <a:rPr lang="en-US"/>
              <a:t/>
            </a:r>
            <a:br>
              <a:rPr lang="en-US"/>
            </a:br>
            <a:endParaRPr lang="en-US"/>
          </a:p>
        </p:txBody>
      </p:sp>
      <p:sp>
        <p:nvSpPr>
          <p:cNvPr id="19459" name="Rectangle 3"/>
          <p:cNvSpPr>
            <a:spLocks noGrp="1" noChangeArrowheads="1"/>
          </p:cNvSpPr>
          <p:nvPr>
            <p:ph type="body" idx="1"/>
          </p:nvPr>
        </p:nvSpPr>
        <p:spPr>
          <a:xfrm>
            <a:off x="685800" y="1600200"/>
            <a:ext cx="7772400" cy="4114800"/>
          </a:xfrm>
        </p:spPr>
        <p:txBody>
          <a:bodyPr/>
          <a:lstStyle/>
          <a:p>
            <a:pPr>
              <a:lnSpc>
                <a:spcPct val="90000"/>
              </a:lnSpc>
              <a:buFontTx/>
              <a:buNone/>
            </a:pPr>
            <a:r>
              <a:rPr lang="en-CA" sz="2800">
                <a:solidFill>
                  <a:srgbClr val="FFFF00"/>
                </a:solidFill>
              </a:rPr>
              <a:t>Metoprolol:</a:t>
            </a:r>
            <a:r>
              <a:rPr lang="en-CA" sz="2400"/>
              <a:t> </a:t>
            </a:r>
          </a:p>
          <a:p>
            <a:pPr>
              <a:lnSpc>
                <a:spcPct val="90000"/>
              </a:lnSpc>
            </a:pPr>
            <a:r>
              <a:rPr lang="en-CA" sz="2400"/>
              <a:t>5mg IV q5min X 3</a:t>
            </a:r>
            <a:r>
              <a:rPr lang="en-CA" sz="2400">
                <a:sym typeface="Symbol" pitchFamily="18" charset="2"/>
              </a:rPr>
              <a:t></a:t>
            </a:r>
            <a:r>
              <a:rPr lang="en-CA" sz="2400"/>
              <a:t>5-10 mg IV q6h</a:t>
            </a:r>
            <a:endParaRPr lang="en-US" sz="2400"/>
          </a:p>
          <a:p>
            <a:pPr>
              <a:lnSpc>
                <a:spcPct val="90000"/>
              </a:lnSpc>
            </a:pPr>
            <a:r>
              <a:rPr lang="en-CA" sz="2400"/>
              <a:t>PO 25-100 mg BID </a:t>
            </a:r>
            <a:endParaRPr lang="en-US" sz="2400"/>
          </a:p>
          <a:p>
            <a:pPr>
              <a:lnSpc>
                <a:spcPct val="90000"/>
              </a:lnSpc>
              <a:buFontTx/>
              <a:buNone/>
            </a:pPr>
            <a:r>
              <a:rPr lang="en-CA" sz="2800">
                <a:solidFill>
                  <a:srgbClr val="FFFF00"/>
                </a:solidFill>
              </a:rPr>
              <a:t>Verapamil:</a:t>
            </a:r>
            <a:r>
              <a:rPr lang="en-CA" sz="2400"/>
              <a:t> </a:t>
            </a:r>
          </a:p>
          <a:p>
            <a:pPr>
              <a:lnSpc>
                <a:spcPct val="90000"/>
              </a:lnSpc>
            </a:pPr>
            <a:r>
              <a:rPr lang="en-CA" sz="2400"/>
              <a:t>5-15 mg IV</a:t>
            </a:r>
            <a:r>
              <a:rPr lang="en-CA" sz="2400">
                <a:sym typeface="Symbol" pitchFamily="18" charset="2"/>
              </a:rPr>
              <a:t></a:t>
            </a:r>
            <a:r>
              <a:rPr lang="en-CA" sz="2400"/>
              <a:t>0.05-0.2 mg/min IV</a:t>
            </a:r>
            <a:endParaRPr lang="en-US" sz="2400"/>
          </a:p>
          <a:p>
            <a:pPr>
              <a:lnSpc>
                <a:spcPct val="90000"/>
              </a:lnSpc>
            </a:pPr>
            <a:r>
              <a:rPr lang="en-CA" sz="2400"/>
              <a:t>PO 80-120 mg  TID  </a:t>
            </a:r>
            <a:endParaRPr lang="en-US" sz="2400"/>
          </a:p>
          <a:p>
            <a:pPr>
              <a:lnSpc>
                <a:spcPct val="90000"/>
              </a:lnSpc>
              <a:buFontTx/>
              <a:buNone/>
            </a:pPr>
            <a:r>
              <a:rPr lang="en-CA" sz="2800">
                <a:solidFill>
                  <a:srgbClr val="FFFF00"/>
                </a:solidFill>
              </a:rPr>
              <a:t>Diltiazem:</a:t>
            </a:r>
          </a:p>
          <a:p>
            <a:pPr>
              <a:lnSpc>
                <a:spcPct val="90000"/>
              </a:lnSpc>
            </a:pPr>
            <a:r>
              <a:rPr lang="en-CA" sz="2400"/>
              <a:t> 0.25 mg/kg IV over 2 minutes</a:t>
            </a:r>
            <a:r>
              <a:rPr lang="en-CA" sz="2400">
                <a:sym typeface="Symbol" pitchFamily="18" charset="2"/>
              </a:rPr>
              <a:t></a:t>
            </a:r>
            <a:r>
              <a:rPr lang="en-CA" sz="2400"/>
              <a:t>5-15 mg/hr IV</a:t>
            </a:r>
            <a:endParaRPr lang="en-US" sz="2400"/>
          </a:p>
          <a:p>
            <a:pPr>
              <a:lnSpc>
                <a:spcPct val="90000"/>
              </a:lnSpc>
            </a:pPr>
            <a:r>
              <a:rPr lang="en-CA" sz="2400"/>
              <a:t>PO 30-90 mg QID </a:t>
            </a:r>
            <a:endParaRPr lang="en-US" sz="2400"/>
          </a:p>
          <a:p>
            <a:pPr>
              <a:lnSpc>
                <a:spcPct val="90000"/>
              </a:lnSpc>
              <a:buFontTx/>
              <a:buNone/>
            </a:pPr>
            <a:r>
              <a:rPr lang="en-CA" sz="2800">
                <a:solidFill>
                  <a:srgbClr val="FFFF00"/>
                </a:solidFill>
              </a:rPr>
              <a:t>Digitalis:</a:t>
            </a:r>
            <a:r>
              <a:rPr lang="en-CA" sz="2800"/>
              <a:t> Use as adjunct for rate control</a:t>
            </a:r>
          </a:p>
          <a:p>
            <a:pPr>
              <a:lnSpc>
                <a:spcPct val="90000"/>
              </a:lnSpc>
            </a:pPr>
            <a:r>
              <a:rPr lang="en-CA" sz="2400"/>
              <a:t>0.25 mg PO or  IV q4h X 3 doses</a:t>
            </a:r>
            <a:r>
              <a:rPr lang="en-CA" sz="2400">
                <a:sym typeface="Symbol" pitchFamily="18" charset="2"/>
              </a:rPr>
              <a:t></a:t>
            </a:r>
            <a:r>
              <a:rPr lang="en-CA" sz="2400"/>
              <a:t> 0.125-0.5d mg/d*</a:t>
            </a:r>
            <a:endParaRPr lang="en-US" sz="2400"/>
          </a:p>
          <a:p>
            <a:pPr lvl="1">
              <a:lnSpc>
                <a:spcPct val="90000"/>
              </a:lnSpc>
              <a:buFontTx/>
              <a:buChar char="*"/>
            </a:pPr>
            <a:r>
              <a:rPr lang="en-CA" sz="2400"/>
              <a:t>Adjust dose based on body size and renal function</a:t>
            </a:r>
            <a:endParaRPr lang="en-US" sz="2400"/>
          </a:p>
          <a:p>
            <a:pPr>
              <a:lnSpc>
                <a:spcPct val="90000"/>
              </a:lnSpc>
            </a:pPr>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20" name="Group 140"/>
          <p:cNvGraphicFramePr>
            <a:graphicFrameLocks noGrp="1"/>
          </p:cNvGraphicFramePr>
          <p:nvPr/>
        </p:nvGraphicFramePr>
        <p:xfrm>
          <a:off x="0" y="1411288"/>
          <a:ext cx="9144000" cy="5446269"/>
        </p:xfrm>
        <a:graphic>
          <a:graphicData uri="http://schemas.openxmlformats.org/drawingml/2006/table">
            <a:tbl>
              <a:tblPr/>
              <a:tblGrid>
                <a:gridCol w="1524000"/>
                <a:gridCol w="1524000"/>
                <a:gridCol w="1524000"/>
                <a:gridCol w="1524000"/>
                <a:gridCol w="1524000"/>
                <a:gridCol w="1524000"/>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Drugs for IV Rate Control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Loading Dose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Onset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minutes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Maintenance dose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Side Effects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Class  of Recommendation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Diltiazem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0.25 mg/kg IV over 2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5-15 mg/hr infusion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Hypotension, Heart block, HF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Esmolol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0.5 mg/kg over 1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0.05-0.2 mg/kg/min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Hypotension, Heart block, HF, Bradycardia, Asthma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Metoprolol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2.5 to 5 mg IV over 2 min q 5 min;up to 3 doses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Propranol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0.15 mg/kg 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Verapamil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0.15 mg/kg IV over 2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Hypotension, Heart block, HF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Digoxin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0.25 mg IV each 2 h, up to 1.5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2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0.0625-0.25 mg/day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Heart block, Bradycardia,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Dig toxicity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IIB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542" name="Rectangle 62"/>
          <p:cNvSpPr>
            <a:spLocks noGrp="1" noChangeArrowheads="1"/>
          </p:cNvSpPr>
          <p:nvPr>
            <p:ph type="title"/>
          </p:nvPr>
        </p:nvSpPr>
        <p:spPr>
          <a:xfrm>
            <a:off x="1331640" y="76200"/>
            <a:ext cx="7704856" cy="1143000"/>
          </a:xfrm>
        </p:spPr>
        <p:txBody>
          <a:bodyPr/>
          <a:lstStyle/>
          <a:p>
            <a:r>
              <a:rPr lang="en-US" dirty="0"/>
              <a:t>Atrial Fibrillation </a:t>
            </a:r>
            <a:br>
              <a:rPr lang="en-US" dirty="0"/>
            </a:br>
            <a:r>
              <a:rPr lang="en-US" dirty="0"/>
              <a:t>IV Rate Control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642" name="Group 138"/>
          <p:cNvGraphicFramePr>
            <a:graphicFrameLocks noGrp="1"/>
          </p:cNvGraphicFramePr>
          <p:nvPr/>
        </p:nvGraphicFramePr>
        <p:xfrm>
          <a:off x="0" y="0"/>
          <a:ext cx="9144000" cy="6890005"/>
        </p:xfrm>
        <a:graphic>
          <a:graphicData uri="http://schemas.openxmlformats.org/drawingml/2006/table">
            <a:tbl>
              <a:tblPr/>
              <a:tblGrid>
                <a:gridCol w="1524000"/>
                <a:gridCol w="1524000"/>
                <a:gridCol w="1295400"/>
                <a:gridCol w="1752600"/>
                <a:gridCol w="1524000"/>
                <a:gridCol w="1524000"/>
              </a:tblGrid>
              <a:tr h="1208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Drugs for Oral Rate Control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Loading Dose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Maintenance Dose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Side effects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Class of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Recmmend-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Digoxin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0.25 mg PO each 2 h; up to 1.5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2 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0.0625-0.375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Dig toxicity, Heart block, Bradycardia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Diltiazem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22-4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120-360 mg daily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Hypotension, Heart block, HF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5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Metoprolol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25-100 mg  BID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Hypotension, Heart block, HF, Bradycardia, Asthma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Propranol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60-90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80-240 mg daily/divided doses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Verapamil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Garamond-Regular"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1-2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120-480 mg daily/divided doses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Hypotension, Heart block, HF,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Dig interaction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54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Amiodarone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800 mg/dX1wk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600 mg/dX1wk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400 mg/d X     4-6 wk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1-3 weeks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rPr>
                        <a:t>200 mg/day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Garamond-Regular" charset="0"/>
                        </a:rPr>
                        <a:t>Lung toxicity, skin discoloration,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Garamond-Regular" charset="0"/>
                          <a:sym typeface="Symbol" pitchFamily="18" charset="2"/>
                        </a:rPr>
                        <a:t> T4 </a:t>
                      </a:r>
                      <a:r>
                        <a:rPr kumimoji="0" lang="en-US" sz="1600" b="0" i="0" u="none" strike="noStrike" cap="none" normalizeH="0" baseline="0" dirty="0" smtClean="0">
                          <a:ln>
                            <a:noFill/>
                          </a:ln>
                          <a:solidFill>
                            <a:schemeClr val="bg1"/>
                          </a:solidFill>
                          <a:effectLst/>
                          <a:latin typeface="AGaramond-Regular" charset="0"/>
                        </a:rPr>
                        <a:t>corneal </a:t>
                      </a:r>
                      <a:r>
                        <a:rPr kumimoji="0" lang="en-US" sz="1600" b="0" i="0" u="none" strike="noStrike" cap="none" normalizeH="0" baseline="0" dirty="0" err="1" smtClean="0">
                          <a:ln>
                            <a:noFill/>
                          </a:ln>
                          <a:solidFill>
                            <a:schemeClr val="bg1"/>
                          </a:solidFill>
                          <a:effectLst/>
                          <a:latin typeface="AGaramond-Regular" charset="0"/>
                        </a:rPr>
                        <a:t>deposits,optic</a:t>
                      </a:r>
                      <a:r>
                        <a:rPr kumimoji="0" lang="en-US" sz="1600" b="0" i="0" u="none" strike="noStrike" cap="none" normalizeH="0" baseline="0" dirty="0" smtClean="0">
                          <a:ln>
                            <a:noFill/>
                          </a:ln>
                          <a:solidFill>
                            <a:schemeClr val="bg1"/>
                          </a:solidFill>
                          <a:effectLst/>
                          <a:latin typeface="AGaramond-Regular" charset="0"/>
                        </a:rPr>
                        <a:t> </a:t>
                      </a:r>
                      <a:r>
                        <a:rPr kumimoji="0" lang="en-US" sz="1600" b="0" i="0" u="none" strike="noStrike" cap="none" normalizeH="0" baseline="0" dirty="0" err="1" smtClean="0">
                          <a:ln>
                            <a:noFill/>
                          </a:ln>
                          <a:solidFill>
                            <a:schemeClr val="bg1"/>
                          </a:solidFill>
                          <a:effectLst/>
                          <a:latin typeface="AGaramond-Regular" charset="0"/>
                        </a:rPr>
                        <a:t>neuropathy,warfarin</a:t>
                      </a:r>
                      <a:r>
                        <a:rPr kumimoji="0" lang="en-US" sz="1600" b="0" i="0" u="none" strike="noStrike" cap="none" normalizeH="0" baseline="0" dirty="0" smtClean="0">
                          <a:ln>
                            <a:noFill/>
                          </a:ln>
                          <a:solidFill>
                            <a:schemeClr val="bg1"/>
                          </a:solidFill>
                          <a:effectLst/>
                          <a:latin typeface="AGaramond-Regular" charset="0"/>
                        </a:rPr>
                        <a:t> &amp; digoxin </a:t>
                      </a:r>
                      <a:r>
                        <a:rPr kumimoji="0" lang="en-US" sz="1600" b="0" i="0" u="none" strike="noStrike" cap="none" normalizeH="0" baseline="0" dirty="0" err="1" smtClean="0">
                          <a:ln>
                            <a:noFill/>
                          </a:ln>
                          <a:solidFill>
                            <a:schemeClr val="bg1"/>
                          </a:solidFill>
                          <a:effectLst/>
                          <a:latin typeface="AGaramond-Regular" charset="0"/>
                        </a:rPr>
                        <a:t>interaction,proarrhythmia</a:t>
                      </a:r>
                      <a:r>
                        <a:rPr kumimoji="0" lang="en-US" sz="1600" b="0" i="0" u="none" strike="noStrike" cap="none" normalizeH="0" baseline="0" dirty="0" smtClean="0">
                          <a:ln>
                            <a:noFill/>
                          </a:ln>
                          <a:solidFill>
                            <a:schemeClr val="bg1"/>
                          </a:solidFill>
                          <a:effectLst/>
                          <a:latin typeface="AGaramond-Regular" charset="0"/>
                        </a:rPr>
                        <a:t> (</a:t>
                      </a:r>
                      <a:r>
                        <a:rPr kumimoji="0" lang="en-US" sz="1600" b="0" i="0" u="none" strike="noStrike" cap="none" normalizeH="0" baseline="0" dirty="0" smtClean="0">
                          <a:ln>
                            <a:noFill/>
                          </a:ln>
                          <a:solidFill>
                            <a:schemeClr val="bg1"/>
                          </a:solidFill>
                          <a:effectLst/>
                          <a:latin typeface="Times New Roman" pitchFamily="18" charset="0"/>
                        </a:rPr>
                        <a:t>IIB)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26626" name="Rectangle 2"/>
          <p:cNvSpPr>
            <a:spLocks noGrp="1" noChangeArrowheads="1"/>
          </p:cNvSpPr>
          <p:nvPr>
            <p:ph type="title"/>
          </p:nvPr>
        </p:nvSpPr>
        <p:spPr/>
        <p:txBody>
          <a:bodyPr/>
          <a:lstStyle/>
          <a:p>
            <a:r>
              <a:rPr lang="en-US" u="sng"/>
              <a:t>If unstable</a:t>
            </a:r>
            <a:r>
              <a:rPr lang="en-US"/>
              <a:t> </a:t>
            </a:r>
            <a:r>
              <a:rPr lang="en-US" sz="5400">
                <a:solidFill>
                  <a:srgbClr val="FFFF00"/>
                </a:solidFill>
                <a:sym typeface="Webdings" pitchFamily="18" charset="2"/>
              </a:rPr>
              <a:t></a:t>
            </a:r>
            <a:r>
              <a:rPr lang="en-US">
                <a:sym typeface="Monotype Sorts" pitchFamily="124" charset="2"/>
              </a:rPr>
              <a:t> Cardiovert</a:t>
            </a:r>
          </a:p>
        </p:txBody>
      </p:sp>
      <p:sp>
        <p:nvSpPr>
          <p:cNvPr id="26627" name="Rectangle 3"/>
          <p:cNvSpPr>
            <a:spLocks noGrp="1" noChangeArrowheads="1"/>
          </p:cNvSpPr>
          <p:nvPr>
            <p:ph type="body" idx="1"/>
          </p:nvPr>
        </p:nvSpPr>
        <p:spPr/>
        <p:txBody>
          <a:bodyPr/>
          <a:lstStyle/>
          <a:p>
            <a:pPr marL="609600" indent="-609600">
              <a:buFontTx/>
              <a:buNone/>
            </a:pPr>
            <a:r>
              <a:rPr lang="en-US" u="sng">
                <a:sym typeface="Monotype Sorts" pitchFamily="124" charset="2"/>
              </a:rPr>
              <a:t>If Stable:</a:t>
            </a:r>
            <a:r>
              <a:rPr lang="en-US">
                <a:sym typeface="Monotype Sorts" pitchFamily="124" charset="2"/>
              </a:rPr>
              <a:t> </a:t>
            </a:r>
          </a:p>
          <a:p>
            <a:pPr marL="609600" indent="-609600">
              <a:buFontTx/>
              <a:buAutoNum type="arabicPeriod"/>
            </a:pPr>
            <a:r>
              <a:rPr lang="en-US">
                <a:sym typeface="Monotype Sorts" pitchFamily="124" charset="2"/>
              </a:rPr>
              <a:t>Rate control </a:t>
            </a:r>
          </a:p>
          <a:p>
            <a:pPr marL="609600" indent="-609600">
              <a:buFontTx/>
              <a:buAutoNum type="arabicPeriod"/>
            </a:pPr>
            <a:r>
              <a:rPr lang="en-US">
                <a:solidFill>
                  <a:srgbClr val="FFFF00"/>
                </a:solidFill>
                <a:sym typeface="Monotype Sorts" pitchFamily="124" charset="2"/>
              </a:rPr>
              <a:t>Minimize thrombo-embolic risk.</a:t>
            </a:r>
          </a:p>
          <a:p>
            <a:pPr marL="609600" indent="-609600">
              <a:buFontTx/>
              <a:buAutoNum type="arabicPeriod"/>
            </a:pPr>
            <a:r>
              <a:rPr lang="en-US">
                <a:sym typeface="Monotype Sorts" pitchFamily="124" charset="2"/>
              </a:rPr>
              <a:t>Establish etiology</a:t>
            </a:r>
            <a:endParaRPr lang="en-US"/>
          </a:p>
          <a:p>
            <a:pPr marL="609600" indent="-609600">
              <a:buFontTx/>
              <a:buAutoNum type="arabicPeriod"/>
            </a:pPr>
            <a:r>
              <a:rPr lang="en-US">
                <a:sym typeface="Monotype Sorts" pitchFamily="124" charset="2"/>
              </a:rPr>
              <a:t>Restore sinus rhythm</a:t>
            </a:r>
          </a:p>
          <a:p>
            <a:pPr marL="609600" indent="-609600">
              <a:buFontTx/>
              <a:buAutoNum type="arabicPeriod"/>
            </a:pPr>
            <a:r>
              <a:rPr lang="en-US">
                <a:sym typeface="Monotype Sorts" pitchFamily="124" charset="2"/>
              </a:rPr>
              <a:t>Maintain sinus rhythm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17810" name="Rectangle 50"/>
          <p:cNvSpPr>
            <a:spLocks noChangeArrowheads="1"/>
          </p:cNvSpPr>
          <p:nvPr/>
        </p:nvSpPr>
        <p:spPr bwMode="auto">
          <a:xfrm>
            <a:off x="533400" y="6096000"/>
            <a:ext cx="7848600" cy="762000"/>
          </a:xfrm>
          <a:prstGeom prst="rect">
            <a:avLst/>
          </a:prstGeom>
          <a:solidFill>
            <a:srgbClr val="008080"/>
          </a:solidFill>
          <a:ln w="9525">
            <a:noFill/>
            <a:miter lim="800000"/>
            <a:headEnd/>
            <a:tailEnd/>
          </a:ln>
          <a:effectLst/>
        </p:spPr>
        <p:txBody>
          <a:bodyPr wrap="none" anchor="ctr"/>
          <a:lstStyle/>
          <a:p>
            <a:endParaRPr lang="en-US"/>
          </a:p>
        </p:txBody>
      </p:sp>
      <p:sp>
        <p:nvSpPr>
          <p:cNvPr id="117764" name="Rectangle 4"/>
          <p:cNvSpPr>
            <a:spLocks noGrp="1" noChangeArrowheads="1"/>
          </p:cNvSpPr>
          <p:nvPr>
            <p:ph type="title"/>
          </p:nvPr>
        </p:nvSpPr>
        <p:spPr>
          <a:xfrm>
            <a:off x="1219200" y="116632"/>
            <a:ext cx="7772400" cy="1143000"/>
          </a:xfrm>
        </p:spPr>
        <p:txBody>
          <a:bodyPr/>
          <a:lstStyle/>
          <a:p>
            <a:r>
              <a:rPr lang="en-US" sz="4000" dirty="0">
                <a:effectLst>
                  <a:outerShdw blurRad="38100" dist="38100" dir="2700000" algn="tl">
                    <a:srgbClr val="000000"/>
                  </a:outerShdw>
                </a:effectLst>
              </a:rPr>
              <a:t>Modifiable Risk Factors </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in Stroke</a:t>
            </a:r>
          </a:p>
        </p:txBody>
      </p:sp>
      <p:graphicFrame>
        <p:nvGraphicFramePr>
          <p:cNvPr id="117860" name="Group 100"/>
          <p:cNvGraphicFramePr>
            <a:graphicFrameLocks noGrp="1"/>
          </p:cNvGraphicFramePr>
          <p:nvPr>
            <p:ph idx="1"/>
          </p:nvPr>
        </p:nvGraphicFramePr>
        <p:xfrm>
          <a:off x="685800" y="1676400"/>
          <a:ext cx="7772400" cy="4145280"/>
        </p:xfrm>
        <a:graphic>
          <a:graphicData uri="http://schemas.openxmlformats.org/drawingml/2006/table">
            <a:tbl>
              <a:tblPr/>
              <a:tblGrid>
                <a:gridCol w="2590800"/>
                <a:gridCol w="2590800"/>
                <a:gridCol w="2590800"/>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Risk Factor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Relative Risk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Prevalence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Atrial Fib*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5.6-17.6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Hypertension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4.0-5.0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25-40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Cardiac Disease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2.0-4.0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Diabetes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Smoking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1.5-2.9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20-40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Alcohol Abuse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Hyperlipidemia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6-50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17811" name="Text Box 51"/>
          <p:cNvSpPr txBox="1">
            <a:spLocks noChangeArrowheads="1"/>
          </p:cNvSpPr>
          <p:nvPr/>
        </p:nvSpPr>
        <p:spPr bwMode="auto">
          <a:xfrm>
            <a:off x="762000" y="5926138"/>
            <a:ext cx="7696200" cy="703262"/>
          </a:xfrm>
          <a:prstGeom prst="rect">
            <a:avLst/>
          </a:prstGeom>
          <a:noFill/>
          <a:ln w="9525">
            <a:noFill/>
            <a:miter lim="800000"/>
            <a:headEnd/>
            <a:tailEnd/>
          </a:ln>
          <a:effectLst/>
        </p:spPr>
        <p:txBody>
          <a:bodyPr>
            <a:spAutoFit/>
          </a:bodyPr>
          <a:lstStyle/>
          <a:p>
            <a:pPr eaLnBrk="0" hangingPunct="0">
              <a:spcBef>
                <a:spcPct val="50000"/>
              </a:spcBef>
            </a:pPr>
            <a:r>
              <a:rPr lang="en-US" sz="1600" i="0">
                <a:solidFill>
                  <a:schemeClr val="bg1"/>
                </a:solidFill>
                <a:latin typeface="Arial" pitchFamily="34" charset="0"/>
              </a:rPr>
              <a:t>Prevalence varies by age, gender, race, ethnicity and stroke risk factor</a:t>
            </a:r>
          </a:p>
          <a:p>
            <a:pPr eaLnBrk="0" hangingPunct="0">
              <a:spcBef>
                <a:spcPct val="50000"/>
              </a:spcBef>
            </a:pPr>
            <a:r>
              <a:rPr lang="en-US" sz="1600" i="0">
                <a:solidFill>
                  <a:schemeClr val="bg1"/>
                </a:solidFill>
                <a:latin typeface="Arial" pitchFamily="34" charset="0"/>
              </a:rPr>
              <a:t>* AF has the highest relative risk </a:t>
            </a:r>
            <a:r>
              <a:rPr lang="en-US" sz="1200" i="0">
                <a:solidFill>
                  <a:schemeClr val="bg1"/>
                </a:solidFill>
                <a:latin typeface="Arial" pitchFamily="34" charset="0"/>
              </a:rPr>
              <a:t>Adapted from Sacco  RL. </a:t>
            </a:r>
            <a:r>
              <a:rPr lang="en-US" sz="1200">
                <a:solidFill>
                  <a:schemeClr val="bg1"/>
                </a:solidFill>
                <a:latin typeface="Arial" pitchFamily="34" charset="0"/>
              </a:rPr>
              <a:t>Neurology</a:t>
            </a:r>
            <a:r>
              <a:rPr lang="en-US" sz="1200" i="0">
                <a:solidFill>
                  <a:schemeClr val="bg1"/>
                </a:solidFill>
                <a:latin typeface="Arial" pitchFamily="34" charset="0"/>
              </a:rPr>
              <a:t> 1995;45(Suppl 1):S10-S14.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Atrial Fibrillation Decision Aide</a:t>
            </a:r>
            <a:endParaRPr lang="en-US" sz="4000" dirty="0"/>
          </a:p>
        </p:txBody>
      </p:sp>
      <p:sp>
        <p:nvSpPr>
          <p:cNvPr id="4" name="Footer Placeholder 3"/>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pic>
        <p:nvPicPr>
          <p:cNvPr id="204802" name="Picture 2"/>
          <p:cNvPicPr>
            <a:picLocks noGrp="1" noChangeAspect="1" noChangeArrowheads="1"/>
          </p:cNvPicPr>
          <p:nvPr>
            <p:ph idx="1"/>
          </p:nvPr>
        </p:nvPicPr>
        <p:blipFill>
          <a:blip r:embed="rId2" cstate="print"/>
          <a:srcRect/>
          <a:stretch>
            <a:fillRect/>
          </a:stretch>
        </p:blipFill>
        <p:spPr bwMode="auto">
          <a:xfrm>
            <a:off x="2982580" y="1981200"/>
            <a:ext cx="317884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Continuing Medical Implementation                                               …..</a:t>
            </a:r>
            <a:r>
              <a:rPr lang="en-US" i="1" dirty="0"/>
              <a:t>.bridging the care gap </a:t>
            </a:r>
            <a:endParaRPr lang="en-US" dirty="0"/>
          </a:p>
        </p:txBody>
      </p:sp>
      <p:sp>
        <p:nvSpPr>
          <p:cNvPr id="74754" name="Rectangle 2"/>
          <p:cNvSpPr>
            <a:spLocks noGrp="1" noChangeArrowheads="1"/>
          </p:cNvSpPr>
          <p:nvPr>
            <p:ph type="title"/>
          </p:nvPr>
        </p:nvSpPr>
        <p:spPr/>
        <p:txBody>
          <a:bodyPr/>
          <a:lstStyle/>
          <a:p>
            <a:r>
              <a:rPr lang="en-US" dirty="0"/>
              <a:t>Atrial Fibrillation</a:t>
            </a:r>
          </a:p>
        </p:txBody>
      </p:sp>
      <p:sp>
        <p:nvSpPr>
          <p:cNvPr id="74755" name="Rectangle 3"/>
          <p:cNvSpPr>
            <a:spLocks noGrp="1" noChangeArrowheads="1"/>
          </p:cNvSpPr>
          <p:nvPr>
            <p:ph type="body" idx="1"/>
          </p:nvPr>
        </p:nvSpPr>
        <p:spPr/>
        <p:txBody>
          <a:bodyPr/>
          <a:lstStyle/>
          <a:p>
            <a:pPr>
              <a:lnSpc>
                <a:spcPct val="90000"/>
              </a:lnSpc>
            </a:pPr>
            <a:r>
              <a:rPr lang="en-US" sz="2800" dirty="0"/>
              <a:t>First described by Sir William Harvey in 17th  century:</a:t>
            </a:r>
          </a:p>
          <a:p>
            <a:pPr lvl="1">
              <a:lnSpc>
                <a:spcPct val="90000"/>
              </a:lnSpc>
              <a:buFontTx/>
              <a:buNone/>
            </a:pPr>
            <a:r>
              <a:rPr lang="en-US" dirty="0"/>
              <a:t>   observed chaotic motion of atria in open chest animal</a:t>
            </a:r>
          </a:p>
          <a:p>
            <a:pPr>
              <a:lnSpc>
                <a:spcPct val="90000"/>
              </a:lnSpc>
            </a:pPr>
            <a:r>
              <a:rPr lang="en-US" sz="2800" dirty="0"/>
              <a:t>ECG findings described in 1909 by Sir Thomas Lewis:</a:t>
            </a:r>
          </a:p>
          <a:p>
            <a:pPr lvl="1">
              <a:lnSpc>
                <a:spcPct val="90000"/>
              </a:lnSpc>
              <a:buFontTx/>
              <a:buNone/>
            </a:pPr>
            <a:r>
              <a:rPr lang="en-US" dirty="0"/>
              <a:t>  “irregular or </a:t>
            </a:r>
            <a:r>
              <a:rPr lang="en-US" dirty="0" err="1"/>
              <a:t>fibrillatory</a:t>
            </a:r>
            <a:r>
              <a:rPr lang="en-US"/>
              <a:t> waves and irregular ventricular response” or “absent atrial activity</a:t>
            </a:r>
          </a:p>
          <a:p>
            <a:pPr lvl="1">
              <a:lnSpc>
                <a:spcPct val="90000"/>
              </a:lnSpc>
              <a:buFontTx/>
              <a:buNone/>
            </a:pPr>
            <a:r>
              <a:rPr lang="en-US"/>
              <a:t>   with grossly irregular ventricular response”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r>
              <a:rPr lang="en-US" sz="4000" dirty="0"/>
              <a:t>Risk Stratification for </a:t>
            </a:r>
            <a:r>
              <a:rPr lang="en-US" sz="4000" dirty="0" smtClean="0"/>
              <a:t>Stroke : Revised CHADS</a:t>
            </a:r>
            <a:r>
              <a:rPr lang="en-US" sz="4000" baseline="-25000" dirty="0" smtClean="0"/>
              <a:t>2 </a:t>
            </a:r>
            <a:r>
              <a:rPr lang="en-US" sz="4000" dirty="0" smtClean="0"/>
              <a:t>Index</a:t>
            </a:r>
            <a:endParaRPr lang="en-US" sz="4000" dirty="0"/>
          </a:p>
        </p:txBody>
      </p:sp>
      <p:sp>
        <p:nvSpPr>
          <p:cNvPr id="31"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pic>
        <p:nvPicPr>
          <p:cNvPr id="121939" name="Picture 83"/>
          <p:cNvPicPr>
            <a:picLocks noGrp="1" noChangeAspect="1" noChangeArrowheads="1"/>
          </p:cNvPicPr>
          <p:nvPr>
            <p:ph idx="1"/>
          </p:nvPr>
        </p:nvPicPr>
        <p:blipFill>
          <a:blip r:embed="rId2" cstate="print"/>
          <a:srcRect/>
          <a:stretch>
            <a:fillRect/>
          </a:stretch>
        </p:blipFill>
        <p:spPr bwMode="auto">
          <a:xfrm>
            <a:off x="-19542" y="2217298"/>
            <a:ext cx="9163541" cy="3515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6632"/>
            <a:ext cx="7772400" cy="1143000"/>
          </a:xfrm>
        </p:spPr>
        <p:txBody>
          <a:bodyPr/>
          <a:lstStyle/>
          <a:p>
            <a:r>
              <a:rPr lang="en-US" sz="4000" dirty="0" smtClean="0"/>
              <a:t>Risk of Stroke/Year Based on</a:t>
            </a:r>
            <a:br>
              <a:rPr lang="en-US" sz="4000" dirty="0" smtClean="0"/>
            </a:br>
            <a:r>
              <a:rPr lang="en-US" sz="4000" dirty="0" smtClean="0"/>
              <a:t> Revised CHADS</a:t>
            </a:r>
            <a:r>
              <a:rPr lang="en-US" sz="4000" baseline="-25000" dirty="0" smtClean="0"/>
              <a:t>2 </a:t>
            </a:r>
            <a:r>
              <a:rPr lang="en-US" sz="4000" dirty="0" smtClean="0"/>
              <a:t>Index</a:t>
            </a:r>
            <a:endParaRPr lang="en-US" sz="4000" dirty="0"/>
          </a:p>
        </p:txBody>
      </p:sp>
      <p:sp>
        <p:nvSpPr>
          <p:cNvPr id="4" name="Footer Placeholder 3"/>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pic>
        <p:nvPicPr>
          <p:cNvPr id="7" name="Picture 2"/>
          <p:cNvPicPr>
            <a:picLocks noGrp="1" noChangeAspect="1" noChangeArrowheads="1"/>
          </p:cNvPicPr>
          <p:nvPr>
            <p:ph idx="1"/>
          </p:nvPr>
        </p:nvPicPr>
        <p:blipFill>
          <a:blip r:embed="rId2" cstate="print"/>
          <a:srcRect/>
          <a:stretch>
            <a:fillRect/>
          </a:stretch>
        </p:blipFill>
        <p:spPr bwMode="auto">
          <a:xfrm>
            <a:off x="539837" y="1700808"/>
            <a:ext cx="8064611" cy="4514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6632"/>
            <a:ext cx="7772400" cy="1143000"/>
          </a:xfrm>
        </p:spPr>
        <p:txBody>
          <a:bodyPr/>
          <a:lstStyle/>
          <a:p>
            <a:r>
              <a:rPr lang="en-US" sz="4000" dirty="0" smtClean="0"/>
              <a:t>2009 Birmingham Schema</a:t>
            </a:r>
            <a:br>
              <a:rPr lang="en-US" sz="4000" dirty="0" smtClean="0"/>
            </a:br>
            <a:r>
              <a:rPr lang="en-US" sz="4000" dirty="0" smtClean="0"/>
              <a:t>CHA</a:t>
            </a:r>
            <a:r>
              <a:rPr lang="en-US" sz="4000" baseline="-25000" dirty="0" smtClean="0"/>
              <a:t>2</a:t>
            </a:r>
            <a:r>
              <a:rPr lang="en-US" sz="4000" dirty="0" smtClean="0"/>
              <a:t>DS</a:t>
            </a:r>
            <a:r>
              <a:rPr lang="en-US" sz="4000" baseline="-25000" dirty="0" smtClean="0"/>
              <a:t>2</a:t>
            </a:r>
            <a:r>
              <a:rPr lang="en-US" sz="4000" dirty="0" smtClean="0"/>
              <a:t>-VASc</a:t>
            </a:r>
            <a:endParaRPr lang="en-US" sz="4000" dirty="0"/>
          </a:p>
        </p:txBody>
      </p:sp>
      <p:sp>
        <p:nvSpPr>
          <p:cNvPr id="4" name="Footer Placeholder 3"/>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pic>
        <p:nvPicPr>
          <p:cNvPr id="200706" name="Picture 2"/>
          <p:cNvPicPr>
            <a:picLocks noGrp="1" noChangeAspect="1" noChangeArrowheads="1"/>
          </p:cNvPicPr>
          <p:nvPr>
            <p:ph idx="1"/>
          </p:nvPr>
        </p:nvPicPr>
        <p:blipFill>
          <a:blip r:embed="rId2" cstate="print"/>
          <a:srcRect/>
          <a:stretch>
            <a:fillRect/>
          </a:stretch>
        </p:blipFill>
        <p:spPr bwMode="auto">
          <a:xfrm>
            <a:off x="-1" y="2204864"/>
            <a:ext cx="9167557" cy="2880320"/>
          </a:xfrm>
          <a:prstGeom prst="rect">
            <a:avLst/>
          </a:prstGeom>
          <a:noFill/>
          <a:ln w="9525">
            <a:noFill/>
            <a:miter lim="800000"/>
            <a:headEnd/>
            <a:tailEnd/>
          </a:ln>
        </p:spPr>
      </p:pic>
      <p:sp>
        <p:nvSpPr>
          <p:cNvPr id="6" name="TextBox 5"/>
          <p:cNvSpPr txBox="1"/>
          <p:nvPr/>
        </p:nvSpPr>
        <p:spPr>
          <a:xfrm>
            <a:off x="0" y="5445224"/>
            <a:ext cx="9144000" cy="738664"/>
          </a:xfrm>
          <a:prstGeom prst="rect">
            <a:avLst/>
          </a:prstGeom>
          <a:noFill/>
        </p:spPr>
        <p:txBody>
          <a:bodyPr wrap="square" rtlCol="0">
            <a:spAutoFit/>
          </a:bodyPr>
          <a:lstStyle/>
          <a:p>
            <a:pPr lvl="0"/>
            <a:r>
              <a:rPr lang="en-US" sz="1400" i="0" dirty="0">
                <a:solidFill>
                  <a:schemeClr val="bg1"/>
                </a:solidFill>
              </a:rPr>
              <a:t>Gregory Y. H. Lip, Robby </a:t>
            </a:r>
            <a:r>
              <a:rPr lang="en-US" sz="1400" i="0" dirty="0" err="1">
                <a:solidFill>
                  <a:schemeClr val="bg1"/>
                </a:solidFill>
              </a:rPr>
              <a:t>Nieuwlaat</a:t>
            </a:r>
            <a:r>
              <a:rPr lang="en-US" sz="1400" i="0" dirty="0">
                <a:solidFill>
                  <a:schemeClr val="bg1"/>
                </a:solidFill>
              </a:rPr>
              <a:t>, Ron </a:t>
            </a:r>
            <a:r>
              <a:rPr lang="en-US" sz="1400" i="0" dirty="0" err="1">
                <a:solidFill>
                  <a:schemeClr val="bg1"/>
                </a:solidFill>
              </a:rPr>
              <a:t>Pisters</a:t>
            </a:r>
            <a:r>
              <a:rPr lang="en-US" sz="1400" i="0" dirty="0">
                <a:solidFill>
                  <a:schemeClr val="bg1"/>
                </a:solidFill>
              </a:rPr>
              <a:t>, Deirdre A. Lane and Harry J. G. M. </a:t>
            </a:r>
            <a:r>
              <a:rPr lang="en-US" sz="1400" i="0" dirty="0" err="1">
                <a:solidFill>
                  <a:schemeClr val="bg1"/>
                </a:solidFill>
              </a:rPr>
              <a:t>Crijns</a:t>
            </a:r>
            <a:r>
              <a:rPr lang="en-US" sz="1400" i="0" dirty="0">
                <a:solidFill>
                  <a:schemeClr val="bg1"/>
                </a:solidFill>
              </a:rPr>
              <a:t>. </a:t>
            </a:r>
            <a:r>
              <a:rPr lang="en-US" sz="1400" i="0" u="sng" dirty="0">
                <a:solidFill>
                  <a:schemeClr val="bg1"/>
                </a:solidFill>
                <a:hlinkClick r:id="rId3"/>
              </a:rPr>
              <a:t>Refining Clinical Risk </a:t>
            </a:r>
            <a:r>
              <a:rPr lang="en-US" sz="1400" i="0" u="sng" dirty="0" err="1">
                <a:solidFill>
                  <a:schemeClr val="bg1"/>
                </a:solidFill>
                <a:hlinkClick r:id="rId3"/>
              </a:rPr>
              <a:t>Stratifion</a:t>
            </a:r>
            <a:r>
              <a:rPr lang="en-US" sz="1400" i="0" u="sng" dirty="0">
                <a:solidFill>
                  <a:schemeClr val="bg1"/>
                </a:solidFill>
                <a:hlinkClick r:id="rId3"/>
              </a:rPr>
              <a:t> for Predicting Stroke and Thromboembolism in Atrial Fibrillation Using a Novel Risk Factor-Based Approach : The</a:t>
            </a:r>
            <a:r>
              <a:rPr lang="en-US" sz="1400" u="sng" dirty="0">
                <a:hlinkClick r:id="rId3"/>
              </a:rPr>
              <a:t> Euro Heart Survey on Atrial Fibrillation.</a:t>
            </a:r>
            <a:r>
              <a:rPr lang="en-US" sz="1400" dirty="0"/>
              <a:t> </a:t>
            </a:r>
            <a:r>
              <a:rPr lang="en-US" sz="1400" dirty="0">
                <a:solidFill>
                  <a:schemeClr val="bg1"/>
                </a:solidFill>
              </a:rPr>
              <a:t>Chest 2010;137;263-272.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6632"/>
            <a:ext cx="7772400" cy="1143000"/>
          </a:xfrm>
        </p:spPr>
        <p:txBody>
          <a:bodyPr/>
          <a:lstStyle/>
          <a:p>
            <a:r>
              <a:rPr lang="en-US" sz="3200" dirty="0">
                <a:solidFill>
                  <a:schemeClr val="bg1"/>
                </a:solidFill>
                <a:latin typeface="+mj-lt"/>
                <a:ea typeface="+mj-ea"/>
                <a:cs typeface="+mj-cs"/>
              </a:rPr>
              <a:t>Stroke or Other TE at 1 Year Based on the 2009 Birmingham (CHA2DS 2-VASc</a:t>
            </a:r>
            <a:r>
              <a:rPr lang="en-US" sz="3200" dirty="0" smtClean="0">
                <a:solidFill>
                  <a:schemeClr val="bg1"/>
                </a:solidFill>
                <a:latin typeface="+mj-lt"/>
                <a:ea typeface="+mj-ea"/>
                <a:cs typeface="+mj-cs"/>
              </a:rPr>
              <a:t>):</a:t>
            </a:r>
            <a:endParaRPr lang="en-US" sz="3200" dirty="0"/>
          </a:p>
        </p:txBody>
      </p:sp>
      <p:sp>
        <p:nvSpPr>
          <p:cNvPr id="4" name="Footer Placeholder 3"/>
          <p:cNvSpPr>
            <a:spLocks noGrp="1"/>
          </p:cNvSpPr>
          <p:nvPr>
            <p:ph type="ftr" sz="quarter" idx="11"/>
          </p:nvPr>
        </p:nvSpPr>
        <p:spPr/>
        <p:txBody>
          <a:bodyPr/>
          <a:lstStyle/>
          <a:p>
            <a:r>
              <a:rPr lang="en-US" dirty="0" smtClean="0"/>
              <a:t>Continuing Medical Implementation                                               …..</a:t>
            </a:r>
            <a:r>
              <a:rPr lang="en-US" i="1" dirty="0" smtClean="0"/>
              <a:t>.bridging the care gap </a:t>
            </a:r>
            <a:endParaRPr lang="en-US" dirty="0"/>
          </a:p>
        </p:txBody>
      </p:sp>
      <p:pic>
        <p:nvPicPr>
          <p:cNvPr id="201730" name="Picture 2"/>
          <p:cNvPicPr>
            <a:picLocks noGrp="1" noChangeAspect="1" noChangeArrowheads="1"/>
          </p:cNvPicPr>
          <p:nvPr>
            <p:ph idx="1"/>
          </p:nvPr>
        </p:nvPicPr>
        <p:blipFill>
          <a:blip r:embed="rId2" cstate="print"/>
          <a:srcRect/>
          <a:stretch>
            <a:fillRect/>
          </a:stretch>
        </p:blipFill>
        <p:spPr bwMode="auto">
          <a:xfrm>
            <a:off x="0" y="2060848"/>
            <a:ext cx="9144000" cy="3127537"/>
          </a:xfrm>
          <a:prstGeom prst="rect">
            <a:avLst/>
          </a:prstGeom>
          <a:noFill/>
          <a:ln w="9525">
            <a:noFill/>
            <a:miter lim="800000"/>
            <a:headEnd/>
            <a:tailEnd/>
          </a:ln>
        </p:spPr>
      </p:pic>
      <p:sp>
        <p:nvSpPr>
          <p:cNvPr id="6" name="TextBox 5"/>
          <p:cNvSpPr txBox="1"/>
          <p:nvPr/>
        </p:nvSpPr>
        <p:spPr>
          <a:xfrm>
            <a:off x="0" y="5373216"/>
            <a:ext cx="9144000" cy="861774"/>
          </a:xfrm>
          <a:prstGeom prst="rect">
            <a:avLst/>
          </a:prstGeom>
          <a:noFill/>
        </p:spPr>
        <p:txBody>
          <a:bodyPr wrap="square" rtlCol="0">
            <a:spAutoFit/>
          </a:bodyPr>
          <a:lstStyle/>
          <a:p>
            <a:pPr lvl="0"/>
            <a:r>
              <a:rPr lang="en-US" sz="1800" dirty="0" smtClean="0">
                <a:solidFill>
                  <a:schemeClr val="bg1"/>
                </a:solidFill>
              </a:rPr>
              <a:t> </a:t>
            </a:r>
            <a:r>
              <a:rPr lang="en-US" sz="1400" i="0" dirty="0">
                <a:solidFill>
                  <a:schemeClr val="bg1"/>
                </a:solidFill>
              </a:rPr>
              <a:t>Theoretical TE rates without therapy: corrected for the % of patients receiving aspirin within each group, </a:t>
            </a:r>
            <a:r>
              <a:rPr lang="en-US" sz="1400" i="0" dirty="0" smtClean="0">
                <a:solidFill>
                  <a:schemeClr val="bg1"/>
                </a:solidFill>
              </a:rPr>
              <a:t>assuming that </a:t>
            </a:r>
            <a:r>
              <a:rPr lang="en-US" sz="1400" i="0" dirty="0">
                <a:solidFill>
                  <a:schemeClr val="bg1"/>
                </a:solidFill>
              </a:rPr>
              <a:t>aspirin provides a 22% reduction in TE risk, based on Hart et al. </a:t>
            </a:r>
            <a:r>
              <a:rPr lang="en-US" sz="1400" i="0" dirty="0">
                <a:solidFill>
                  <a:schemeClr val="bg1"/>
                </a:solidFill>
                <a:hlinkClick r:id="rId3"/>
              </a:rPr>
              <a:t>Ann Intern Med . 2007 ; 146 ( 12 ): 857 - 867</a:t>
            </a:r>
            <a:r>
              <a:rPr lang="en-US" sz="1400" i="0" dirty="0">
                <a:solidFill>
                  <a:schemeClr val="bg1"/>
                </a:solidFill>
              </a:rPr>
              <a:t> .</a:t>
            </a:r>
            <a:endParaRPr lang="en-US" sz="1800" i="0" dirty="0">
              <a:solidFill>
                <a:schemeClr val="bg1"/>
              </a:solidFill>
            </a:endParaRPr>
          </a:p>
          <a:p>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40962" name="Rectangle 2"/>
          <p:cNvSpPr>
            <a:spLocks noGrp="1" noChangeArrowheads="1"/>
          </p:cNvSpPr>
          <p:nvPr>
            <p:ph type="title"/>
          </p:nvPr>
        </p:nvSpPr>
        <p:spPr/>
        <p:txBody>
          <a:bodyPr/>
          <a:lstStyle/>
          <a:p>
            <a:r>
              <a:rPr lang="en-US" sz="4000" dirty="0"/>
              <a:t>Atrial Fibrillation Decision Aide</a:t>
            </a:r>
          </a:p>
        </p:txBody>
      </p:sp>
      <p:pic>
        <p:nvPicPr>
          <p:cNvPr id="40967" name="Picture 7"/>
          <p:cNvPicPr>
            <a:picLocks noGrp="1" noChangeAspect="1" noChangeArrowheads="1"/>
          </p:cNvPicPr>
          <p:nvPr>
            <p:ph idx="1"/>
          </p:nvPr>
        </p:nvPicPr>
        <p:blipFill>
          <a:blip r:embed="rId3" cstate="print"/>
          <a:srcRect/>
          <a:stretch>
            <a:fillRect/>
          </a:stretch>
        </p:blipFill>
        <p:spPr bwMode="auto">
          <a:xfrm>
            <a:off x="685800" y="2139083"/>
            <a:ext cx="7772400" cy="3799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latin typeface="+mj-lt"/>
                <a:ea typeface="+mj-ea"/>
                <a:cs typeface="+mj-cs"/>
              </a:rPr>
              <a:t>Atrial Fibrillation and Structural </a:t>
            </a:r>
            <a:r>
              <a:rPr lang="en-US" sz="4000" dirty="0">
                <a:solidFill>
                  <a:schemeClr val="bg1"/>
                </a:solidFill>
                <a:latin typeface="+mj-lt"/>
                <a:ea typeface="+mj-ea"/>
                <a:cs typeface="+mj-cs"/>
              </a:rPr>
              <a:t>Heart Disease:</a:t>
            </a:r>
            <a:endParaRPr lang="en-US" sz="4000" dirty="0"/>
          </a:p>
        </p:txBody>
      </p:sp>
      <p:sp>
        <p:nvSpPr>
          <p:cNvPr id="3" name="Content Placeholder 2"/>
          <p:cNvSpPr>
            <a:spLocks noGrp="1"/>
          </p:cNvSpPr>
          <p:nvPr>
            <p:ph idx="1"/>
          </p:nvPr>
        </p:nvSpPr>
        <p:spPr>
          <a:xfrm>
            <a:off x="685800" y="1402432"/>
            <a:ext cx="7772400" cy="4114800"/>
          </a:xfrm>
        </p:spPr>
        <p:txBody>
          <a:bodyPr/>
          <a:lstStyle/>
          <a:p>
            <a:endParaRPr lang="en-US" sz="2400" b="1" dirty="0" smtClean="0">
              <a:solidFill>
                <a:schemeClr val="bg1"/>
              </a:solidFill>
              <a:latin typeface="+mn-lt"/>
              <a:ea typeface="+mn-ea"/>
              <a:cs typeface="+mn-cs"/>
            </a:endParaRPr>
          </a:p>
          <a:p>
            <a:r>
              <a:rPr lang="en-US" sz="2400" b="1" dirty="0" smtClean="0">
                <a:solidFill>
                  <a:srgbClr val="FFFF00"/>
                </a:solidFill>
                <a:latin typeface="+mn-lt"/>
                <a:ea typeface="+mn-ea"/>
                <a:cs typeface="+mn-cs"/>
              </a:rPr>
              <a:t>Patients </a:t>
            </a:r>
            <a:r>
              <a:rPr lang="en-US" sz="2400" b="1" dirty="0">
                <a:solidFill>
                  <a:srgbClr val="FFFF00"/>
                </a:solidFill>
                <a:latin typeface="+mn-lt"/>
                <a:ea typeface="+mn-ea"/>
                <a:cs typeface="+mn-cs"/>
              </a:rPr>
              <a:t>with </a:t>
            </a:r>
            <a:r>
              <a:rPr lang="en-US" sz="2400" b="1" u="sng" dirty="0">
                <a:solidFill>
                  <a:srgbClr val="FFFF00"/>
                </a:solidFill>
                <a:latin typeface="+mn-lt"/>
                <a:ea typeface="+mn-ea"/>
                <a:cs typeface="+mn-cs"/>
              </a:rPr>
              <a:t>atrial fibrillation </a:t>
            </a:r>
            <a:r>
              <a:rPr lang="en-US" sz="2400" b="1" dirty="0">
                <a:solidFill>
                  <a:srgbClr val="FFFF00"/>
                </a:solidFill>
                <a:latin typeface="+mn-lt"/>
                <a:ea typeface="+mn-ea"/>
                <a:cs typeface="+mn-cs"/>
              </a:rPr>
              <a:t>and </a:t>
            </a:r>
            <a:r>
              <a:rPr lang="en-US" sz="2400" b="1" u="sng" dirty="0">
                <a:solidFill>
                  <a:srgbClr val="FFFF00"/>
                </a:solidFill>
                <a:latin typeface="+mn-lt"/>
                <a:ea typeface="+mn-ea"/>
                <a:cs typeface="+mn-cs"/>
              </a:rPr>
              <a:t>structural heart </a:t>
            </a:r>
            <a:r>
              <a:rPr lang="en-US" sz="2400" b="1" u="sng" dirty="0" smtClean="0">
                <a:solidFill>
                  <a:srgbClr val="FFFF00"/>
                </a:solidFill>
                <a:latin typeface="+mn-lt"/>
                <a:ea typeface="+mn-ea"/>
                <a:cs typeface="+mn-cs"/>
              </a:rPr>
              <a:t>disease</a:t>
            </a:r>
            <a:r>
              <a:rPr lang="en-US" sz="2400" b="1" dirty="0" smtClean="0">
                <a:solidFill>
                  <a:srgbClr val="FFFF00"/>
                </a:solidFill>
                <a:latin typeface="+mn-lt"/>
                <a:ea typeface="+mn-ea"/>
                <a:cs typeface="+mn-cs"/>
              </a:rPr>
              <a:t> are at </a:t>
            </a:r>
            <a:r>
              <a:rPr lang="en-US" sz="2400" b="1" u="sng" dirty="0" smtClean="0">
                <a:solidFill>
                  <a:srgbClr val="FFFF00"/>
                </a:solidFill>
                <a:latin typeface="+mn-lt"/>
                <a:ea typeface="+mn-ea"/>
                <a:cs typeface="+mn-cs"/>
              </a:rPr>
              <a:t>high risk for stroke </a:t>
            </a:r>
            <a:r>
              <a:rPr lang="en-US" sz="2400" b="1" dirty="0" smtClean="0">
                <a:solidFill>
                  <a:srgbClr val="FFFF00"/>
                </a:solidFill>
                <a:latin typeface="+mn-lt"/>
                <a:ea typeface="+mn-ea"/>
                <a:cs typeface="+mn-cs"/>
              </a:rPr>
              <a:t>and </a:t>
            </a:r>
            <a:r>
              <a:rPr lang="en-US" sz="2400" b="1" u="sng" dirty="0" smtClean="0">
                <a:solidFill>
                  <a:srgbClr val="FFFF00"/>
                </a:solidFill>
                <a:latin typeface="+mn-lt"/>
                <a:ea typeface="+mn-ea"/>
                <a:cs typeface="+mn-cs"/>
              </a:rPr>
              <a:t>should be on </a:t>
            </a:r>
            <a:r>
              <a:rPr lang="en-US" sz="2400" b="1" dirty="0" smtClean="0">
                <a:solidFill>
                  <a:srgbClr val="FFFF00"/>
                </a:solidFill>
                <a:latin typeface="+mn-lt"/>
                <a:ea typeface="+mn-ea"/>
                <a:cs typeface="+mn-cs"/>
              </a:rPr>
              <a:t>some form of </a:t>
            </a:r>
            <a:r>
              <a:rPr lang="en-US" sz="2400" b="1" u="sng" dirty="0" smtClean="0">
                <a:solidFill>
                  <a:srgbClr val="FFFF00"/>
                </a:solidFill>
                <a:latin typeface="+mn-lt"/>
                <a:ea typeface="+mn-ea"/>
                <a:cs typeface="+mn-cs"/>
              </a:rPr>
              <a:t>oral anticoagulation</a:t>
            </a:r>
            <a:r>
              <a:rPr lang="en-US" sz="2400" b="1" dirty="0" smtClean="0">
                <a:solidFill>
                  <a:srgbClr val="FFFF00"/>
                </a:solidFill>
                <a:latin typeface="+mn-lt"/>
                <a:ea typeface="+mn-ea"/>
                <a:cs typeface="+mn-cs"/>
              </a:rPr>
              <a:t>: </a:t>
            </a:r>
          </a:p>
          <a:p>
            <a:pPr lvl="1"/>
            <a:r>
              <a:rPr lang="en-US" sz="2000" b="1" dirty="0" smtClean="0"/>
              <a:t>H</a:t>
            </a:r>
            <a:r>
              <a:rPr lang="en-US" sz="2000" b="1" dirty="0" smtClean="0">
                <a:solidFill>
                  <a:schemeClr val="bg1"/>
                </a:solidFill>
                <a:latin typeface="+mn-lt"/>
                <a:ea typeface="+mn-ea"/>
                <a:cs typeface="+mn-cs"/>
              </a:rPr>
              <a:t>ypertensive </a:t>
            </a:r>
            <a:r>
              <a:rPr lang="en-US" sz="2000" b="1" dirty="0">
                <a:solidFill>
                  <a:schemeClr val="bg1"/>
                </a:solidFill>
                <a:latin typeface="+mn-lt"/>
                <a:ea typeface="+mn-ea"/>
                <a:cs typeface="+mn-cs"/>
              </a:rPr>
              <a:t>heart </a:t>
            </a:r>
            <a:r>
              <a:rPr lang="en-US" sz="2000" b="1" dirty="0" smtClean="0">
                <a:solidFill>
                  <a:schemeClr val="bg1"/>
                </a:solidFill>
                <a:latin typeface="+mn-lt"/>
                <a:ea typeface="+mn-ea"/>
                <a:cs typeface="+mn-cs"/>
              </a:rPr>
              <a:t>disease</a:t>
            </a:r>
          </a:p>
          <a:p>
            <a:pPr lvl="1"/>
            <a:r>
              <a:rPr lang="en-US" sz="2000" b="1" dirty="0" smtClean="0"/>
              <a:t>C</a:t>
            </a:r>
            <a:r>
              <a:rPr lang="en-US" sz="2000" b="1" dirty="0" smtClean="0">
                <a:solidFill>
                  <a:schemeClr val="bg1"/>
                </a:solidFill>
                <a:latin typeface="+mn-lt"/>
                <a:ea typeface="+mn-ea"/>
                <a:cs typeface="+mn-cs"/>
              </a:rPr>
              <a:t>oronary </a:t>
            </a:r>
            <a:r>
              <a:rPr lang="en-US" sz="2000" b="1" dirty="0">
                <a:solidFill>
                  <a:schemeClr val="bg1"/>
                </a:solidFill>
                <a:latin typeface="+mn-lt"/>
                <a:ea typeface="+mn-ea"/>
                <a:cs typeface="+mn-cs"/>
              </a:rPr>
              <a:t>heart disease with LV dysfunction</a:t>
            </a:r>
            <a:r>
              <a:rPr lang="en-US" sz="2000" b="1" dirty="0" smtClean="0">
                <a:solidFill>
                  <a:schemeClr val="bg1"/>
                </a:solidFill>
                <a:latin typeface="+mn-lt"/>
                <a:ea typeface="+mn-ea"/>
                <a:cs typeface="+mn-cs"/>
              </a:rPr>
              <a:t>,</a:t>
            </a:r>
          </a:p>
          <a:p>
            <a:pPr lvl="1"/>
            <a:r>
              <a:rPr lang="en-US" sz="2000" b="1" dirty="0" smtClean="0">
                <a:solidFill>
                  <a:schemeClr val="bg1"/>
                </a:solidFill>
                <a:latin typeface="+mn-lt"/>
                <a:ea typeface="+mn-ea"/>
                <a:cs typeface="+mn-cs"/>
              </a:rPr>
              <a:t>Rheumatic valvular heart disease</a:t>
            </a:r>
          </a:p>
          <a:p>
            <a:pPr lvl="1"/>
            <a:r>
              <a:rPr lang="en-US" sz="2000" b="1" dirty="0" smtClean="0">
                <a:solidFill>
                  <a:schemeClr val="bg1"/>
                </a:solidFill>
                <a:latin typeface="+mn-lt"/>
                <a:ea typeface="+mn-ea"/>
                <a:cs typeface="+mn-cs"/>
              </a:rPr>
              <a:t>Congenital </a:t>
            </a:r>
            <a:r>
              <a:rPr lang="en-US" sz="2000" b="1" dirty="0">
                <a:solidFill>
                  <a:schemeClr val="bg1"/>
                </a:solidFill>
                <a:latin typeface="+mn-lt"/>
                <a:ea typeface="+mn-ea"/>
                <a:cs typeface="+mn-cs"/>
              </a:rPr>
              <a:t>valvular heart disease (bicuspid aortic valve with aortic stenosis, mitral valve prolapse</a:t>
            </a:r>
            <a:r>
              <a:rPr lang="en-US" sz="2000" b="1" dirty="0" smtClean="0">
                <a:solidFill>
                  <a:schemeClr val="bg1"/>
                </a:solidFill>
                <a:latin typeface="+mn-lt"/>
                <a:ea typeface="+mn-ea"/>
                <a:cs typeface="+mn-cs"/>
              </a:rPr>
              <a:t>)</a:t>
            </a:r>
          </a:p>
          <a:p>
            <a:pPr lvl="1"/>
            <a:r>
              <a:rPr lang="en-US" sz="2000" b="1" dirty="0" smtClean="0"/>
              <a:t>H</a:t>
            </a:r>
            <a:r>
              <a:rPr lang="en-US" sz="2000" b="1" dirty="0" smtClean="0">
                <a:solidFill>
                  <a:schemeClr val="bg1"/>
                </a:solidFill>
                <a:latin typeface="+mn-lt"/>
                <a:ea typeface="+mn-ea"/>
                <a:cs typeface="+mn-cs"/>
              </a:rPr>
              <a:t>ypertrophic </a:t>
            </a:r>
            <a:r>
              <a:rPr lang="en-US" sz="2000" b="1" dirty="0">
                <a:solidFill>
                  <a:schemeClr val="bg1"/>
                </a:solidFill>
                <a:latin typeface="+mn-lt"/>
                <a:ea typeface="+mn-ea"/>
                <a:cs typeface="+mn-cs"/>
              </a:rPr>
              <a:t>cardiomyopathy (obstructive or non-obstructive</a:t>
            </a:r>
            <a:r>
              <a:rPr lang="en-US" sz="2000" b="1" dirty="0" smtClean="0">
                <a:solidFill>
                  <a:schemeClr val="bg1"/>
                </a:solidFill>
                <a:latin typeface="+mn-lt"/>
                <a:ea typeface="+mn-ea"/>
                <a:cs typeface="+mn-cs"/>
              </a:rPr>
              <a:t>)</a:t>
            </a:r>
          </a:p>
          <a:p>
            <a:pPr lvl="1"/>
            <a:r>
              <a:rPr lang="en-US" sz="2000" b="1" dirty="0" smtClean="0"/>
              <a:t>I</a:t>
            </a:r>
            <a:r>
              <a:rPr lang="en-US" sz="2000" b="1" dirty="0" smtClean="0">
                <a:solidFill>
                  <a:schemeClr val="bg1"/>
                </a:solidFill>
                <a:latin typeface="+mn-lt"/>
                <a:ea typeface="+mn-ea"/>
                <a:cs typeface="+mn-cs"/>
              </a:rPr>
              <a:t>diopathic </a:t>
            </a:r>
            <a:r>
              <a:rPr lang="en-US" sz="2000" b="1" dirty="0">
                <a:solidFill>
                  <a:schemeClr val="bg1"/>
                </a:solidFill>
                <a:latin typeface="+mn-lt"/>
                <a:ea typeface="+mn-ea"/>
                <a:cs typeface="+mn-cs"/>
              </a:rPr>
              <a:t>dilated </a:t>
            </a:r>
            <a:r>
              <a:rPr lang="en-US" sz="2000" b="1" dirty="0" smtClean="0">
                <a:solidFill>
                  <a:schemeClr val="bg1"/>
                </a:solidFill>
                <a:latin typeface="+mn-lt"/>
                <a:ea typeface="+mn-ea"/>
                <a:cs typeface="+mn-cs"/>
              </a:rPr>
              <a:t>cardiomyopathy</a:t>
            </a:r>
          </a:p>
          <a:p>
            <a:pPr lvl="1"/>
            <a:r>
              <a:rPr lang="en-US" sz="2000" b="1" dirty="0" smtClean="0"/>
              <a:t>C</a:t>
            </a:r>
            <a:r>
              <a:rPr lang="en-US" sz="2000" b="1" dirty="0" smtClean="0">
                <a:solidFill>
                  <a:schemeClr val="bg1"/>
                </a:solidFill>
                <a:latin typeface="+mn-lt"/>
                <a:ea typeface="+mn-ea"/>
                <a:cs typeface="+mn-cs"/>
              </a:rPr>
              <a:t>omplex </a:t>
            </a:r>
            <a:r>
              <a:rPr lang="en-US" sz="2000" b="1" dirty="0">
                <a:solidFill>
                  <a:schemeClr val="bg1"/>
                </a:solidFill>
                <a:latin typeface="+mn-lt"/>
                <a:ea typeface="+mn-ea"/>
                <a:cs typeface="+mn-cs"/>
              </a:rPr>
              <a:t>congenital heart </a:t>
            </a:r>
            <a:r>
              <a:rPr lang="en-US" sz="2000" b="1" dirty="0" smtClean="0">
                <a:solidFill>
                  <a:schemeClr val="bg1"/>
                </a:solidFill>
                <a:latin typeface="+mn-lt"/>
                <a:ea typeface="+mn-ea"/>
                <a:cs typeface="+mn-cs"/>
              </a:rPr>
              <a:t>disease</a:t>
            </a:r>
            <a:endParaRPr lang="en-US" sz="2000" dirty="0">
              <a:solidFill>
                <a:schemeClr val="bg1"/>
              </a:solidFill>
              <a:latin typeface="+mn-lt"/>
              <a:ea typeface="+mn-ea"/>
              <a:cs typeface="+mn-cs"/>
            </a:endParaRPr>
          </a:p>
          <a:p>
            <a:endParaRPr lang="en-US" dirty="0"/>
          </a:p>
        </p:txBody>
      </p:sp>
      <p:sp>
        <p:nvSpPr>
          <p:cNvPr id="4" name="Footer Placeholder 3"/>
          <p:cNvSpPr>
            <a:spLocks noGrp="1"/>
          </p:cNvSpPr>
          <p:nvPr>
            <p:ph type="ftr" sz="quarter" idx="11"/>
          </p:nvPr>
        </p:nvSpPr>
        <p:spPr/>
        <p:txBody>
          <a:bodyPr/>
          <a:lstStyle/>
          <a:p>
            <a:r>
              <a:rPr lang="en-US" dirty="0" smtClean="0"/>
              <a:t>Continuing Medical Implementation                                               …..</a:t>
            </a:r>
            <a:r>
              <a:rPr lang="en-US" i="1" dirty="0" smtClean="0"/>
              <a:t>.bridging the care gap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Atrial Fibrillation Decision Aide</a:t>
            </a:r>
            <a:endParaRPr lang="en-US" sz="4000" dirty="0"/>
          </a:p>
        </p:txBody>
      </p:sp>
      <p:sp>
        <p:nvSpPr>
          <p:cNvPr id="4" name="Footer Placeholder 3"/>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pic>
        <p:nvPicPr>
          <p:cNvPr id="8" name="Picture 3"/>
          <p:cNvPicPr>
            <a:picLocks noGrp="1" noChangeAspect="1" noChangeArrowheads="1"/>
          </p:cNvPicPr>
          <p:nvPr>
            <p:ph idx="1"/>
          </p:nvPr>
        </p:nvPicPr>
        <p:blipFill>
          <a:blip r:embed="rId2" cstate="print"/>
          <a:srcRect/>
          <a:stretch>
            <a:fillRect/>
          </a:stretch>
        </p:blipFill>
        <p:spPr bwMode="auto">
          <a:xfrm>
            <a:off x="955851" y="1981200"/>
            <a:ext cx="723229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p:cNvPicPr>
            <a:picLocks noChangeAspect="1" noChangeArrowheads="1"/>
          </p:cNvPicPr>
          <p:nvPr/>
        </p:nvPicPr>
        <p:blipFill>
          <a:blip r:embed="rId2" cstate="print"/>
          <a:srcRect/>
          <a:stretch>
            <a:fillRect/>
          </a:stretch>
        </p:blipFill>
        <p:spPr bwMode="auto">
          <a:xfrm>
            <a:off x="-1" y="1840944"/>
            <a:ext cx="9144001" cy="3316248"/>
          </a:xfrm>
          <a:prstGeom prst="rect">
            <a:avLst/>
          </a:prstGeom>
          <a:noFill/>
          <a:ln w="9525">
            <a:noFill/>
            <a:miter lim="800000"/>
            <a:headEnd/>
            <a:tailEnd/>
          </a:ln>
        </p:spPr>
      </p:pic>
      <p:sp>
        <p:nvSpPr>
          <p:cNvPr id="2" name="Title 1"/>
          <p:cNvSpPr>
            <a:spLocks noGrp="1"/>
          </p:cNvSpPr>
          <p:nvPr>
            <p:ph type="title"/>
          </p:nvPr>
        </p:nvSpPr>
        <p:spPr>
          <a:xfrm>
            <a:off x="1219200" y="116632"/>
            <a:ext cx="7772400" cy="1143000"/>
          </a:xfrm>
        </p:spPr>
        <p:txBody>
          <a:bodyPr/>
          <a:lstStyle/>
          <a:p>
            <a:r>
              <a:rPr lang="en-US" sz="4000" dirty="0" smtClean="0"/>
              <a:t>Antithrombotic Recommendations</a:t>
            </a:r>
            <a:endParaRPr lang="en-US" sz="4000" dirty="0"/>
          </a:p>
        </p:txBody>
      </p:sp>
      <p:sp>
        <p:nvSpPr>
          <p:cNvPr id="4" name="Footer Placeholder 3"/>
          <p:cNvSpPr>
            <a:spLocks noGrp="1"/>
          </p:cNvSpPr>
          <p:nvPr>
            <p:ph type="ftr" sz="quarter" idx="11"/>
          </p:nvPr>
        </p:nvSpPr>
        <p:spPr/>
        <p:txBody>
          <a:bodyPr/>
          <a:lstStyle/>
          <a:p>
            <a:r>
              <a:rPr lang="en-US" dirty="0" smtClean="0"/>
              <a:t>Continuing Medical Implementation                                               …..</a:t>
            </a:r>
            <a:r>
              <a:rPr lang="en-US" i="1" dirty="0" smtClean="0"/>
              <a:t>.bridging the care gap </a:t>
            </a:r>
            <a:endParaRPr lang="en-US" dirty="0"/>
          </a:p>
        </p:txBody>
      </p:sp>
      <p:sp>
        <p:nvSpPr>
          <p:cNvPr id="6" name="TextBox 5"/>
          <p:cNvSpPr txBox="1"/>
          <p:nvPr/>
        </p:nvSpPr>
        <p:spPr>
          <a:xfrm>
            <a:off x="0" y="5354052"/>
            <a:ext cx="9144000" cy="584775"/>
          </a:xfrm>
          <a:prstGeom prst="rect">
            <a:avLst/>
          </a:prstGeom>
          <a:noFill/>
        </p:spPr>
        <p:txBody>
          <a:bodyPr wrap="square" rtlCol="0">
            <a:spAutoFit/>
          </a:bodyPr>
          <a:lstStyle/>
          <a:p>
            <a:pPr algn="ctr"/>
            <a:r>
              <a:rPr lang="en-US" sz="1600" i="0" dirty="0">
                <a:solidFill>
                  <a:schemeClr val="bg1"/>
                </a:solidFill>
              </a:rPr>
              <a:t>Eighth (2008) ACCP Guidelines for Antithrombotic Therapy </a:t>
            </a:r>
            <a:r>
              <a:rPr lang="en-US" sz="1600" i="0" dirty="0" smtClean="0">
                <a:solidFill>
                  <a:schemeClr val="bg1"/>
                </a:solidFill>
              </a:rPr>
              <a:t>for Prevention </a:t>
            </a:r>
            <a:r>
              <a:rPr lang="en-US" sz="1600" i="0" dirty="0">
                <a:solidFill>
                  <a:schemeClr val="bg1"/>
                </a:solidFill>
              </a:rPr>
              <a:t>and Treatment of </a:t>
            </a:r>
            <a:r>
              <a:rPr lang="en-US" sz="1600" i="0" dirty="0" smtClean="0">
                <a:solidFill>
                  <a:schemeClr val="bg1"/>
                </a:solidFill>
              </a:rPr>
              <a:t>Thrombosis</a:t>
            </a:r>
          </a:p>
          <a:p>
            <a:pPr algn="ctr"/>
            <a:r>
              <a:rPr lang="en-US" sz="1600" i="0" dirty="0" smtClean="0">
                <a:solidFill>
                  <a:schemeClr val="bg1"/>
                </a:solidFill>
              </a:rPr>
              <a:t> </a:t>
            </a:r>
            <a:r>
              <a:rPr lang="en-US" sz="1600" i="0" dirty="0">
                <a:solidFill>
                  <a:schemeClr val="bg1"/>
                </a:solidFill>
              </a:rPr>
              <a:t>(</a:t>
            </a:r>
            <a:r>
              <a:rPr lang="en-US" sz="1600" i="0" u="sng" dirty="0">
                <a:solidFill>
                  <a:schemeClr val="bg1"/>
                </a:solidFill>
                <a:hlinkClick r:id="rId3"/>
              </a:rPr>
              <a:t>CHEST 2008; 133 (6), </a:t>
            </a:r>
            <a:r>
              <a:rPr lang="en-US" sz="1600" i="0" u="sng" dirty="0" smtClean="0">
                <a:solidFill>
                  <a:schemeClr val="bg1"/>
                </a:solidFill>
                <a:hlinkClick r:id="rId3"/>
              </a:rPr>
              <a:t>supplement</a:t>
            </a:r>
            <a:r>
              <a:rPr lang="en-US" sz="1600" i="0" dirty="0" smtClean="0">
                <a:solidFill>
                  <a:schemeClr val="bg1"/>
                </a:solidFill>
              </a:rPr>
              <a:t>) and </a:t>
            </a:r>
            <a:r>
              <a:rPr lang="en-US" sz="1600" i="0" u="sng" dirty="0">
                <a:solidFill>
                  <a:schemeClr val="bg1"/>
                </a:solidFill>
                <a:hlinkClick r:id="rId4"/>
              </a:rPr>
              <a:t>CCS 2010 Atrial Fibrillation Guidelines</a:t>
            </a:r>
            <a:endParaRPr lang="en-US" i="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Risk of Bleeding</a:t>
            </a:r>
            <a:endParaRPr lang="en-US" sz="4000" dirty="0"/>
          </a:p>
        </p:txBody>
      </p:sp>
      <p:sp>
        <p:nvSpPr>
          <p:cNvPr id="8" name="Content Placeholder 7"/>
          <p:cNvSpPr>
            <a:spLocks noGrp="1"/>
          </p:cNvSpPr>
          <p:nvPr>
            <p:ph sz="half" idx="2"/>
          </p:nvPr>
        </p:nvSpPr>
        <p:spPr>
          <a:xfrm>
            <a:off x="5226496" y="1981200"/>
            <a:ext cx="3810000" cy="4114800"/>
          </a:xfrm>
        </p:spPr>
        <p:txBody>
          <a:bodyPr/>
          <a:lstStyle/>
          <a:p>
            <a:r>
              <a:rPr lang="en-US" sz="2400" dirty="0" smtClean="0"/>
              <a:t>H = SBP &gt; 160</a:t>
            </a:r>
          </a:p>
          <a:p>
            <a:r>
              <a:rPr lang="en-US" sz="2400" dirty="0" smtClean="0"/>
              <a:t>A  = Dialysis, Renal </a:t>
            </a:r>
            <a:r>
              <a:rPr lang="en-US" sz="2400" dirty="0" err="1" smtClean="0"/>
              <a:t>Tx</a:t>
            </a:r>
            <a:r>
              <a:rPr lang="en-US" sz="2400" dirty="0" smtClean="0"/>
              <a:t>  or Cr &gt; 200 mmol/L</a:t>
            </a:r>
          </a:p>
          <a:p>
            <a:r>
              <a:rPr lang="en-US" sz="2400" dirty="0" smtClean="0"/>
              <a:t>B = Previous bleeding, bleeding diathesis or anemia</a:t>
            </a:r>
          </a:p>
          <a:p>
            <a:r>
              <a:rPr lang="en-US" sz="2400" dirty="0" smtClean="0"/>
              <a:t>L = unstable/high INRs or &lt; 60%  time in therapeutic range</a:t>
            </a:r>
          </a:p>
          <a:p>
            <a:r>
              <a:rPr lang="en-US" sz="2400" dirty="0" smtClean="0"/>
              <a:t>D = Anti-platelet agents, NSAIDS</a:t>
            </a:r>
          </a:p>
          <a:p>
            <a:endParaRPr lang="en-US" sz="2400" dirty="0"/>
          </a:p>
        </p:txBody>
      </p:sp>
      <p:sp>
        <p:nvSpPr>
          <p:cNvPr id="4" name="Footer Placeholder 3"/>
          <p:cNvSpPr>
            <a:spLocks noGrp="1"/>
          </p:cNvSpPr>
          <p:nvPr>
            <p:ph type="ftr" sz="quarter" idx="11"/>
          </p:nvPr>
        </p:nvSpPr>
        <p:spPr/>
        <p:txBody>
          <a:bodyPr/>
          <a:lstStyle/>
          <a:p>
            <a:r>
              <a:rPr lang="en-US" dirty="0" smtClean="0"/>
              <a:t>Continuing Medical Implementation                                               …..</a:t>
            </a:r>
            <a:r>
              <a:rPr lang="en-US" i="1" dirty="0" smtClean="0"/>
              <a:t>.bridging the care gap </a:t>
            </a:r>
            <a:endParaRPr lang="en-US" dirty="0"/>
          </a:p>
        </p:txBody>
      </p:sp>
      <p:pic>
        <p:nvPicPr>
          <p:cNvPr id="10" name="Picture 3"/>
          <p:cNvPicPr>
            <a:picLocks noGrp="1" noChangeAspect="1" noChangeArrowheads="1"/>
          </p:cNvPicPr>
          <p:nvPr>
            <p:ph sz="half" idx="1"/>
          </p:nvPr>
        </p:nvPicPr>
        <p:blipFill>
          <a:blip r:embed="rId2" cstate="print"/>
          <a:srcRect/>
          <a:stretch>
            <a:fillRect/>
          </a:stretch>
        </p:blipFill>
        <p:spPr bwMode="auto">
          <a:xfrm>
            <a:off x="685800" y="2807909"/>
            <a:ext cx="3810000" cy="2461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HAS-BLED Score</a:t>
            </a:r>
            <a:endParaRPr lang="en-US" dirty="0"/>
          </a:p>
        </p:txBody>
      </p:sp>
      <p:sp>
        <p:nvSpPr>
          <p:cNvPr id="5" name="Footer Placeholder 4"/>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pic>
        <p:nvPicPr>
          <p:cNvPr id="8" name="Picture 2"/>
          <p:cNvPicPr>
            <a:picLocks noGrp="1" noChangeAspect="1" noChangeArrowheads="1"/>
          </p:cNvPicPr>
          <p:nvPr>
            <p:ph idx="1"/>
          </p:nvPr>
        </p:nvPicPr>
        <p:blipFill>
          <a:blip r:embed="rId2" cstate="print"/>
          <a:stretch>
            <a:fillRect/>
          </a:stretch>
        </p:blipFill>
        <p:spPr bwMode="auto">
          <a:xfrm>
            <a:off x="1828800" y="198120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5400"/>
              <a:t>Atrial Fibrillation</a:t>
            </a:r>
          </a:p>
        </p:txBody>
      </p:sp>
      <p:sp>
        <p:nvSpPr>
          <p:cNvPr id="5"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pic>
        <p:nvPicPr>
          <p:cNvPr id="9" name="Content Placeholder 8" descr="pic1afib.jpg"/>
          <p:cNvPicPr>
            <a:picLocks noGrp="1" noChangeAspect="1"/>
          </p:cNvPicPr>
          <p:nvPr>
            <p:ph idx="1"/>
          </p:nvPr>
        </p:nvPicPr>
        <p:blipFill>
          <a:blip r:embed="rId3" cstate="print"/>
          <a:stretch>
            <a:fillRect/>
          </a:stretch>
        </p:blipFill>
        <p:spPr>
          <a:xfrm>
            <a:off x="907420" y="1981200"/>
            <a:ext cx="7329160" cy="41148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1298" name="Picture 2"/>
          <p:cNvPicPr>
            <a:picLocks noGrp="1" noChangeAspect="1" noChangeArrowheads="1"/>
          </p:cNvPicPr>
          <p:nvPr>
            <p:ph idx="1"/>
          </p:nvPr>
        </p:nvPicPr>
        <p:blipFill>
          <a:blip r:embed="rId2" cstate="print"/>
          <a:srcRect/>
          <a:stretch>
            <a:fillRect/>
          </a:stretch>
        </p:blipFill>
        <p:spPr bwMode="auto">
          <a:xfrm>
            <a:off x="1619672" y="41920"/>
            <a:ext cx="6682224" cy="5979368"/>
          </a:xfrm>
          <a:prstGeom prst="rect">
            <a:avLst/>
          </a:prstGeom>
          <a:noFill/>
          <a:ln w="9525">
            <a:noFill/>
            <a:miter lim="800000"/>
            <a:headEnd/>
            <a:tailEnd/>
          </a:ln>
        </p:spPr>
      </p:pic>
      <p:pic>
        <p:nvPicPr>
          <p:cNvPr id="311299" name="Picture 3"/>
          <p:cNvPicPr>
            <a:picLocks noChangeAspect="1" noChangeArrowheads="1"/>
          </p:cNvPicPr>
          <p:nvPr/>
        </p:nvPicPr>
        <p:blipFill>
          <a:blip r:embed="rId3" cstate="print"/>
          <a:srcRect/>
          <a:stretch>
            <a:fillRect/>
          </a:stretch>
        </p:blipFill>
        <p:spPr bwMode="auto">
          <a:xfrm>
            <a:off x="1619672" y="6027098"/>
            <a:ext cx="6696744" cy="858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US"/>
              <a:t>Narrow therapeutic range with VKA</a:t>
            </a:r>
          </a:p>
        </p:txBody>
      </p:sp>
      <p:sp>
        <p:nvSpPr>
          <p:cNvPr id="1100803" name="Text Box 36"/>
          <p:cNvSpPr txBox="1">
            <a:spLocks noChangeArrowheads="1"/>
          </p:cNvSpPr>
          <p:nvPr/>
        </p:nvSpPr>
        <p:spPr bwMode="auto">
          <a:xfrm>
            <a:off x="5837238" y="6465888"/>
            <a:ext cx="3041650" cy="300037"/>
          </a:xfrm>
          <a:prstGeom prst="rect">
            <a:avLst/>
          </a:prstGeom>
          <a:noFill/>
          <a:ln w="25400" algn="ctr">
            <a:noFill/>
            <a:miter lim="800000"/>
            <a:headEnd/>
            <a:tailEnd/>
          </a:ln>
        </p:spPr>
        <p:txBody>
          <a:bodyPr wrap="none" lIns="91414" tIns="45708" rIns="91414" bIns="45708">
            <a:spAutoFit/>
          </a:bodyPr>
          <a:lstStyle/>
          <a:p>
            <a:pPr algn="r" eaLnBrk="0" hangingPunct="0">
              <a:lnSpc>
                <a:spcPct val="98000"/>
              </a:lnSpc>
              <a:spcBef>
                <a:spcPct val="50000"/>
              </a:spcBef>
            </a:pPr>
            <a:r>
              <a:rPr lang="en-GB" sz="1400" i="0">
                <a:solidFill>
                  <a:srgbClr val="FFFFFF"/>
                </a:solidFill>
                <a:latin typeface="Arial" pitchFamily="34" charset="0"/>
              </a:rPr>
              <a:t>International Normalised Ratio (INR)</a:t>
            </a:r>
            <a:endParaRPr lang="de-DE" sz="1400" i="0">
              <a:solidFill>
                <a:srgbClr val="FFFFFF"/>
              </a:solidFill>
              <a:latin typeface="Arial" pitchFamily="34" charset="0"/>
            </a:endParaRPr>
          </a:p>
        </p:txBody>
      </p:sp>
      <p:sp>
        <p:nvSpPr>
          <p:cNvPr id="1100805" name="Rectangle 6"/>
          <p:cNvSpPr>
            <a:spLocks noChangeArrowheads="1"/>
          </p:cNvSpPr>
          <p:nvPr/>
        </p:nvSpPr>
        <p:spPr bwMode="auto">
          <a:xfrm>
            <a:off x="349250" y="1069975"/>
            <a:ext cx="8415338" cy="5083175"/>
          </a:xfrm>
          <a:prstGeom prst="rect">
            <a:avLst/>
          </a:prstGeom>
          <a:noFill/>
          <a:ln w="9525">
            <a:noFill/>
            <a:miter lim="800000"/>
            <a:headEnd/>
            <a:tailEnd/>
          </a:ln>
        </p:spPr>
        <p:txBody>
          <a:bodyPr lIns="0" tIns="45708" rIns="0" bIns="45708"/>
          <a:lstStyle/>
          <a:p>
            <a:pPr marL="342900" indent="-342900" eaLnBrk="0" hangingPunct="0">
              <a:spcBef>
                <a:spcPct val="25000"/>
              </a:spcBef>
              <a:buSzPct val="80000"/>
            </a:pPr>
            <a:endParaRPr lang="de-DE" sz="2800" i="0">
              <a:solidFill>
                <a:srgbClr val="FFFFFF"/>
              </a:solidFill>
              <a:latin typeface="Arial" pitchFamily="34" charset="0"/>
            </a:endParaRPr>
          </a:p>
        </p:txBody>
      </p:sp>
      <p:sp>
        <p:nvSpPr>
          <p:cNvPr id="1100806" name="AutoShape 8"/>
          <p:cNvSpPr>
            <a:spLocks noChangeAspect="1" noChangeArrowheads="1" noTextEdit="1"/>
          </p:cNvSpPr>
          <p:nvPr/>
        </p:nvSpPr>
        <p:spPr bwMode="auto">
          <a:xfrm>
            <a:off x="990600" y="1136650"/>
            <a:ext cx="7699375" cy="4964113"/>
          </a:xfrm>
          <a:prstGeom prst="rect">
            <a:avLst/>
          </a:prstGeom>
          <a:noFill/>
          <a:ln w="9525">
            <a:noFill/>
            <a:miter lim="800000"/>
            <a:headEnd/>
            <a:tailEnd/>
          </a:ln>
        </p:spPr>
        <p:txBody>
          <a:bodyPr/>
          <a:lstStyle/>
          <a:p>
            <a:pPr eaLnBrk="0" hangingPunct="0"/>
            <a:endParaRPr lang="en-US" sz="1800" i="0">
              <a:solidFill>
                <a:srgbClr val="FFFFFF"/>
              </a:solidFill>
              <a:latin typeface="Arial" pitchFamily="34" charset="0"/>
            </a:endParaRPr>
          </a:p>
        </p:txBody>
      </p:sp>
      <p:sp>
        <p:nvSpPr>
          <p:cNvPr id="1100807" name="Rectangle 9"/>
          <p:cNvSpPr>
            <a:spLocks noChangeAspect="1" noChangeArrowheads="1"/>
          </p:cNvSpPr>
          <p:nvPr/>
        </p:nvSpPr>
        <p:spPr bwMode="auto">
          <a:xfrm>
            <a:off x="1071563" y="1131888"/>
            <a:ext cx="7600950" cy="4914900"/>
          </a:xfrm>
          <a:prstGeom prst="rect">
            <a:avLst/>
          </a:prstGeom>
          <a:solidFill>
            <a:schemeClr val="accent1"/>
          </a:solidFill>
          <a:ln w="9525" algn="ctr">
            <a:solidFill>
              <a:schemeClr val="hlink"/>
            </a:solidFill>
            <a:miter lim="800000"/>
            <a:headEnd/>
            <a:tailEnd/>
          </a:ln>
        </p:spPr>
        <p:txBody>
          <a:bodyPr wrap="none" lIns="91414" tIns="45708" rIns="91414" bIns="45708" anchor="ctr"/>
          <a:lstStyle/>
          <a:p>
            <a:pPr algn="ctr" eaLnBrk="0" hangingPunct="0">
              <a:lnSpc>
                <a:spcPct val="98000"/>
              </a:lnSpc>
              <a:spcBef>
                <a:spcPct val="50000"/>
              </a:spcBef>
            </a:pPr>
            <a:endParaRPr lang="en-GB" sz="1400" i="0">
              <a:solidFill>
                <a:srgbClr val="FFFFFF"/>
              </a:solidFill>
              <a:latin typeface="Arial" pitchFamily="34" charset="0"/>
            </a:endParaRPr>
          </a:p>
        </p:txBody>
      </p:sp>
      <p:sp>
        <p:nvSpPr>
          <p:cNvPr id="1100808" name="Rectangle 10"/>
          <p:cNvSpPr>
            <a:spLocks noChangeArrowheads="1"/>
          </p:cNvSpPr>
          <p:nvPr/>
        </p:nvSpPr>
        <p:spPr bwMode="auto">
          <a:xfrm>
            <a:off x="7267575" y="1138238"/>
            <a:ext cx="1428750" cy="4916487"/>
          </a:xfrm>
          <a:prstGeom prst="rect">
            <a:avLst/>
          </a:prstGeom>
          <a:solidFill>
            <a:schemeClr val="accent1"/>
          </a:solidFill>
          <a:ln w="25400" algn="ctr">
            <a:noFill/>
            <a:miter lim="800000"/>
            <a:headEnd/>
            <a:tailEnd/>
          </a:ln>
        </p:spPr>
        <p:txBody>
          <a:bodyPr lIns="234000" tIns="262800" rIns="91414" bIns="45708"/>
          <a:lstStyle/>
          <a:p>
            <a:pPr eaLnBrk="0" hangingPunct="0"/>
            <a:endParaRPr lang="en-GB" sz="1400" i="0">
              <a:solidFill>
                <a:srgbClr val="FFFFFF"/>
              </a:solidFill>
              <a:latin typeface="Arial" pitchFamily="34" charset="0"/>
            </a:endParaRPr>
          </a:p>
        </p:txBody>
      </p:sp>
      <p:sp>
        <p:nvSpPr>
          <p:cNvPr id="1100809" name="Rectangle 11"/>
          <p:cNvSpPr>
            <a:spLocks noChangeArrowheads="1"/>
          </p:cNvSpPr>
          <p:nvPr/>
        </p:nvSpPr>
        <p:spPr bwMode="auto">
          <a:xfrm>
            <a:off x="1100138" y="1138238"/>
            <a:ext cx="939800" cy="4916487"/>
          </a:xfrm>
          <a:prstGeom prst="rect">
            <a:avLst/>
          </a:prstGeom>
          <a:solidFill>
            <a:schemeClr val="accent1"/>
          </a:solidFill>
          <a:ln w="25400" algn="ctr">
            <a:noFill/>
            <a:miter lim="800000"/>
            <a:headEnd/>
            <a:tailEnd/>
          </a:ln>
        </p:spPr>
        <p:txBody>
          <a:bodyPr lIns="91414" tIns="154800" rIns="91414" bIns="45708" anchorCtr="1"/>
          <a:lstStyle/>
          <a:p>
            <a:pPr algn="ctr" eaLnBrk="0" hangingPunct="0"/>
            <a:endParaRPr lang="en-GB" sz="1400" i="0">
              <a:solidFill>
                <a:srgbClr val="FFFFFF"/>
              </a:solidFill>
              <a:latin typeface="Arial" pitchFamily="34" charset="0"/>
            </a:endParaRPr>
          </a:p>
        </p:txBody>
      </p:sp>
      <p:sp>
        <p:nvSpPr>
          <p:cNvPr id="1100810" name="Rectangle 12"/>
          <p:cNvSpPr>
            <a:spLocks noChangeArrowheads="1"/>
          </p:cNvSpPr>
          <p:nvPr/>
        </p:nvSpPr>
        <p:spPr bwMode="auto">
          <a:xfrm>
            <a:off x="3460750" y="1138238"/>
            <a:ext cx="939800" cy="4916487"/>
          </a:xfrm>
          <a:prstGeom prst="rect">
            <a:avLst/>
          </a:prstGeom>
          <a:solidFill>
            <a:srgbClr val="0066FF"/>
          </a:solidFill>
          <a:ln w="25400" algn="ctr">
            <a:noFill/>
            <a:miter lim="800000"/>
            <a:headEnd/>
            <a:tailEnd/>
          </a:ln>
        </p:spPr>
        <p:txBody>
          <a:bodyPr lIns="0" tIns="154800" rIns="0" bIns="45708" anchorCtr="1"/>
          <a:lstStyle/>
          <a:p>
            <a:pPr algn="ctr" eaLnBrk="0" hangingPunct="0">
              <a:lnSpc>
                <a:spcPct val="90000"/>
              </a:lnSpc>
              <a:spcBef>
                <a:spcPct val="50000"/>
              </a:spcBef>
            </a:pPr>
            <a:r>
              <a:rPr lang="en-GB" sz="1600" b="1" i="0">
                <a:solidFill>
                  <a:srgbClr val="FFFFFF"/>
                </a:solidFill>
                <a:latin typeface="Arial" pitchFamily="34" charset="0"/>
              </a:rPr>
              <a:t>Target INR</a:t>
            </a:r>
          </a:p>
          <a:p>
            <a:pPr algn="ctr" eaLnBrk="0" hangingPunct="0">
              <a:lnSpc>
                <a:spcPct val="90000"/>
              </a:lnSpc>
              <a:spcBef>
                <a:spcPct val="50000"/>
              </a:spcBef>
            </a:pPr>
            <a:r>
              <a:rPr lang="en-GB" sz="1600" b="1" i="0">
                <a:solidFill>
                  <a:srgbClr val="FFFFFF"/>
                </a:solidFill>
                <a:latin typeface="Arial" pitchFamily="34" charset="0"/>
              </a:rPr>
              <a:t>(2.0-3.0)</a:t>
            </a:r>
            <a:endParaRPr lang="de-DE" sz="1600" b="1" i="0">
              <a:solidFill>
                <a:srgbClr val="FFFFFF"/>
              </a:solidFill>
              <a:latin typeface="Arial" pitchFamily="34" charset="0"/>
            </a:endParaRPr>
          </a:p>
        </p:txBody>
      </p:sp>
      <p:grpSp>
        <p:nvGrpSpPr>
          <p:cNvPr id="2" name="Group 13"/>
          <p:cNvGrpSpPr>
            <a:grpSpLocks/>
          </p:cNvGrpSpPr>
          <p:nvPr/>
        </p:nvGrpSpPr>
        <p:grpSpPr bwMode="auto">
          <a:xfrm>
            <a:off x="1517650" y="1341438"/>
            <a:ext cx="6721475" cy="4645025"/>
            <a:chOff x="1005" y="1567"/>
            <a:chExt cx="3595" cy="2227"/>
          </a:xfrm>
        </p:grpSpPr>
        <p:sp>
          <p:nvSpPr>
            <p:cNvPr id="1100812" name="Rectangle 14"/>
            <p:cNvSpPr>
              <a:spLocks noChangeArrowheads="1"/>
            </p:cNvSpPr>
            <p:nvPr/>
          </p:nvSpPr>
          <p:spPr bwMode="auto">
            <a:xfrm>
              <a:off x="1005" y="3682"/>
              <a:ext cx="35" cy="35"/>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13" name="Rectangle 15"/>
            <p:cNvSpPr>
              <a:spLocks noChangeArrowheads="1"/>
            </p:cNvSpPr>
            <p:nvPr/>
          </p:nvSpPr>
          <p:spPr bwMode="auto">
            <a:xfrm>
              <a:off x="1514" y="3730"/>
              <a:ext cx="34" cy="35"/>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14" name="Rectangle 16"/>
            <p:cNvSpPr>
              <a:spLocks noChangeArrowheads="1"/>
            </p:cNvSpPr>
            <p:nvPr/>
          </p:nvSpPr>
          <p:spPr bwMode="auto">
            <a:xfrm>
              <a:off x="2022" y="3730"/>
              <a:ext cx="35" cy="35"/>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15" name="Rectangle 17"/>
            <p:cNvSpPr>
              <a:spLocks noChangeArrowheads="1"/>
            </p:cNvSpPr>
            <p:nvPr/>
          </p:nvSpPr>
          <p:spPr bwMode="auto">
            <a:xfrm>
              <a:off x="2531" y="3682"/>
              <a:ext cx="34" cy="35"/>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16" name="Rectangle 18"/>
            <p:cNvSpPr>
              <a:spLocks noChangeArrowheads="1"/>
            </p:cNvSpPr>
            <p:nvPr/>
          </p:nvSpPr>
          <p:spPr bwMode="auto">
            <a:xfrm>
              <a:off x="3040" y="3659"/>
              <a:ext cx="34" cy="35"/>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17" name="Rectangle 19"/>
            <p:cNvSpPr>
              <a:spLocks noChangeArrowheads="1"/>
            </p:cNvSpPr>
            <p:nvPr/>
          </p:nvSpPr>
          <p:spPr bwMode="auto">
            <a:xfrm>
              <a:off x="3548" y="3706"/>
              <a:ext cx="35" cy="35"/>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18" name="Rectangle 20"/>
            <p:cNvSpPr>
              <a:spLocks noChangeArrowheads="1"/>
            </p:cNvSpPr>
            <p:nvPr/>
          </p:nvSpPr>
          <p:spPr bwMode="auto">
            <a:xfrm>
              <a:off x="4056" y="3160"/>
              <a:ext cx="35" cy="34"/>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19" name="Rectangle 21"/>
            <p:cNvSpPr>
              <a:spLocks noChangeArrowheads="1"/>
            </p:cNvSpPr>
            <p:nvPr/>
          </p:nvSpPr>
          <p:spPr bwMode="auto">
            <a:xfrm>
              <a:off x="4565" y="1567"/>
              <a:ext cx="35" cy="35"/>
            </a:xfrm>
            <a:prstGeom prst="rect">
              <a:avLst/>
            </a:prstGeom>
            <a:solidFill>
              <a:srgbClr val="FF0000"/>
            </a:solidFill>
            <a:ln w="11113">
              <a:solidFill>
                <a:srgbClr val="FF0000"/>
              </a:solidFill>
              <a:miter lim="800000"/>
              <a:headEnd/>
              <a:tailEnd/>
            </a:ln>
          </p:spPr>
          <p:txBody>
            <a:bodyPr/>
            <a:lstStyle/>
            <a:p>
              <a:endParaRPr lang="en-GB" sz="2800" i="0">
                <a:solidFill>
                  <a:srgbClr val="000000"/>
                </a:solidFill>
                <a:latin typeface="Arial" pitchFamily="34" charset="0"/>
              </a:endParaRPr>
            </a:p>
          </p:txBody>
        </p:sp>
        <p:sp>
          <p:nvSpPr>
            <p:cNvPr id="1100820" name="Freeform 22"/>
            <p:cNvSpPr>
              <a:spLocks/>
            </p:cNvSpPr>
            <p:nvPr/>
          </p:nvSpPr>
          <p:spPr bwMode="auto">
            <a:xfrm>
              <a:off x="1023" y="1588"/>
              <a:ext cx="3559" cy="2206"/>
            </a:xfrm>
            <a:custGeom>
              <a:avLst/>
              <a:gdLst>
                <a:gd name="T0" fmla="*/ 44 w 4306"/>
                <a:gd name="T1" fmla="*/ 1762 h 2668"/>
                <a:gd name="T2" fmla="*/ 90 w 4306"/>
                <a:gd name="T3" fmla="*/ 1783 h 2668"/>
                <a:gd name="T4" fmla="*/ 136 w 4306"/>
                <a:gd name="T5" fmla="*/ 1798 h 2668"/>
                <a:gd name="T6" fmla="*/ 183 w 4306"/>
                <a:gd name="T7" fmla="*/ 1810 h 2668"/>
                <a:gd name="T8" fmla="*/ 229 w 4306"/>
                <a:gd name="T9" fmla="*/ 1818 h 2668"/>
                <a:gd name="T10" fmla="*/ 275 w 4306"/>
                <a:gd name="T11" fmla="*/ 1822 h 2668"/>
                <a:gd name="T12" fmla="*/ 322 w 4306"/>
                <a:gd name="T13" fmla="*/ 1824 h 2668"/>
                <a:gd name="T14" fmla="*/ 368 w 4306"/>
                <a:gd name="T15" fmla="*/ 1822 h 2668"/>
                <a:gd name="T16" fmla="*/ 414 w 4306"/>
                <a:gd name="T17" fmla="*/ 1820 h 2668"/>
                <a:gd name="T18" fmla="*/ 460 w 4306"/>
                <a:gd name="T19" fmla="*/ 1815 h 2668"/>
                <a:gd name="T20" fmla="*/ 507 w 4306"/>
                <a:gd name="T21" fmla="*/ 1809 h 2668"/>
                <a:gd name="T22" fmla="*/ 553 w 4306"/>
                <a:gd name="T23" fmla="*/ 1802 h 2668"/>
                <a:gd name="T24" fmla="*/ 599 w 4306"/>
                <a:gd name="T25" fmla="*/ 1794 h 2668"/>
                <a:gd name="T26" fmla="*/ 646 w 4306"/>
                <a:gd name="T27" fmla="*/ 1786 h 2668"/>
                <a:gd name="T28" fmla="*/ 692 w 4306"/>
                <a:gd name="T29" fmla="*/ 1777 h 2668"/>
                <a:gd name="T30" fmla="*/ 738 w 4306"/>
                <a:gd name="T31" fmla="*/ 1769 h 2668"/>
                <a:gd name="T32" fmla="*/ 785 w 4306"/>
                <a:gd name="T33" fmla="*/ 1761 h 2668"/>
                <a:gd name="T34" fmla="*/ 831 w 4306"/>
                <a:gd name="T35" fmla="*/ 1754 h 2668"/>
                <a:gd name="T36" fmla="*/ 877 w 4306"/>
                <a:gd name="T37" fmla="*/ 1747 h 2668"/>
                <a:gd name="T38" fmla="*/ 923 w 4306"/>
                <a:gd name="T39" fmla="*/ 1741 h 2668"/>
                <a:gd name="T40" fmla="*/ 970 w 4306"/>
                <a:gd name="T41" fmla="*/ 1736 h 2668"/>
                <a:gd name="T42" fmla="*/ 1017 w 4306"/>
                <a:gd name="T43" fmla="*/ 1732 h 2668"/>
                <a:gd name="T44" fmla="*/ 1062 w 4306"/>
                <a:gd name="T45" fmla="*/ 1729 h 2668"/>
                <a:gd name="T46" fmla="*/ 1108 w 4306"/>
                <a:gd name="T47" fmla="*/ 1727 h 2668"/>
                <a:gd name="T48" fmla="*/ 1155 w 4306"/>
                <a:gd name="T49" fmla="*/ 1727 h 2668"/>
                <a:gd name="T50" fmla="*/ 1202 w 4306"/>
                <a:gd name="T51" fmla="*/ 1727 h 2668"/>
                <a:gd name="T52" fmla="*/ 1248 w 4306"/>
                <a:gd name="T53" fmla="*/ 1729 h 2668"/>
                <a:gd name="T54" fmla="*/ 1294 w 4306"/>
                <a:gd name="T55" fmla="*/ 1731 h 2668"/>
                <a:gd name="T56" fmla="*/ 1341 w 4306"/>
                <a:gd name="T57" fmla="*/ 1736 h 2668"/>
                <a:gd name="T58" fmla="*/ 1387 w 4306"/>
                <a:gd name="T59" fmla="*/ 1740 h 2668"/>
                <a:gd name="T60" fmla="*/ 1433 w 4306"/>
                <a:gd name="T61" fmla="*/ 1745 h 2668"/>
                <a:gd name="T62" fmla="*/ 1479 w 4306"/>
                <a:gd name="T63" fmla="*/ 1750 h 2668"/>
                <a:gd name="T64" fmla="*/ 1526 w 4306"/>
                <a:gd name="T65" fmla="*/ 1756 h 2668"/>
                <a:gd name="T66" fmla="*/ 1572 w 4306"/>
                <a:gd name="T67" fmla="*/ 1762 h 2668"/>
                <a:gd name="T68" fmla="*/ 1618 w 4306"/>
                <a:gd name="T69" fmla="*/ 1768 h 2668"/>
                <a:gd name="T70" fmla="*/ 1665 w 4306"/>
                <a:gd name="T71" fmla="*/ 1774 h 2668"/>
                <a:gd name="T72" fmla="*/ 1711 w 4306"/>
                <a:gd name="T73" fmla="*/ 1779 h 2668"/>
                <a:gd name="T74" fmla="*/ 1757 w 4306"/>
                <a:gd name="T75" fmla="*/ 1782 h 2668"/>
                <a:gd name="T76" fmla="*/ 1803 w 4306"/>
                <a:gd name="T77" fmla="*/ 1784 h 2668"/>
                <a:gd name="T78" fmla="*/ 1850 w 4306"/>
                <a:gd name="T79" fmla="*/ 1785 h 2668"/>
                <a:gd name="T80" fmla="*/ 1896 w 4306"/>
                <a:gd name="T81" fmla="*/ 1783 h 2668"/>
                <a:gd name="T82" fmla="*/ 1942 w 4306"/>
                <a:gd name="T83" fmla="*/ 1780 h 2668"/>
                <a:gd name="T84" fmla="*/ 1989 w 4306"/>
                <a:gd name="T85" fmla="*/ 1774 h 2668"/>
                <a:gd name="T86" fmla="*/ 2035 w 4306"/>
                <a:gd name="T87" fmla="*/ 1763 h 2668"/>
                <a:gd name="T88" fmla="*/ 2081 w 4306"/>
                <a:gd name="T89" fmla="*/ 1749 h 2668"/>
                <a:gd name="T90" fmla="*/ 2128 w 4306"/>
                <a:gd name="T91" fmla="*/ 1731 h 2668"/>
                <a:gd name="T92" fmla="*/ 2174 w 4306"/>
                <a:gd name="T93" fmla="*/ 1707 h 2668"/>
                <a:gd name="T94" fmla="*/ 2220 w 4306"/>
                <a:gd name="T95" fmla="*/ 1678 h 2668"/>
                <a:gd name="T96" fmla="*/ 2266 w 4306"/>
                <a:gd name="T97" fmla="*/ 1643 h 2668"/>
                <a:gd name="T98" fmla="*/ 2313 w 4306"/>
                <a:gd name="T99" fmla="*/ 1601 h 2668"/>
                <a:gd name="T100" fmla="*/ 2360 w 4306"/>
                <a:gd name="T101" fmla="*/ 1553 h 2668"/>
                <a:gd name="T102" fmla="*/ 2405 w 4306"/>
                <a:gd name="T103" fmla="*/ 1495 h 2668"/>
                <a:gd name="T104" fmla="*/ 2451 w 4306"/>
                <a:gd name="T105" fmla="*/ 1430 h 2668"/>
                <a:gd name="T106" fmla="*/ 2499 w 4306"/>
                <a:gd name="T107" fmla="*/ 1354 h 2668"/>
                <a:gd name="T108" fmla="*/ 2545 w 4306"/>
                <a:gd name="T109" fmla="*/ 1268 h 2668"/>
                <a:gd name="T110" fmla="*/ 2591 w 4306"/>
                <a:gd name="T111" fmla="*/ 1172 h 2668"/>
                <a:gd name="T112" fmla="*/ 2637 w 4306"/>
                <a:gd name="T113" fmla="*/ 1064 h 2668"/>
                <a:gd name="T114" fmla="*/ 2684 w 4306"/>
                <a:gd name="T115" fmla="*/ 943 h 2668"/>
                <a:gd name="T116" fmla="*/ 2730 w 4306"/>
                <a:gd name="T117" fmla="*/ 809 h 2668"/>
                <a:gd name="T118" fmla="*/ 2776 w 4306"/>
                <a:gd name="T119" fmla="*/ 661 h 2668"/>
                <a:gd name="T120" fmla="*/ 2823 w 4306"/>
                <a:gd name="T121" fmla="*/ 498 h 2668"/>
                <a:gd name="T122" fmla="*/ 2869 w 4306"/>
                <a:gd name="T123" fmla="*/ 318 h 2668"/>
                <a:gd name="T124" fmla="*/ 2915 w 4306"/>
                <a:gd name="T125" fmla="*/ 122 h 26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06"/>
                <a:gd name="T190" fmla="*/ 0 h 2668"/>
                <a:gd name="T191" fmla="*/ 4306 w 4306"/>
                <a:gd name="T192" fmla="*/ 2668 h 26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06" h="2668">
                  <a:moveTo>
                    <a:pt x="0" y="2541"/>
                  </a:moveTo>
                  <a:lnTo>
                    <a:pt x="3" y="2543"/>
                  </a:lnTo>
                  <a:lnTo>
                    <a:pt x="7" y="2545"/>
                  </a:lnTo>
                  <a:lnTo>
                    <a:pt x="10" y="2547"/>
                  </a:lnTo>
                  <a:lnTo>
                    <a:pt x="14" y="2550"/>
                  </a:lnTo>
                  <a:lnTo>
                    <a:pt x="17" y="2552"/>
                  </a:lnTo>
                  <a:lnTo>
                    <a:pt x="21" y="2554"/>
                  </a:lnTo>
                  <a:lnTo>
                    <a:pt x="25" y="2556"/>
                  </a:lnTo>
                  <a:lnTo>
                    <a:pt x="28" y="2558"/>
                  </a:lnTo>
                  <a:lnTo>
                    <a:pt x="32" y="2560"/>
                  </a:lnTo>
                  <a:lnTo>
                    <a:pt x="35" y="2562"/>
                  </a:lnTo>
                  <a:lnTo>
                    <a:pt x="39" y="2564"/>
                  </a:lnTo>
                  <a:lnTo>
                    <a:pt x="42" y="2566"/>
                  </a:lnTo>
                  <a:lnTo>
                    <a:pt x="46" y="2568"/>
                  </a:lnTo>
                  <a:lnTo>
                    <a:pt x="50" y="2570"/>
                  </a:lnTo>
                  <a:lnTo>
                    <a:pt x="53" y="2572"/>
                  </a:lnTo>
                  <a:lnTo>
                    <a:pt x="57" y="2574"/>
                  </a:lnTo>
                  <a:lnTo>
                    <a:pt x="60" y="2575"/>
                  </a:lnTo>
                  <a:lnTo>
                    <a:pt x="64" y="2577"/>
                  </a:lnTo>
                  <a:lnTo>
                    <a:pt x="67" y="2579"/>
                  </a:lnTo>
                  <a:lnTo>
                    <a:pt x="71" y="2581"/>
                  </a:lnTo>
                  <a:lnTo>
                    <a:pt x="75" y="2583"/>
                  </a:lnTo>
                  <a:lnTo>
                    <a:pt x="78" y="2584"/>
                  </a:lnTo>
                  <a:lnTo>
                    <a:pt x="82" y="2586"/>
                  </a:lnTo>
                  <a:lnTo>
                    <a:pt x="85" y="2588"/>
                  </a:lnTo>
                  <a:lnTo>
                    <a:pt x="89" y="2589"/>
                  </a:lnTo>
                  <a:lnTo>
                    <a:pt x="92" y="2591"/>
                  </a:lnTo>
                  <a:lnTo>
                    <a:pt x="96" y="2593"/>
                  </a:lnTo>
                  <a:lnTo>
                    <a:pt x="100" y="2594"/>
                  </a:lnTo>
                  <a:lnTo>
                    <a:pt x="103" y="2596"/>
                  </a:lnTo>
                  <a:lnTo>
                    <a:pt x="107" y="2597"/>
                  </a:lnTo>
                  <a:lnTo>
                    <a:pt x="110" y="2599"/>
                  </a:lnTo>
                  <a:lnTo>
                    <a:pt x="114" y="2601"/>
                  </a:lnTo>
                  <a:lnTo>
                    <a:pt x="117" y="2602"/>
                  </a:lnTo>
                  <a:lnTo>
                    <a:pt x="121" y="2604"/>
                  </a:lnTo>
                  <a:lnTo>
                    <a:pt x="125" y="2605"/>
                  </a:lnTo>
                  <a:lnTo>
                    <a:pt x="128" y="2606"/>
                  </a:lnTo>
                  <a:lnTo>
                    <a:pt x="132" y="2608"/>
                  </a:lnTo>
                  <a:lnTo>
                    <a:pt x="135" y="2609"/>
                  </a:lnTo>
                  <a:lnTo>
                    <a:pt x="139" y="2611"/>
                  </a:lnTo>
                  <a:lnTo>
                    <a:pt x="142" y="2612"/>
                  </a:lnTo>
                  <a:lnTo>
                    <a:pt x="146" y="2613"/>
                  </a:lnTo>
                  <a:lnTo>
                    <a:pt x="149" y="2615"/>
                  </a:lnTo>
                  <a:lnTo>
                    <a:pt x="153" y="2616"/>
                  </a:lnTo>
                  <a:lnTo>
                    <a:pt x="157" y="2617"/>
                  </a:lnTo>
                  <a:lnTo>
                    <a:pt x="160" y="2619"/>
                  </a:lnTo>
                  <a:lnTo>
                    <a:pt x="164" y="2620"/>
                  </a:lnTo>
                  <a:lnTo>
                    <a:pt x="167" y="2621"/>
                  </a:lnTo>
                  <a:lnTo>
                    <a:pt x="171" y="2622"/>
                  </a:lnTo>
                  <a:lnTo>
                    <a:pt x="174" y="2623"/>
                  </a:lnTo>
                  <a:lnTo>
                    <a:pt x="178" y="2625"/>
                  </a:lnTo>
                  <a:lnTo>
                    <a:pt x="182" y="2626"/>
                  </a:lnTo>
                  <a:lnTo>
                    <a:pt x="185" y="2627"/>
                  </a:lnTo>
                  <a:lnTo>
                    <a:pt x="189" y="2628"/>
                  </a:lnTo>
                  <a:lnTo>
                    <a:pt x="192" y="2629"/>
                  </a:lnTo>
                  <a:lnTo>
                    <a:pt x="196" y="2630"/>
                  </a:lnTo>
                  <a:lnTo>
                    <a:pt x="199" y="2631"/>
                  </a:lnTo>
                  <a:lnTo>
                    <a:pt x="203" y="2632"/>
                  </a:lnTo>
                  <a:lnTo>
                    <a:pt x="207" y="2633"/>
                  </a:lnTo>
                  <a:lnTo>
                    <a:pt x="210" y="2634"/>
                  </a:lnTo>
                  <a:lnTo>
                    <a:pt x="214" y="2635"/>
                  </a:lnTo>
                  <a:lnTo>
                    <a:pt x="217" y="2636"/>
                  </a:lnTo>
                  <a:lnTo>
                    <a:pt x="221" y="2637"/>
                  </a:lnTo>
                  <a:lnTo>
                    <a:pt x="224" y="2638"/>
                  </a:lnTo>
                  <a:lnTo>
                    <a:pt x="228" y="2639"/>
                  </a:lnTo>
                  <a:lnTo>
                    <a:pt x="232" y="2640"/>
                  </a:lnTo>
                  <a:lnTo>
                    <a:pt x="235" y="2641"/>
                  </a:lnTo>
                  <a:lnTo>
                    <a:pt x="239" y="2642"/>
                  </a:lnTo>
                  <a:lnTo>
                    <a:pt x="242" y="2643"/>
                  </a:lnTo>
                  <a:lnTo>
                    <a:pt x="246" y="2644"/>
                  </a:lnTo>
                  <a:lnTo>
                    <a:pt x="249" y="2644"/>
                  </a:lnTo>
                  <a:lnTo>
                    <a:pt x="253" y="2645"/>
                  </a:lnTo>
                  <a:lnTo>
                    <a:pt x="257" y="2646"/>
                  </a:lnTo>
                  <a:lnTo>
                    <a:pt x="260" y="2647"/>
                  </a:lnTo>
                  <a:lnTo>
                    <a:pt x="264" y="2648"/>
                  </a:lnTo>
                  <a:lnTo>
                    <a:pt x="267" y="2648"/>
                  </a:lnTo>
                  <a:lnTo>
                    <a:pt x="271" y="2649"/>
                  </a:lnTo>
                  <a:lnTo>
                    <a:pt x="274" y="2650"/>
                  </a:lnTo>
                  <a:lnTo>
                    <a:pt x="278" y="2650"/>
                  </a:lnTo>
                  <a:lnTo>
                    <a:pt x="282" y="2651"/>
                  </a:lnTo>
                  <a:lnTo>
                    <a:pt x="285" y="2652"/>
                  </a:lnTo>
                  <a:lnTo>
                    <a:pt x="289" y="2652"/>
                  </a:lnTo>
                  <a:lnTo>
                    <a:pt x="292" y="2653"/>
                  </a:lnTo>
                  <a:lnTo>
                    <a:pt x="296" y="2654"/>
                  </a:lnTo>
                  <a:lnTo>
                    <a:pt x="299" y="2654"/>
                  </a:lnTo>
                  <a:lnTo>
                    <a:pt x="303" y="2655"/>
                  </a:lnTo>
                  <a:lnTo>
                    <a:pt x="306" y="2655"/>
                  </a:lnTo>
                  <a:lnTo>
                    <a:pt x="310" y="2656"/>
                  </a:lnTo>
                  <a:lnTo>
                    <a:pt x="314" y="2657"/>
                  </a:lnTo>
                  <a:lnTo>
                    <a:pt x="317" y="2657"/>
                  </a:lnTo>
                  <a:lnTo>
                    <a:pt x="321" y="2658"/>
                  </a:lnTo>
                  <a:lnTo>
                    <a:pt x="324" y="2658"/>
                  </a:lnTo>
                  <a:lnTo>
                    <a:pt x="328" y="2659"/>
                  </a:lnTo>
                  <a:lnTo>
                    <a:pt x="331" y="2659"/>
                  </a:lnTo>
                  <a:lnTo>
                    <a:pt x="335" y="2660"/>
                  </a:lnTo>
                  <a:lnTo>
                    <a:pt x="339" y="2660"/>
                  </a:lnTo>
                  <a:lnTo>
                    <a:pt x="342" y="2660"/>
                  </a:lnTo>
                  <a:lnTo>
                    <a:pt x="346" y="2661"/>
                  </a:lnTo>
                  <a:lnTo>
                    <a:pt x="349" y="2661"/>
                  </a:lnTo>
                  <a:lnTo>
                    <a:pt x="353" y="2662"/>
                  </a:lnTo>
                  <a:lnTo>
                    <a:pt x="356" y="2662"/>
                  </a:lnTo>
                  <a:lnTo>
                    <a:pt x="360" y="2662"/>
                  </a:lnTo>
                  <a:lnTo>
                    <a:pt x="364" y="2663"/>
                  </a:lnTo>
                  <a:lnTo>
                    <a:pt x="367" y="2663"/>
                  </a:lnTo>
                  <a:lnTo>
                    <a:pt x="371" y="2663"/>
                  </a:lnTo>
                  <a:lnTo>
                    <a:pt x="374" y="2664"/>
                  </a:lnTo>
                  <a:lnTo>
                    <a:pt x="378" y="2664"/>
                  </a:lnTo>
                  <a:lnTo>
                    <a:pt x="381" y="2664"/>
                  </a:lnTo>
                  <a:lnTo>
                    <a:pt x="385" y="2665"/>
                  </a:lnTo>
                  <a:lnTo>
                    <a:pt x="389" y="2665"/>
                  </a:lnTo>
                  <a:lnTo>
                    <a:pt x="392" y="2665"/>
                  </a:lnTo>
                  <a:lnTo>
                    <a:pt x="396" y="2665"/>
                  </a:lnTo>
                  <a:lnTo>
                    <a:pt x="399" y="2666"/>
                  </a:lnTo>
                  <a:lnTo>
                    <a:pt x="403" y="2666"/>
                  </a:lnTo>
                  <a:lnTo>
                    <a:pt x="406" y="2666"/>
                  </a:lnTo>
                  <a:lnTo>
                    <a:pt x="410" y="2666"/>
                  </a:lnTo>
                  <a:lnTo>
                    <a:pt x="414" y="2666"/>
                  </a:lnTo>
                  <a:lnTo>
                    <a:pt x="417" y="2667"/>
                  </a:lnTo>
                  <a:lnTo>
                    <a:pt x="421" y="2667"/>
                  </a:lnTo>
                  <a:lnTo>
                    <a:pt x="424" y="2667"/>
                  </a:lnTo>
                  <a:lnTo>
                    <a:pt x="428" y="2667"/>
                  </a:lnTo>
                  <a:lnTo>
                    <a:pt x="431" y="2667"/>
                  </a:lnTo>
                  <a:lnTo>
                    <a:pt x="435" y="2667"/>
                  </a:lnTo>
                  <a:lnTo>
                    <a:pt x="439" y="2667"/>
                  </a:lnTo>
                  <a:lnTo>
                    <a:pt x="442" y="2668"/>
                  </a:lnTo>
                  <a:lnTo>
                    <a:pt x="446" y="2668"/>
                  </a:lnTo>
                  <a:lnTo>
                    <a:pt x="449" y="2668"/>
                  </a:lnTo>
                  <a:lnTo>
                    <a:pt x="453" y="2668"/>
                  </a:lnTo>
                  <a:lnTo>
                    <a:pt x="456" y="2668"/>
                  </a:lnTo>
                  <a:lnTo>
                    <a:pt x="460" y="2668"/>
                  </a:lnTo>
                  <a:lnTo>
                    <a:pt x="463" y="2668"/>
                  </a:lnTo>
                  <a:lnTo>
                    <a:pt x="467" y="2668"/>
                  </a:lnTo>
                  <a:lnTo>
                    <a:pt x="471" y="2668"/>
                  </a:lnTo>
                  <a:lnTo>
                    <a:pt x="474" y="2668"/>
                  </a:lnTo>
                  <a:lnTo>
                    <a:pt x="478" y="2668"/>
                  </a:lnTo>
                  <a:lnTo>
                    <a:pt x="481" y="2668"/>
                  </a:lnTo>
                  <a:lnTo>
                    <a:pt x="485" y="2668"/>
                  </a:lnTo>
                  <a:lnTo>
                    <a:pt x="488" y="2668"/>
                  </a:lnTo>
                  <a:lnTo>
                    <a:pt x="492" y="2668"/>
                  </a:lnTo>
                  <a:lnTo>
                    <a:pt x="496" y="2668"/>
                  </a:lnTo>
                  <a:lnTo>
                    <a:pt x="499" y="2668"/>
                  </a:lnTo>
                  <a:lnTo>
                    <a:pt x="503" y="2668"/>
                  </a:lnTo>
                  <a:lnTo>
                    <a:pt x="506" y="2667"/>
                  </a:lnTo>
                  <a:lnTo>
                    <a:pt x="510" y="2667"/>
                  </a:lnTo>
                  <a:lnTo>
                    <a:pt x="513" y="2667"/>
                  </a:lnTo>
                  <a:lnTo>
                    <a:pt x="517" y="2667"/>
                  </a:lnTo>
                  <a:lnTo>
                    <a:pt x="521" y="2667"/>
                  </a:lnTo>
                  <a:lnTo>
                    <a:pt x="524" y="2667"/>
                  </a:lnTo>
                  <a:lnTo>
                    <a:pt x="528" y="2667"/>
                  </a:lnTo>
                  <a:lnTo>
                    <a:pt x="531" y="2667"/>
                  </a:lnTo>
                  <a:lnTo>
                    <a:pt x="535" y="2666"/>
                  </a:lnTo>
                  <a:lnTo>
                    <a:pt x="538" y="2666"/>
                  </a:lnTo>
                  <a:lnTo>
                    <a:pt x="542" y="2666"/>
                  </a:lnTo>
                  <a:lnTo>
                    <a:pt x="546" y="2666"/>
                  </a:lnTo>
                  <a:lnTo>
                    <a:pt x="549" y="2666"/>
                  </a:lnTo>
                  <a:lnTo>
                    <a:pt x="553" y="2666"/>
                  </a:lnTo>
                  <a:lnTo>
                    <a:pt x="556" y="2665"/>
                  </a:lnTo>
                  <a:lnTo>
                    <a:pt x="560" y="2665"/>
                  </a:lnTo>
                  <a:lnTo>
                    <a:pt x="563" y="2665"/>
                  </a:lnTo>
                  <a:lnTo>
                    <a:pt x="567" y="2665"/>
                  </a:lnTo>
                  <a:lnTo>
                    <a:pt x="571" y="2664"/>
                  </a:lnTo>
                  <a:lnTo>
                    <a:pt x="574" y="2664"/>
                  </a:lnTo>
                  <a:lnTo>
                    <a:pt x="578" y="2664"/>
                  </a:lnTo>
                  <a:lnTo>
                    <a:pt x="581" y="2664"/>
                  </a:lnTo>
                  <a:lnTo>
                    <a:pt x="585" y="2663"/>
                  </a:lnTo>
                  <a:lnTo>
                    <a:pt x="588" y="2663"/>
                  </a:lnTo>
                  <a:lnTo>
                    <a:pt x="592" y="2663"/>
                  </a:lnTo>
                  <a:lnTo>
                    <a:pt x="596" y="2663"/>
                  </a:lnTo>
                  <a:lnTo>
                    <a:pt x="599" y="2662"/>
                  </a:lnTo>
                  <a:lnTo>
                    <a:pt x="603" y="2662"/>
                  </a:lnTo>
                  <a:lnTo>
                    <a:pt x="606" y="2662"/>
                  </a:lnTo>
                  <a:lnTo>
                    <a:pt x="610" y="2661"/>
                  </a:lnTo>
                  <a:lnTo>
                    <a:pt x="613" y="2661"/>
                  </a:lnTo>
                  <a:lnTo>
                    <a:pt x="617" y="2661"/>
                  </a:lnTo>
                  <a:lnTo>
                    <a:pt x="620" y="2660"/>
                  </a:lnTo>
                  <a:lnTo>
                    <a:pt x="624" y="2660"/>
                  </a:lnTo>
                  <a:lnTo>
                    <a:pt x="628" y="2660"/>
                  </a:lnTo>
                  <a:lnTo>
                    <a:pt x="631" y="2659"/>
                  </a:lnTo>
                  <a:lnTo>
                    <a:pt x="635" y="2659"/>
                  </a:lnTo>
                  <a:lnTo>
                    <a:pt x="638" y="2659"/>
                  </a:lnTo>
                  <a:lnTo>
                    <a:pt x="642" y="2658"/>
                  </a:lnTo>
                  <a:lnTo>
                    <a:pt x="645" y="2658"/>
                  </a:lnTo>
                  <a:lnTo>
                    <a:pt x="649" y="2657"/>
                  </a:lnTo>
                  <a:lnTo>
                    <a:pt x="653" y="2657"/>
                  </a:lnTo>
                  <a:lnTo>
                    <a:pt x="656" y="2657"/>
                  </a:lnTo>
                  <a:lnTo>
                    <a:pt x="660" y="2656"/>
                  </a:lnTo>
                  <a:lnTo>
                    <a:pt x="663" y="2656"/>
                  </a:lnTo>
                  <a:lnTo>
                    <a:pt x="667" y="2655"/>
                  </a:lnTo>
                  <a:lnTo>
                    <a:pt x="670" y="2655"/>
                  </a:lnTo>
                  <a:lnTo>
                    <a:pt x="674" y="2655"/>
                  </a:lnTo>
                  <a:lnTo>
                    <a:pt x="678" y="2654"/>
                  </a:lnTo>
                  <a:lnTo>
                    <a:pt x="681" y="2654"/>
                  </a:lnTo>
                  <a:lnTo>
                    <a:pt x="685" y="2653"/>
                  </a:lnTo>
                  <a:lnTo>
                    <a:pt x="688" y="2653"/>
                  </a:lnTo>
                  <a:lnTo>
                    <a:pt x="692" y="2652"/>
                  </a:lnTo>
                  <a:lnTo>
                    <a:pt x="695" y="2652"/>
                  </a:lnTo>
                  <a:lnTo>
                    <a:pt x="699" y="2651"/>
                  </a:lnTo>
                  <a:lnTo>
                    <a:pt x="703" y="2651"/>
                  </a:lnTo>
                  <a:lnTo>
                    <a:pt x="706" y="2651"/>
                  </a:lnTo>
                  <a:lnTo>
                    <a:pt x="710" y="2650"/>
                  </a:lnTo>
                  <a:lnTo>
                    <a:pt x="713" y="2650"/>
                  </a:lnTo>
                  <a:lnTo>
                    <a:pt x="717" y="2649"/>
                  </a:lnTo>
                  <a:lnTo>
                    <a:pt x="720" y="2649"/>
                  </a:lnTo>
                  <a:lnTo>
                    <a:pt x="724" y="2648"/>
                  </a:lnTo>
                  <a:lnTo>
                    <a:pt x="728" y="2648"/>
                  </a:lnTo>
                  <a:lnTo>
                    <a:pt x="731" y="2647"/>
                  </a:lnTo>
                  <a:lnTo>
                    <a:pt x="735" y="2647"/>
                  </a:lnTo>
                  <a:lnTo>
                    <a:pt x="738" y="2646"/>
                  </a:lnTo>
                  <a:lnTo>
                    <a:pt x="742" y="2646"/>
                  </a:lnTo>
                  <a:lnTo>
                    <a:pt x="745" y="2645"/>
                  </a:lnTo>
                  <a:lnTo>
                    <a:pt x="749" y="2644"/>
                  </a:lnTo>
                  <a:lnTo>
                    <a:pt x="753" y="2644"/>
                  </a:lnTo>
                  <a:lnTo>
                    <a:pt x="756" y="2643"/>
                  </a:lnTo>
                  <a:lnTo>
                    <a:pt x="760" y="2643"/>
                  </a:lnTo>
                  <a:lnTo>
                    <a:pt x="763" y="2642"/>
                  </a:lnTo>
                  <a:lnTo>
                    <a:pt x="767" y="2642"/>
                  </a:lnTo>
                  <a:lnTo>
                    <a:pt x="770" y="2641"/>
                  </a:lnTo>
                  <a:lnTo>
                    <a:pt x="774" y="2641"/>
                  </a:lnTo>
                  <a:lnTo>
                    <a:pt x="777" y="2640"/>
                  </a:lnTo>
                  <a:lnTo>
                    <a:pt x="781" y="2640"/>
                  </a:lnTo>
                  <a:lnTo>
                    <a:pt x="785" y="2639"/>
                  </a:lnTo>
                  <a:lnTo>
                    <a:pt x="788" y="2638"/>
                  </a:lnTo>
                  <a:lnTo>
                    <a:pt x="792" y="2638"/>
                  </a:lnTo>
                  <a:lnTo>
                    <a:pt x="795" y="2637"/>
                  </a:lnTo>
                  <a:lnTo>
                    <a:pt x="799" y="2637"/>
                  </a:lnTo>
                  <a:lnTo>
                    <a:pt x="802" y="2636"/>
                  </a:lnTo>
                  <a:lnTo>
                    <a:pt x="806" y="2636"/>
                  </a:lnTo>
                  <a:lnTo>
                    <a:pt x="810" y="2635"/>
                  </a:lnTo>
                  <a:lnTo>
                    <a:pt x="813" y="2634"/>
                  </a:lnTo>
                  <a:lnTo>
                    <a:pt x="817" y="2634"/>
                  </a:lnTo>
                  <a:lnTo>
                    <a:pt x="820" y="2633"/>
                  </a:lnTo>
                  <a:lnTo>
                    <a:pt x="824" y="2633"/>
                  </a:lnTo>
                  <a:lnTo>
                    <a:pt x="827" y="2632"/>
                  </a:lnTo>
                  <a:lnTo>
                    <a:pt x="831" y="2632"/>
                  </a:lnTo>
                  <a:lnTo>
                    <a:pt x="835" y="2631"/>
                  </a:lnTo>
                  <a:lnTo>
                    <a:pt x="838" y="2630"/>
                  </a:lnTo>
                  <a:lnTo>
                    <a:pt x="842" y="2630"/>
                  </a:lnTo>
                  <a:lnTo>
                    <a:pt x="845" y="2629"/>
                  </a:lnTo>
                  <a:lnTo>
                    <a:pt x="849" y="2629"/>
                  </a:lnTo>
                  <a:lnTo>
                    <a:pt x="852" y="2628"/>
                  </a:lnTo>
                  <a:lnTo>
                    <a:pt x="856" y="2627"/>
                  </a:lnTo>
                  <a:lnTo>
                    <a:pt x="860" y="2627"/>
                  </a:lnTo>
                  <a:lnTo>
                    <a:pt x="863" y="2626"/>
                  </a:lnTo>
                  <a:lnTo>
                    <a:pt x="867" y="2625"/>
                  </a:lnTo>
                  <a:lnTo>
                    <a:pt x="870" y="2625"/>
                  </a:lnTo>
                  <a:lnTo>
                    <a:pt x="874" y="2624"/>
                  </a:lnTo>
                  <a:lnTo>
                    <a:pt x="877" y="2624"/>
                  </a:lnTo>
                  <a:lnTo>
                    <a:pt x="881" y="2623"/>
                  </a:lnTo>
                  <a:lnTo>
                    <a:pt x="885" y="2622"/>
                  </a:lnTo>
                  <a:lnTo>
                    <a:pt x="888" y="2622"/>
                  </a:lnTo>
                  <a:lnTo>
                    <a:pt x="892" y="2621"/>
                  </a:lnTo>
                  <a:lnTo>
                    <a:pt x="895" y="2620"/>
                  </a:lnTo>
                  <a:lnTo>
                    <a:pt x="899" y="2620"/>
                  </a:lnTo>
                  <a:lnTo>
                    <a:pt x="902" y="2619"/>
                  </a:lnTo>
                  <a:lnTo>
                    <a:pt x="906" y="2619"/>
                  </a:lnTo>
                  <a:lnTo>
                    <a:pt x="910" y="2618"/>
                  </a:lnTo>
                  <a:lnTo>
                    <a:pt x="913" y="2617"/>
                  </a:lnTo>
                  <a:lnTo>
                    <a:pt x="917" y="2617"/>
                  </a:lnTo>
                  <a:lnTo>
                    <a:pt x="920" y="2616"/>
                  </a:lnTo>
                  <a:lnTo>
                    <a:pt x="924" y="2615"/>
                  </a:lnTo>
                  <a:lnTo>
                    <a:pt x="927" y="2615"/>
                  </a:lnTo>
                  <a:lnTo>
                    <a:pt x="931" y="2614"/>
                  </a:lnTo>
                  <a:lnTo>
                    <a:pt x="934" y="2613"/>
                  </a:lnTo>
                  <a:lnTo>
                    <a:pt x="938" y="2613"/>
                  </a:lnTo>
                  <a:lnTo>
                    <a:pt x="942" y="2612"/>
                  </a:lnTo>
                  <a:lnTo>
                    <a:pt x="945" y="2612"/>
                  </a:lnTo>
                  <a:lnTo>
                    <a:pt x="949" y="2611"/>
                  </a:lnTo>
                  <a:lnTo>
                    <a:pt x="952" y="2610"/>
                  </a:lnTo>
                  <a:lnTo>
                    <a:pt x="956" y="2610"/>
                  </a:lnTo>
                  <a:lnTo>
                    <a:pt x="959" y="2609"/>
                  </a:lnTo>
                  <a:lnTo>
                    <a:pt x="963" y="2608"/>
                  </a:lnTo>
                  <a:lnTo>
                    <a:pt x="967" y="2608"/>
                  </a:lnTo>
                  <a:lnTo>
                    <a:pt x="970" y="2607"/>
                  </a:lnTo>
                  <a:lnTo>
                    <a:pt x="974" y="2606"/>
                  </a:lnTo>
                  <a:lnTo>
                    <a:pt x="977" y="2606"/>
                  </a:lnTo>
                  <a:lnTo>
                    <a:pt x="981" y="2605"/>
                  </a:lnTo>
                  <a:lnTo>
                    <a:pt x="984" y="2604"/>
                  </a:lnTo>
                  <a:lnTo>
                    <a:pt x="988" y="2604"/>
                  </a:lnTo>
                  <a:lnTo>
                    <a:pt x="992" y="2603"/>
                  </a:lnTo>
                  <a:lnTo>
                    <a:pt x="995" y="2603"/>
                  </a:lnTo>
                  <a:lnTo>
                    <a:pt x="999" y="2602"/>
                  </a:lnTo>
                  <a:lnTo>
                    <a:pt x="1002" y="2601"/>
                  </a:lnTo>
                  <a:lnTo>
                    <a:pt x="1006" y="2601"/>
                  </a:lnTo>
                  <a:lnTo>
                    <a:pt x="1009" y="2600"/>
                  </a:lnTo>
                  <a:lnTo>
                    <a:pt x="1013" y="2599"/>
                  </a:lnTo>
                  <a:lnTo>
                    <a:pt x="1017" y="2599"/>
                  </a:lnTo>
                  <a:lnTo>
                    <a:pt x="1020" y="2598"/>
                  </a:lnTo>
                  <a:lnTo>
                    <a:pt x="1024" y="2597"/>
                  </a:lnTo>
                  <a:lnTo>
                    <a:pt x="1027" y="2597"/>
                  </a:lnTo>
                  <a:lnTo>
                    <a:pt x="1031" y="2596"/>
                  </a:lnTo>
                  <a:lnTo>
                    <a:pt x="1034" y="2596"/>
                  </a:lnTo>
                  <a:lnTo>
                    <a:pt x="1038" y="2595"/>
                  </a:lnTo>
                  <a:lnTo>
                    <a:pt x="1042" y="2594"/>
                  </a:lnTo>
                  <a:lnTo>
                    <a:pt x="1045" y="2594"/>
                  </a:lnTo>
                  <a:lnTo>
                    <a:pt x="1049" y="2593"/>
                  </a:lnTo>
                  <a:lnTo>
                    <a:pt x="1052" y="2592"/>
                  </a:lnTo>
                  <a:lnTo>
                    <a:pt x="1056" y="2592"/>
                  </a:lnTo>
                  <a:lnTo>
                    <a:pt x="1059" y="2591"/>
                  </a:lnTo>
                  <a:lnTo>
                    <a:pt x="1063" y="2590"/>
                  </a:lnTo>
                  <a:lnTo>
                    <a:pt x="1067" y="2590"/>
                  </a:lnTo>
                  <a:lnTo>
                    <a:pt x="1070" y="2589"/>
                  </a:lnTo>
                  <a:lnTo>
                    <a:pt x="1074" y="2589"/>
                  </a:lnTo>
                  <a:lnTo>
                    <a:pt x="1077" y="2588"/>
                  </a:lnTo>
                  <a:lnTo>
                    <a:pt x="1081" y="2587"/>
                  </a:lnTo>
                  <a:lnTo>
                    <a:pt x="1084" y="2587"/>
                  </a:lnTo>
                  <a:lnTo>
                    <a:pt x="1088" y="2586"/>
                  </a:lnTo>
                  <a:lnTo>
                    <a:pt x="1091" y="2585"/>
                  </a:lnTo>
                  <a:lnTo>
                    <a:pt x="1095" y="2585"/>
                  </a:lnTo>
                  <a:lnTo>
                    <a:pt x="1099" y="2584"/>
                  </a:lnTo>
                  <a:lnTo>
                    <a:pt x="1102" y="2584"/>
                  </a:lnTo>
                  <a:lnTo>
                    <a:pt x="1106" y="2583"/>
                  </a:lnTo>
                  <a:lnTo>
                    <a:pt x="1109" y="2582"/>
                  </a:lnTo>
                  <a:lnTo>
                    <a:pt x="1113" y="2582"/>
                  </a:lnTo>
                  <a:lnTo>
                    <a:pt x="1116" y="2581"/>
                  </a:lnTo>
                  <a:lnTo>
                    <a:pt x="1120" y="2581"/>
                  </a:lnTo>
                  <a:lnTo>
                    <a:pt x="1124" y="2580"/>
                  </a:lnTo>
                  <a:lnTo>
                    <a:pt x="1127" y="2579"/>
                  </a:lnTo>
                  <a:lnTo>
                    <a:pt x="1131" y="2579"/>
                  </a:lnTo>
                  <a:lnTo>
                    <a:pt x="1134" y="2578"/>
                  </a:lnTo>
                  <a:lnTo>
                    <a:pt x="1138" y="2578"/>
                  </a:lnTo>
                  <a:lnTo>
                    <a:pt x="1141" y="2577"/>
                  </a:lnTo>
                  <a:lnTo>
                    <a:pt x="1145" y="2576"/>
                  </a:lnTo>
                  <a:lnTo>
                    <a:pt x="1149" y="2576"/>
                  </a:lnTo>
                  <a:lnTo>
                    <a:pt x="1152" y="2575"/>
                  </a:lnTo>
                  <a:lnTo>
                    <a:pt x="1156" y="2575"/>
                  </a:lnTo>
                  <a:lnTo>
                    <a:pt x="1159" y="2574"/>
                  </a:lnTo>
                  <a:lnTo>
                    <a:pt x="1163" y="2573"/>
                  </a:lnTo>
                  <a:lnTo>
                    <a:pt x="1166" y="2573"/>
                  </a:lnTo>
                  <a:lnTo>
                    <a:pt x="1170" y="2572"/>
                  </a:lnTo>
                  <a:lnTo>
                    <a:pt x="1174" y="2572"/>
                  </a:lnTo>
                  <a:lnTo>
                    <a:pt x="1177" y="2571"/>
                  </a:lnTo>
                  <a:lnTo>
                    <a:pt x="1181" y="2571"/>
                  </a:lnTo>
                  <a:lnTo>
                    <a:pt x="1184" y="2570"/>
                  </a:lnTo>
                  <a:lnTo>
                    <a:pt x="1188" y="2569"/>
                  </a:lnTo>
                  <a:lnTo>
                    <a:pt x="1191" y="2569"/>
                  </a:lnTo>
                  <a:lnTo>
                    <a:pt x="1195" y="2568"/>
                  </a:lnTo>
                  <a:lnTo>
                    <a:pt x="1199" y="2568"/>
                  </a:lnTo>
                  <a:lnTo>
                    <a:pt x="1202" y="2567"/>
                  </a:lnTo>
                  <a:lnTo>
                    <a:pt x="1206" y="2567"/>
                  </a:lnTo>
                  <a:lnTo>
                    <a:pt x="1209" y="2566"/>
                  </a:lnTo>
                  <a:lnTo>
                    <a:pt x="1213" y="2566"/>
                  </a:lnTo>
                  <a:lnTo>
                    <a:pt x="1216" y="2565"/>
                  </a:lnTo>
                  <a:lnTo>
                    <a:pt x="1220" y="2564"/>
                  </a:lnTo>
                  <a:lnTo>
                    <a:pt x="1223" y="2564"/>
                  </a:lnTo>
                  <a:lnTo>
                    <a:pt x="1227" y="2563"/>
                  </a:lnTo>
                  <a:lnTo>
                    <a:pt x="1231" y="2563"/>
                  </a:lnTo>
                  <a:lnTo>
                    <a:pt x="1234" y="2562"/>
                  </a:lnTo>
                  <a:lnTo>
                    <a:pt x="1238" y="2562"/>
                  </a:lnTo>
                  <a:lnTo>
                    <a:pt x="1241" y="2561"/>
                  </a:lnTo>
                  <a:lnTo>
                    <a:pt x="1245" y="2561"/>
                  </a:lnTo>
                  <a:lnTo>
                    <a:pt x="1248" y="2560"/>
                  </a:lnTo>
                  <a:lnTo>
                    <a:pt x="1252" y="2560"/>
                  </a:lnTo>
                  <a:lnTo>
                    <a:pt x="1256" y="2559"/>
                  </a:lnTo>
                  <a:lnTo>
                    <a:pt x="1259" y="2559"/>
                  </a:lnTo>
                  <a:lnTo>
                    <a:pt x="1263" y="2558"/>
                  </a:lnTo>
                  <a:lnTo>
                    <a:pt x="1266" y="2558"/>
                  </a:lnTo>
                  <a:lnTo>
                    <a:pt x="1270" y="2557"/>
                  </a:lnTo>
                  <a:lnTo>
                    <a:pt x="1273" y="2557"/>
                  </a:lnTo>
                  <a:lnTo>
                    <a:pt x="1277" y="2556"/>
                  </a:lnTo>
                  <a:lnTo>
                    <a:pt x="1281" y="2556"/>
                  </a:lnTo>
                  <a:lnTo>
                    <a:pt x="1284" y="2555"/>
                  </a:lnTo>
                  <a:lnTo>
                    <a:pt x="1288" y="2555"/>
                  </a:lnTo>
                  <a:lnTo>
                    <a:pt x="1291" y="2554"/>
                  </a:lnTo>
                  <a:lnTo>
                    <a:pt x="1295" y="2554"/>
                  </a:lnTo>
                  <a:lnTo>
                    <a:pt x="1298" y="2553"/>
                  </a:lnTo>
                  <a:lnTo>
                    <a:pt x="1302" y="2553"/>
                  </a:lnTo>
                  <a:lnTo>
                    <a:pt x="1306" y="2552"/>
                  </a:lnTo>
                  <a:lnTo>
                    <a:pt x="1309" y="2552"/>
                  </a:lnTo>
                  <a:lnTo>
                    <a:pt x="1313" y="2551"/>
                  </a:lnTo>
                  <a:lnTo>
                    <a:pt x="1316" y="2551"/>
                  </a:lnTo>
                  <a:lnTo>
                    <a:pt x="1320" y="2551"/>
                  </a:lnTo>
                  <a:lnTo>
                    <a:pt x="1323" y="2550"/>
                  </a:lnTo>
                  <a:lnTo>
                    <a:pt x="1327" y="2550"/>
                  </a:lnTo>
                  <a:lnTo>
                    <a:pt x="1331" y="2549"/>
                  </a:lnTo>
                  <a:lnTo>
                    <a:pt x="1334" y="2549"/>
                  </a:lnTo>
                  <a:lnTo>
                    <a:pt x="1338" y="2548"/>
                  </a:lnTo>
                  <a:lnTo>
                    <a:pt x="1341" y="2548"/>
                  </a:lnTo>
                  <a:lnTo>
                    <a:pt x="1345" y="2547"/>
                  </a:lnTo>
                  <a:lnTo>
                    <a:pt x="1348" y="2547"/>
                  </a:lnTo>
                  <a:lnTo>
                    <a:pt x="1352" y="2547"/>
                  </a:lnTo>
                  <a:lnTo>
                    <a:pt x="1356" y="2546"/>
                  </a:lnTo>
                  <a:lnTo>
                    <a:pt x="1359" y="2546"/>
                  </a:lnTo>
                  <a:lnTo>
                    <a:pt x="1363" y="2545"/>
                  </a:lnTo>
                  <a:lnTo>
                    <a:pt x="1366" y="2545"/>
                  </a:lnTo>
                  <a:lnTo>
                    <a:pt x="1370" y="2545"/>
                  </a:lnTo>
                  <a:lnTo>
                    <a:pt x="1373" y="2544"/>
                  </a:lnTo>
                  <a:lnTo>
                    <a:pt x="1377" y="2544"/>
                  </a:lnTo>
                  <a:lnTo>
                    <a:pt x="1380" y="2543"/>
                  </a:lnTo>
                  <a:lnTo>
                    <a:pt x="1384" y="2543"/>
                  </a:lnTo>
                  <a:lnTo>
                    <a:pt x="1388" y="2543"/>
                  </a:lnTo>
                  <a:lnTo>
                    <a:pt x="1391" y="2542"/>
                  </a:lnTo>
                  <a:lnTo>
                    <a:pt x="1395" y="2542"/>
                  </a:lnTo>
                  <a:lnTo>
                    <a:pt x="1398" y="2541"/>
                  </a:lnTo>
                  <a:lnTo>
                    <a:pt x="1402" y="2541"/>
                  </a:lnTo>
                  <a:lnTo>
                    <a:pt x="1405" y="2541"/>
                  </a:lnTo>
                  <a:lnTo>
                    <a:pt x="1409" y="2540"/>
                  </a:lnTo>
                  <a:lnTo>
                    <a:pt x="1413" y="2540"/>
                  </a:lnTo>
                  <a:lnTo>
                    <a:pt x="1416" y="2540"/>
                  </a:lnTo>
                  <a:lnTo>
                    <a:pt x="1420" y="2539"/>
                  </a:lnTo>
                  <a:lnTo>
                    <a:pt x="1423" y="2539"/>
                  </a:lnTo>
                  <a:lnTo>
                    <a:pt x="1427" y="2539"/>
                  </a:lnTo>
                  <a:lnTo>
                    <a:pt x="1430" y="2538"/>
                  </a:lnTo>
                  <a:lnTo>
                    <a:pt x="1434" y="2538"/>
                  </a:lnTo>
                  <a:lnTo>
                    <a:pt x="1438" y="2538"/>
                  </a:lnTo>
                  <a:lnTo>
                    <a:pt x="1441" y="2537"/>
                  </a:lnTo>
                  <a:lnTo>
                    <a:pt x="1445" y="2537"/>
                  </a:lnTo>
                  <a:lnTo>
                    <a:pt x="1448" y="2537"/>
                  </a:lnTo>
                  <a:lnTo>
                    <a:pt x="1452" y="2536"/>
                  </a:lnTo>
                  <a:lnTo>
                    <a:pt x="1455" y="2536"/>
                  </a:lnTo>
                  <a:lnTo>
                    <a:pt x="1459" y="2536"/>
                  </a:lnTo>
                  <a:lnTo>
                    <a:pt x="1463" y="2536"/>
                  </a:lnTo>
                  <a:lnTo>
                    <a:pt x="1466" y="2535"/>
                  </a:lnTo>
                  <a:lnTo>
                    <a:pt x="1470" y="2535"/>
                  </a:lnTo>
                  <a:lnTo>
                    <a:pt x="1473" y="2535"/>
                  </a:lnTo>
                  <a:lnTo>
                    <a:pt x="1477" y="2534"/>
                  </a:lnTo>
                  <a:lnTo>
                    <a:pt x="1480" y="2534"/>
                  </a:lnTo>
                  <a:lnTo>
                    <a:pt x="1484" y="2534"/>
                  </a:lnTo>
                  <a:lnTo>
                    <a:pt x="1488" y="2534"/>
                  </a:lnTo>
                  <a:lnTo>
                    <a:pt x="1491" y="2533"/>
                  </a:lnTo>
                  <a:lnTo>
                    <a:pt x="1495" y="2533"/>
                  </a:lnTo>
                  <a:lnTo>
                    <a:pt x="1498" y="2533"/>
                  </a:lnTo>
                  <a:lnTo>
                    <a:pt x="1502" y="2533"/>
                  </a:lnTo>
                  <a:lnTo>
                    <a:pt x="1505" y="2532"/>
                  </a:lnTo>
                  <a:lnTo>
                    <a:pt x="1509" y="2532"/>
                  </a:lnTo>
                  <a:lnTo>
                    <a:pt x="1513" y="2532"/>
                  </a:lnTo>
                  <a:lnTo>
                    <a:pt x="1516" y="2532"/>
                  </a:lnTo>
                  <a:lnTo>
                    <a:pt x="1520" y="2531"/>
                  </a:lnTo>
                  <a:lnTo>
                    <a:pt x="1523" y="2531"/>
                  </a:lnTo>
                  <a:lnTo>
                    <a:pt x="1527" y="2531"/>
                  </a:lnTo>
                  <a:lnTo>
                    <a:pt x="1530" y="2531"/>
                  </a:lnTo>
                  <a:lnTo>
                    <a:pt x="1534" y="2531"/>
                  </a:lnTo>
                  <a:lnTo>
                    <a:pt x="1537" y="2530"/>
                  </a:lnTo>
                  <a:lnTo>
                    <a:pt x="1541" y="2530"/>
                  </a:lnTo>
                  <a:lnTo>
                    <a:pt x="1545" y="2530"/>
                  </a:lnTo>
                  <a:lnTo>
                    <a:pt x="1548" y="2530"/>
                  </a:lnTo>
                  <a:lnTo>
                    <a:pt x="1552" y="2530"/>
                  </a:lnTo>
                  <a:lnTo>
                    <a:pt x="1555" y="2529"/>
                  </a:lnTo>
                  <a:lnTo>
                    <a:pt x="1559" y="2529"/>
                  </a:lnTo>
                  <a:lnTo>
                    <a:pt x="1562" y="2529"/>
                  </a:lnTo>
                  <a:lnTo>
                    <a:pt x="1566" y="2529"/>
                  </a:lnTo>
                  <a:lnTo>
                    <a:pt x="1570" y="2529"/>
                  </a:lnTo>
                  <a:lnTo>
                    <a:pt x="1573" y="2529"/>
                  </a:lnTo>
                  <a:lnTo>
                    <a:pt x="1577" y="2528"/>
                  </a:lnTo>
                  <a:lnTo>
                    <a:pt x="1580" y="2528"/>
                  </a:lnTo>
                  <a:lnTo>
                    <a:pt x="1584" y="2528"/>
                  </a:lnTo>
                  <a:lnTo>
                    <a:pt x="1587" y="2528"/>
                  </a:lnTo>
                  <a:lnTo>
                    <a:pt x="1591" y="2528"/>
                  </a:lnTo>
                  <a:lnTo>
                    <a:pt x="1595" y="2528"/>
                  </a:lnTo>
                  <a:lnTo>
                    <a:pt x="1598" y="2528"/>
                  </a:lnTo>
                  <a:lnTo>
                    <a:pt x="1602" y="2528"/>
                  </a:lnTo>
                  <a:lnTo>
                    <a:pt x="1605" y="2527"/>
                  </a:lnTo>
                  <a:lnTo>
                    <a:pt x="1609" y="2527"/>
                  </a:lnTo>
                  <a:lnTo>
                    <a:pt x="1612" y="2527"/>
                  </a:lnTo>
                  <a:lnTo>
                    <a:pt x="1616" y="2527"/>
                  </a:lnTo>
                  <a:lnTo>
                    <a:pt x="1620" y="2527"/>
                  </a:lnTo>
                  <a:lnTo>
                    <a:pt x="1623" y="2527"/>
                  </a:lnTo>
                  <a:lnTo>
                    <a:pt x="1627" y="2527"/>
                  </a:lnTo>
                  <a:lnTo>
                    <a:pt x="1630" y="2527"/>
                  </a:lnTo>
                  <a:lnTo>
                    <a:pt x="1634" y="2527"/>
                  </a:lnTo>
                  <a:lnTo>
                    <a:pt x="1637" y="2527"/>
                  </a:lnTo>
                  <a:lnTo>
                    <a:pt x="1641" y="2527"/>
                  </a:lnTo>
                  <a:lnTo>
                    <a:pt x="1645" y="2526"/>
                  </a:lnTo>
                  <a:lnTo>
                    <a:pt x="1648" y="2526"/>
                  </a:lnTo>
                  <a:lnTo>
                    <a:pt x="1652" y="2526"/>
                  </a:lnTo>
                  <a:lnTo>
                    <a:pt x="1655" y="2526"/>
                  </a:lnTo>
                  <a:lnTo>
                    <a:pt x="1659" y="2526"/>
                  </a:lnTo>
                  <a:lnTo>
                    <a:pt x="1662" y="2526"/>
                  </a:lnTo>
                  <a:lnTo>
                    <a:pt x="1666" y="2526"/>
                  </a:lnTo>
                  <a:lnTo>
                    <a:pt x="1670" y="2526"/>
                  </a:lnTo>
                  <a:lnTo>
                    <a:pt x="1673" y="2526"/>
                  </a:lnTo>
                  <a:lnTo>
                    <a:pt x="1677" y="2526"/>
                  </a:lnTo>
                  <a:lnTo>
                    <a:pt x="1680" y="2526"/>
                  </a:lnTo>
                  <a:lnTo>
                    <a:pt x="1684" y="2526"/>
                  </a:lnTo>
                  <a:lnTo>
                    <a:pt x="1687" y="2526"/>
                  </a:lnTo>
                  <a:lnTo>
                    <a:pt x="1691" y="2526"/>
                  </a:lnTo>
                  <a:lnTo>
                    <a:pt x="1694" y="2526"/>
                  </a:lnTo>
                  <a:lnTo>
                    <a:pt x="1698" y="2526"/>
                  </a:lnTo>
                  <a:lnTo>
                    <a:pt x="1702" y="2526"/>
                  </a:lnTo>
                  <a:lnTo>
                    <a:pt x="1705" y="2526"/>
                  </a:lnTo>
                  <a:lnTo>
                    <a:pt x="1709" y="2526"/>
                  </a:lnTo>
                  <a:lnTo>
                    <a:pt x="1712" y="2526"/>
                  </a:lnTo>
                  <a:lnTo>
                    <a:pt x="1716" y="2526"/>
                  </a:lnTo>
                  <a:lnTo>
                    <a:pt x="1719" y="2526"/>
                  </a:lnTo>
                  <a:lnTo>
                    <a:pt x="1723" y="2526"/>
                  </a:lnTo>
                  <a:lnTo>
                    <a:pt x="1727" y="2526"/>
                  </a:lnTo>
                  <a:lnTo>
                    <a:pt x="1730" y="2526"/>
                  </a:lnTo>
                  <a:lnTo>
                    <a:pt x="1734" y="2526"/>
                  </a:lnTo>
                  <a:lnTo>
                    <a:pt x="1737" y="2526"/>
                  </a:lnTo>
                  <a:lnTo>
                    <a:pt x="1741" y="2526"/>
                  </a:lnTo>
                  <a:lnTo>
                    <a:pt x="1744" y="2527"/>
                  </a:lnTo>
                  <a:lnTo>
                    <a:pt x="1748" y="2527"/>
                  </a:lnTo>
                  <a:lnTo>
                    <a:pt x="1752" y="2527"/>
                  </a:lnTo>
                  <a:lnTo>
                    <a:pt x="1755" y="2527"/>
                  </a:lnTo>
                  <a:lnTo>
                    <a:pt x="1759" y="2527"/>
                  </a:lnTo>
                  <a:lnTo>
                    <a:pt x="1762" y="2527"/>
                  </a:lnTo>
                  <a:lnTo>
                    <a:pt x="1766" y="2527"/>
                  </a:lnTo>
                  <a:lnTo>
                    <a:pt x="1769" y="2527"/>
                  </a:lnTo>
                  <a:lnTo>
                    <a:pt x="1773" y="2527"/>
                  </a:lnTo>
                  <a:lnTo>
                    <a:pt x="1777" y="2527"/>
                  </a:lnTo>
                  <a:lnTo>
                    <a:pt x="1780" y="2527"/>
                  </a:lnTo>
                  <a:lnTo>
                    <a:pt x="1784" y="2527"/>
                  </a:lnTo>
                  <a:lnTo>
                    <a:pt x="1787" y="2528"/>
                  </a:lnTo>
                  <a:lnTo>
                    <a:pt x="1791" y="2528"/>
                  </a:lnTo>
                  <a:lnTo>
                    <a:pt x="1794" y="2528"/>
                  </a:lnTo>
                  <a:lnTo>
                    <a:pt x="1798" y="2528"/>
                  </a:lnTo>
                  <a:lnTo>
                    <a:pt x="1802" y="2528"/>
                  </a:lnTo>
                  <a:lnTo>
                    <a:pt x="1805" y="2528"/>
                  </a:lnTo>
                  <a:lnTo>
                    <a:pt x="1809" y="2528"/>
                  </a:lnTo>
                  <a:lnTo>
                    <a:pt x="1812" y="2529"/>
                  </a:lnTo>
                  <a:lnTo>
                    <a:pt x="1816" y="2529"/>
                  </a:lnTo>
                  <a:lnTo>
                    <a:pt x="1819" y="2529"/>
                  </a:lnTo>
                  <a:lnTo>
                    <a:pt x="1823" y="2529"/>
                  </a:lnTo>
                  <a:lnTo>
                    <a:pt x="1827" y="2529"/>
                  </a:lnTo>
                  <a:lnTo>
                    <a:pt x="1830" y="2529"/>
                  </a:lnTo>
                  <a:lnTo>
                    <a:pt x="1834" y="2529"/>
                  </a:lnTo>
                  <a:lnTo>
                    <a:pt x="1837" y="2530"/>
                  </a:lnTo>
                  <a:lnTo>
                    <a:pt x="1841" y="2530"/>
                  </a:lnTo>
                  <a:lnTo>
                    <a:pt x="1844" y="2530"/>
                  </a:lnTo>
                  <a:lnTo>
                    <a:pt x="1848" y="2530"/>
                  </a:lnTo>
                  <a:lnTo>
                    <a:pt x="1851" y="2530"/>
                  </a:lnTo>
                  <a:lnTo>
                    <a:pt x="1855" y="2531"/>
                  </a:lnTo>
                  <a:lnTo>
                    <a:pt x="1859" y="2531"/>
                  </a:lnTo>
                  <a:lnTo>
                    <a:pt x="1862" y="2531"/>
                  </a:lnTo>
                  <a:lnTo>
                    <a:pt x="1866" y="2531"/>
                  </a:lnTo>
                  <a:lnTo>
                    <a:pt x="1869" y="2531"/>
                  </a:lnTo>
                  <a:lnTo>
                    <a:pt x="1873" y="2532"/>
                  </a:lnTo>
                  <a:lnTo>
                    <a:pt x="1876" y="2532"/>
                  </a:lnTo>
                  <a:lnTo>
                    <a:pt x="1880" y="2532"/>
                  </a:lnTo>
                  <a:lnTo>
                    <a:pt x="1884" y="2532"/>
                  </a:lnTo>
                  <a:lnTo>
                    <a:pt x="1887" y="2532"/>
                  </a:lnTo>
                  <a:lnTo>
                    <a:pt x="1891" y="2533"/>
                  </a:lnTo>
                  <a:lnTo>
                    <a:pt x="1894" y="2533"/>
                  </a:lnTo>
                  <a:lnTo>
                    <a:pt x="1898" y="2533"/>
                  </a:lnTo>
                  <a:lnTo>
                    <a:pt x="1901" y="2533"/>
                  </a:lnTo>
                  <a:lnTo>
                    <a:pt x="1905" y="2534"/>
                  </a:lnTo>
                  <a:lnTo>
                    <a:pt x="1909" y="2534"/>
                  </a:lnTo>
                  <a:lnTo>
                    <a:pt x="1912" y="2534"/>
                  </a:lnTo>
                  <a:lnTo>
                    <a:pt x="1916" y="2534"/>
                  </a:lnTo>
                  <a:lnTo>
                    <a:pt x="1919" y="2535"/>
                  </a:lnTo>
                  <a:lnTo>
                    <a:pt x="1923" y="2535"/>
                  </a:lnTo>
                  <a:lnTo>
                    <a:pt x="1926" y="2535"/>
                  </a:lnTo>
                  <a:lnTo>
                    <a:pt x="1930" y="2536"/>
                  </a:lnTo>
                  <a:lnTo>
                    <a:pt x="1934" y="2536"/>
                  </a:lnTo>
                  <a:lnTo>
                    <a:pt x="1937" y="2536"/>
                  </a:lnTo>
                  <a:lnTo>
                    <a:pt x="1941" y="2536"/>
                  </a:lnTo>
                  <a:lnTo>
                    <a:pt x="1944" y="2537"/>
                  </a:lnTo>
                  <a:lnTo>
                    <a:pt x="1948" y="2537"/>
                  </a:lnTo>
                  <a:lnTo>
                    <a:pt x="1951" y="2537"/>
                  </a:lnTo>
                  <a:lnTo>
                    <a:pt x="1955" y="2538"/>
                  </a:lnTo>
                  <a:lnTo>
                    <a:pt x="1959" y="2538"/>
                  </a:lnTo>
                  <a:lnTo>
                    <a:pt x="1962" y="2538"/>
                  </a:lnTo>
                  <a:lnTo>
                    <a:pt x="1966" y="2538"/>
                  </a:lnTo>
                  <a:lnTo>
                    <a:pt x="1969" y="2539"/>
                  </a:lnTo>
                  <a:lnTo>
                    <a:pt x="1973" y="2539"/>
                  </a:lnTo>
                  <a:lnTo>
                    <a:pt x="1976" y="2539"/>
                  </a:lnTo>
                  <a:lnTo>
                    <a:pt x="1980" y="2540"/>
                  </a:lnTo>
                  <a:lnTo>
                    <a:pt x="1984" y="2540"/>
                  </a:lnTo>
                  <a:lnTo>
                    <a:pt x="1987" y="2540"/>
                  </a:lnTo>
                  <a:lnTo>
                    <a:pt x="1991" y="2541"/>
                  </a:lnTo>
                  <a:lnTo>
                    <a:pt x="1994" y="2541"/>
                  </a:lnTo>
                  <a:lnTo>
                    <a:pt x="1998" y="2541"/>
                  </a:lnTo>
                  <a:lnTo>
                    <a:pt x="2001" y="2542"/>
                  </a:lnTo>
                  <a:lnTo>
                    <a:pt x="2005" y="2542"/>
                  </a:lnTo>
                  <a:lnTo>
                    <a:pt x="2008" y="2542"/>
                  </a:lnTo>
                  <a:lnTo>
                    <a:pt x="2012" y="2543"/>
                  </a:lnTo>
                  <a:lnTo>
                    <a:pt x="2016" y="2543"/>
                  </a:lnTo>
                  <a:lnTo>
                    <a:pt x="2019" y="2543"/>
                  </a:lnTo>
                  <a:lnTo>
                    <a:pt x="2023" y="2544"/>
                  </a:lnTo>
                  <a:lnTo>
                    <a:pt x="2026" y="2544"/>
                  </a:lnTo>
                  <a:lnTo>
                    <a:pt x="2030" y="2545"/>
                  </a:lnTo>
                  <a:lnTo>
                    <a:pt x="2033" y="2545"/>
                  </a:lnTo>
                  <a:lnTo>
                    <a:pt x="2037" y="2545"/>
                  </a:lnTo>
                  <a:lnTo>
                    <a:pt x="2041" y="2546"/>
                  </a:lnTo>
                  <a:lnTo>
                    <a:pt x="2044" y="2546"/>
                  </a:lnTo>
                  <a:lnTo>
                    <a:pt x="2048" y="2546"/>
                  </a:lnTo>
                  <a:lnTo>
                    <a:pt x="2051" y="2547"/>
                  </a:lnTo>
                  <a:lnTo>
                    <a:pt x="2055" y="2547"/>
                  </a:lnTo>
                  <a:lnTo>
                    <a:pt x="2058" y="2548"/>
                  </a:lnTo>
                  <a:lnTo>
                    <a:pt x="2062" y="2548"/>
                  </a:lnTo>
                  <a:lnTo>
                    <a:pt x="2066" y="2548"/>
                  </a:lnTo>
                  <a:lnTo>
                    <a:pt x="2069" y="2549"/>
                  </a:lnTo>
                  <a:lnTo>
                    <a:pt x="2073" y="2549"/>
                  </a:lnTo>
                  <a:lnTo>
                    <a:pt x="2076" y="2549"/>
                  </a:lnTo>
                  <a:lnTo>
                    <a:pt x="2080" y="2550"/>
                  </a:lnTo>
                  <a:lnTo>
                    <a:pt x="2083" y="2550"/>
                  </a:lnTo>
                  <a:lnTo>
                    <a:pt x="2087" y="2551"/>
                  </a:lnTo>
                  <a:lnTo>
                    <a:pt x="2091" y="2551"/>
                  </a:lnTo>
                  <a:lnTo>
                    <a:pt x="2094" y="2551"/>
                  </a:lnTo>
                  <a:lnTo>
                    <a:pt x="2098" y="2552"/>
                  </a:lnTo>
                  <a:lnTo>
                    <a:pt x="2101" y="2552"/>
                  </a:lnTo>
                  <a:lnTo>
                    <a:pt x="2105" y="2553"/>
                  </a:lnTo>
                  <a:lnTo>
                    <a:pt x="2108" y="2553"/>
                  </a:lnTo>
                  <a:lnTo>
                    <a:pt x="2112" y="2554"/>
                  </a:lnTo>
                  <a:lnTo>
                    <a:pt x="2116" y="2554"/>
                  </a:lnTo>
                  <a:lnTo>
                    <a:pt x="2119" y="2554"/>
                  </a:lnTo>
                  <a:lnTo>
                    <a:pt x="2123" y="2555"/>
                  </a:lnTo>
                  <a:lnTo>
                    <a:pt x="2126" y="2555"/>
                  </a:lnTo>
                  <a:lnTo>
                    <a:pt x="2130" y="2556"/>
                  </a:lnTo>
                  <a:lnTo>
                    <a:pt x="2133" y="2556"/>
                  </a:lnTo>
                  <a:lnTo>
                    <a:pt x="2137" y="2557"/>
                  </a:lnTo>
                  <a:lnTo>
                    <a:pt x="2141" y="2557"/>
                  </a:lnTo>
                  <a:lnTo>
                    <a:pt x="2144" y="2557"/>
                  </a:lnTo>
                  <a:lnTo>
                    <a:pt x="2148" y="2558"/>
                  </a:lnTo>
                  <a:lnTo>
                    <a:pt x="2151" y="2558"/>
                  </a:lnTo>
                  <a:lnTo>
                    <a:pt x="2155" y="2559"/>
                  </a:lnTo>
                  <a:lnTo>
                    <a:pt x="2158" y="2559"/>
                  </a:lnTo>
                  <a:lnTo>
                    <a:pt x="2162" y="2560"/>
                  </a:lnTo>
                  <a:lnTo>
                    <a:pt x="2165" y="2560"/>
                  </a:lnTo>
                  <a:lnTo>
                    <a:pt x="2169" y="2560"/>
                  </a:lnTo>
                  <a:lnTo>
                    <a:pt x="2173" y="2561"/>
                  </a:lnTo>
                  <a:lnTo>
                    <a:pt x="2176" y="2561"/>
                  </a:lnTo>
                  <a:lnTo>
                    <a:pt x="2180" y="2562"/>
                  </a:lnTo>
                  <a:lnTo>
                    <a:pt x="2183" y="2562"/>
                  </a:lnTo>
                  <a:lnTo>
                    <a:pt x="2187" y="2563"/>
                  </a:lnTo>
                  <a:lnTo>
                    <a:pt x="2190" y="2563"/>
                  </a:lnTo>
                  <a:lnTo>
                    <a:pt x="2194" y="2564"/>
                  </a:lnTo>
                  <a:lnTo>
                    <a:pt x="2198" y="2564"/>
                  </a:lnTo>
                  <a:lnTo>
                    <a:pt x="2201" y="2564"/>
                  </a:lnTo>
                  <a:lnTo>
                    <a:pt x="2205" y="2565"/>
                  </a:lnTo>
                  <a:lnTo>
                    <a:pt x="2208" y="2565"/>
                  </a:lnTo>
                  <a:lnTo>
                    <a:pt x="2212" y="2566"/>
                  </a:lnTo>
                  <a:lnTo>
                    <a:pt x="2215" y="2566"/>
                  </a:lnTo>
                  <a:lnTo>
                    <a:pt x="2219" y="2567"/>
                  </a:lnTo>
                  <a:lnTo>
                    <a:pt x="2223" y="2567"/>
                  </a:lnTo>
                  <a:lnTo>
                    <a:pt x="2226" y="2568"/>
                  </a:lnTo>
                  <a:lnTo>
                    <a:pt x="2230" y="2568"/>
                  </a:lnTo>
                  <a:lnTo>
                    <a:pt x="2233" y="2569"/>
                  </a:lnTo>
                  <a:lnTo>
                    <a:pt x="2237" y="2569"/>
                  </a:lnTo>
                  <a:lnTo>
                    <a:pt x="2240" y="2570"/>
                  </a:lnTo>
                  <a:lnTo>
                    <a:pt x="2244" y="2570"/>
                  </a:lnTo>
                  <a:lnTo>
                    <a:pt x="2248" y="2570"/>
                  </a:lnTo>
                  <a:lnTo>
                    <a:pt x="2251" y="2571"/>
                  </a:lnTo>
                  <a:lnTo>
                    <a:pt x="2255" y="2571"/>
                  </a:lnTo>
                  <a:lnTo>
                    <a:pt x="2258" y="2572"/>
                  </a:lnTo>
                  <a:lnTo>
                    <a:pt x="2262" y="2572"/>
                  </a:lnTo>
                  <a:lnTo>
                    <a:pt x="2265" y="2573"/>
                  </a:lnTo>
                  <a:lnTo>
                    <a:pt x="2269" y="2573"/>
                  </a:lnTo>
                  <a:lnTo>
                    <a:pt x="2273" y="2574"/>
                  </a:lnTo>
                  <a:lnTo>
                    <a:pt x="2276" y="2574"/>
                  </a:lnTo>
                  <a:lnTo>
                    <a:pt x="2280" y="2575"/>
                  </a:lnTo>
                  <a:lnTo>
                    <a:pt x="2283" y="2575"/>
                  </a:lnTo>
                  <a:lnTo>
                    <a:pt x="2287" y="2576"/>
                  </a:lnTo>
                  <a:lnTo>
                    <a:pt x="2290" y="2576"/>
                  </a:lnTo>
                  <a:lnTo>
                    <a:pt x="2294" y="2576"/>
                  </a:lnTo>
                  <a:lnTo>
                    <a:pt x="2298" y="2577"/>
                  </a:lnTo>
                  <a:lnTo>
                    <a:pt x="2301" y="2577"/>
                  </a:lnTo>
                  <a:lnTo>
                    <a:pt x="2305" y="2578"/>
                  </a:lnTo>
                  <a:lnTo>
                    <a:pt x="2308" y="2578"/>
                  </a:lnTo>
                  <a:lnTo>
                    <a:pt x="2312" y="2579"/>
                  </a:lnTo>
                  <a:lnTo>
                    <a:pt x="2315" y="2579"/>
                  </a:lnTo>
                  <a:lnTo>
                    <a:pt x="2319" y="2580"/>
                  </a:lnTo>
                  <a:lnTo>
                    <a:pt x="2322" y="2580"/>
                  </a:lnTo>
                  <a:lnTo>
                    <a:pt x="2326" y="2581"/>
                  </a:lnTo>
                  <a:lnTo>
                    <a:pt x="2330" y="2581"/>
                  </a:lnTo>
                  <a:lnTo>
                    <a:pt x="2333" y="2581"/>
                  </a:lnTo>
                  <a:lnTo>
                    <a:pt x="2337" y="2582"/>
                  </a:lnTo>
                  <a:lnTo>
                    <a:pt x="2340" y="2582"/>
                  </a:lnTo>
                  <a:lnTo>
                    <a:pt x="2344" y="2583"/>
                  </a:lnTo>
                  <a:lnTo>
                    <a:pt x="2347" y="2583"/>
                  </a:lnTo>
                  <a:lnTo>
                    <a:pt x="2351" y="2584"/>
                  </a:lnTo>
                  <a:lnTo>
                    <a:pt x="2355" y="2584"/>
                  </a:lnTo>
                  <a:lnTo>
                    <a:pt x="2358" y="2585"/>
                  </a:lnTo>
                  <a:lnTo>
                    <a:pt x="2362" y="2585"/>
                  </a:lnTo>
                  <a:lnTo>
                    <a:pt x="2365" y="2585"/>
                  </a:lnTo>
                  <a:lnTo>
                    <a:pt x="2369" y="2586"/>
                  </a:lnTo>
                  <a:lnTo>
                    <a:pt x="2372" y="2586"/>
                  </a:lnTo>
                  <a:lnTo>
                    <a:pt x="2376" y="2587"/>
                  </a:lnTo>
                  <a:lnTo>
                    <a:pt x="2380" y="2587"/>
                  </a:lnTo>
                  <a:lnTo>
                    <a:pt x="2383" y="2588"/>
                  </a:lnTo>
                  <a:lnTo>
                    <a:pt x="2387" y="2588"/>
                  </a:lnTo>
                  <a:lnTo>
                    <a:pt x="2390" y="2589"/>
                  </a:lnTo>
                  <a:lnTo>
                    <a:pt x="2394" y="2589"/>
                  </a:lnTo>
                  <a:lnTo>
                    <a:pt x="2397" y="2589"/>
                  </a:lnTo>
                  <a:lnTo>
                    <a:pt x="2401" y="2590"/>
                  </a:lnTo>
                  <a:lnTo>
                    <a:pt x="2405" y="2590"/>
                  </a:lnTo>
                  <a:lnTo>
                    <a:pt x="2408" y="2591"/>
                  </a:lnTo>
                  <a:lnTo>
                    <a:pt x="2412" y="2591"/>
                  </a:lnTo>
                  <a:lnTo>
                    <a:pt x="2415" y="2591"/>
                  </a:lnTo>
                  <a:lnTo>
                    <a:pt x="2419" y="2592"/>
                  </a:lnTo>
                  <a:lnTo>
                    <a:pt x="2422" y="2592"/>
                  </a:lnTo>
                  <a:lnTo>
                    <a:pt x="2426" y="2593"/>
                  </a:lnTo>
                  <a:lnTo>
                    <a:pt x="2430" y="2593"/>
                  </a:lnTo>
                  <a:lnTo>
                    <a:pt x="2433" y="2594"/>
                  </a:lnTo>
                  <a:lnTo>
                    <a:pt x="2437" y="2594"/>
                  </a:lnTo>
                  <a:lnTo>
                    <a:pt x="2440" y="2594"/>
                  </a:lnTo>
                  <a:lnTo>
                    <a:pt x="2444" y="2595"/>
                  </a:lnTo>
                  <a:lnTo>
                    <a:pt x="2447" y="2595"/>
                  </a:lnTo>
                  <a:lnTo>
                    <a:pt x="2451" y="2595"/>
                  </a:lnTo>
                  <a:lnTo>
                    <a:pt x="2455" y="2596"/>
                  </a:lnTo>
                  <a:lnTo>
                    <a:pt x="2458" y="2596"/>
                  </a:lnTo>
                  <a:lnTo>
                    <a:pt x="2462" y="2597"/>
                  </a:lnTo>
                  <a:lnTo>
                    <a:pt x="2465" y="2597"/>
                  </a:lnTo>
                  <a:lnTo>
                    <a:pt x="2469" y="2597"/>
                  </a:lnTo>
                  <a:lnTo>
                    <a:pt x="2472" y="2598"/>
                  </a:lnTo>
                  <a:lnTo>
                    <a:pt x="2476" y="2598"/>
                  </a:lnTo>
                  <a:lnTo>
                    <a:pt x="2479" y="2598"/>
                  </a:lnTo>
                  <a:lnTo>
                    <a:pt x="2483" y="2599"/>
                  </a:lnTo>
                  <a:lnTo>
                    <a:pt x="2487" y="2599"/>
                  </a:lnTo>
                  <a:lnTo>
                    <a:pt x="2490" y="2600"/>
                  </a:lnTo>
                  <a:lnTo>
                    <a:pt x="2494" y="2600"/>
                  </a:lnTo>
                  <a:lnTo>
                    <a:pt x="2497" y="2600"/>
                  </a:lnTo>
                  <a:lnTo>
                    <a:pt x="2501" y="2601"/>
                  </a:lnTo>
                  <a:lnTo>
                    <a:pt x="2504" y="2601"/>
                  </a:lnTo>
                  <a:lnTo>
                    <a:pt x="2508" y="2601"/>
                  </a:lnTo>
                  <a:lnTo>
                    <a:pt x="2512" y="2602"/>
                  </a:lnTo>
                  <a:lnTo>
                    <a:pt x="2515" y="2602"/>
                  </a:lnTo>
                  <a:lnTo>
                    <a:pt x="2519" y="2602"/>
                  </a:lnTo>
                  <a:lnTo>
                    <a:pt x="2522" y="2603"/>
                  </a:lnTo>
                  <a:lnTo>
                    <a:pt x="2526" y="2603"/>
                  </a:lnTo>
                  <a:lnTo>
                    <a:pt x="2529" y="2603"/>
                  </a:lnTo>
                  <a:lnTo>
                    <a:pt x="2533" y="2603"/>
                  </a:lnTo>
                  <a:lnTo>
                    <a:pt x="2537" y="2604"/>
                  </a:lnTo>
                  <a:lnTo>
                    <a:pt x="2540" y="2604"/>
                  </a:lnTo>
                  <a:lnTo>
                    <a:pt x="2544" y="2604"/>
                  </a:lnTo>
                  <a:lnTo>
                    <a:pt x="2547" y="2605"/>
                  </a:lnTo>
                  <a:lnTo>
                    <a:pt x="2551" y="2605"/>
                  </a:lnTo>
                  <a:lnTo>
                    <a:pt x="2554" y="2605"/>
                  </a:lnTo>
                  <a:lnTo>
                    <a:pt x="2558" y="2605"/>
                  </a:lnTo>
                  <a:lnTo>
                    <a:pt x="2562" y="2606"/>
                  </a:lnTo>
                  <a:lnTo>
                    <a:pt x="2565" y="2606"/>
                  </a:lnTo>
                  <a:lnTo>
                    <a:pt x="2569" y="2606"/>
                  </a:lnTo>
                  <a:lnTo>
                    <a:pt x="2572" y="2606"/>
                  </a:lnTo>
                  <a:lnTo>
                    <a:pt x="2576" y="2607"/>
                  </a:lnTo>
                  <a:lnTo>
                    <a:pt x="2579" y="2607"/>
                  </a:lnTo>
                  <a:lnTo>
                    <a:pt x="2583" y="2607"/>
                  </a:lnTo>
                  <a:lnTo>
                    <a:pt x="2587" y="2607"/>
                  </a:lnTo>
                  <a:lnTo>
                    <a:pt x="2590" y="2608"/>
                  </a:lnTo>
                  <a:lnTo>
                    <a:pt x="2594" y="2608"/>
                  </a:lnTo>
                  <a:lnTo>
                    <a:pt x="2597" y="2608"/>
                  </a:lnTo>
                  <a:lnTo>
                    <a:pt x="2601" y="2608"/>
                  </a:lnTo>
                  <a:lnTo>
                    <a:pt x="2604" y="2608"/>
                  </a:lnTo>
                  <a:lnTo>
                    <a:pt x="2608" y="2609"/>
                  </a:lnTo>
                  <a:lnTo>
                    <a:pt x="2612" y="2609"/>
                  </a:lnTo>
                  <a:lnTo>
                    <a:pt x="2615" y="2609"/>
                  </a:lnTo>
                  <a:lnTo>
                    <a:pt x="2619" y="2609"/>
                  </a:lnTo>
                  <a:lnTo>
                    <a:pt x="2622" y="2609"/>
                  </a:lnTo>
                  <a:lnTo>
                    <a:pt x="2626" y="2609"/>
                  </a:lnTo>
                  <a:lnTo>
                    <a:pt x="2629" y="2610"/>
                  </a:lnTo>
                  <a:lnTo>
                    <a:pt x="2633" y="2610"/>
                  </a:lnTo>
                  <a:lnTo>
                    <a:pt x="2636" y="2610"/>
                  </a:lnTo>
                  <a:lnTo>
                    <a:pt x="2640" y="2610"/>
                  </a:lnTo>
                  <a:lnTo>
                    <a:pt x="2644" y="2610"/>
                  </a:lnTo>
                  <a:lnTo>
                    <a:pt x="2647" y="2610"/>
                  </a:lnTo>
                  <a:lnTo>
                    <a:pt x="2651" y="2610"/>
                  </a:lnTo>
                  <a:lnTo>
                    <a:pt x="2654" y="2611"/>
                  </a:lnTo>
                  <a:lnTo>
                    <a:pt x="2658" y="2611"/>
                  </a:lnTo>
                  <a:lnTo>
                    <a:pt x="2661" y="2611"/>
                  </a:lnTo>
                  <a:lnTo>
                    <a:pt x="2665" y="2611"/>
                  </a:lnTo>
                  <a:lnTo>
                    <a:pt x="2669" y="2611"/>
                  </a:lnTo>
                  <a:lnTo>
                    <a:pt x="2672" y="2611"/>
                  </a:lnTo>
                  <a:lnTo>
                    <a:pt x="2676" y="2611"/>
                  </a:lnTo>
                  <a:lnTo>
                    <a:pt x="2679" y="2611"/>
                  </a:lnTo>
                  <a:lnTo>
                    <a:pt x="2683" y="2611"/>
                  </a:lnTo>
                  <a:lnTo>
                    <a:pt x="2686" y="2611"/>
                  </a:lnTo>
                  <a:lnTo>
                    <a:pt x="2690" y="2611"/>
                  </a:lnTo>
                  <a:lnTo>
                    <a:pt x="2694" y="2611"/>
                  </a:lnTo>
                  <a:lnTo>
                    <a:pt x="2697" y="2611"/>
                  </a:lnTo>
                  <a:lnTo>
                    <a:pt x="2701" y="2611"/>
                  </a:lnTo>
                  <a:lnTo>
                    <a:pt x="2704" y="2611"/>
                  </a:lnTo>
                  <a:lnTo>
                    <a:pt x="2708" y="2611"/>
                  </a:lnTo>
                  <a:lnTo>
                    <a:pt x="2711" y="2611"/>
                  </a:lnTo>
                  <a:lnTo>
                    <a:pt x="2715" y="2611"/>
                  </a:lnTo>
                  <a:lnTo>
                    <a:pt x="2719" y="2611"/>
                  </a:lnTo>
                  <a:lnTo>
                    <a:pt x="2722" y="2611"/>
                  </a:lnTo>
                  <a:lnTo>
                    <a:pt x="2726" y="2611"/>
                  </a:lnTo>
                  <a:lnTo>
                    <a:pt x="2729" y="2611"/>
                  </a:lnTo>
                  <a:lnTo>
                    <a:pt x="2733" y="2611"/>
                  </a:lnTo>
                  <a:lnTo>
                    <a:pt x="2736" y="2611"/>
                  </a:lnTo>
                  <a:lnTo>
                    <a:pt x="2740" y="2611"/>
                  </a:lnTo>
                  <a:lnTo>
                    <a:pt x="2744" y="2611"/>
                  </a:lnTo>
                  <a:lnTo>
                    <a:pt x="2747" y="2610"/>
                  </a:lnTo>
                  <a:lnTo>
                    <a:pt x="2751" y="2610"/>
                  </a:lnTo>
                  <a:lnTo>
                    <a:pt x="2754" y="2610"/>
                  </a:lnTo>
                  <a:lnTo>
                    <a:pt x="2758" y="2610"/>
                  </a:lnTo>
                  <a:lnTo>
                    <a:pt x="2761" y="2610"/>
                  </a:lnTo>
                  <a:lnTo>
                    <a:pt x="2765" y="2610"/>
                  </a:lnTo>
                  <a:lnTo>
                    <a:pt x="2769" y="2610"/>
                  </a:lnTo>
                  <a:lnTo>
                    <a:pt x="2772" y="2609"/>
                  </a:lnTo>
                  <a:lnTo>
                    <a:pt x="2776" y="2609"/>
                  </a:lnTo>
                  <a:lnTo>
                    <a:pt x="2779" y="2609"/>
                  </a:lnTo>
                  <a:lnTo>
                    <a:pt x="2783" y="2609"/>
                  </a:lnTo>
                  <a:lnTo>
                    <a:pt x="2786" y="2609"/>
                  </a:lnTo>
                  <a:lnTo>
                    <a:pt x="2790" y="2608"/>
                  </a:lnTo>
                  <a:lnTo>
                    <a:pt x="2793" y="2608"/>
                  </a:lnTo>
                  <a:lnTo>
                    <a:pt x="2797" y="2608"/>
                  </a:lnTo>
                  <a:lnTo>
                    <a:pt x="2801" y="2608"/>
                  </a:lnTo>
                  <a:lnTo>
                    <a:pt x="2804" y="2607"/>
                  </a:lnTo>
                  <a:lnTo>
                    <a:pt x="2808" y="2607"/>
                  </a:lnTo>
                  <a:lnTo>
                    <a:pt x="2811" y="2607"/>
                  </a:lnTo>
                  <a:lnTo>
                    <a:pt x="2815" y="2606"/>
                  </a:lnTo>
                  <a:lnTo>
                    <a:pt x="2818" y="2606"/>
                  </a:lnTo>
                  <a:lnTo>
                    <a:pt x="2822" y="2606"/>
                  </a:lnTo>
                  <a:lnTo>
                    <a:pt x="2826" y="2605"/>
                  </a:lnTo>
                  <a:lnTo>
                    <a:pt x="2829" y="2605"/>
                  </a:lnTo>
                  <a:lnTo>
                    <a:pt x="2833" y="2605"/>
                  </a:lnTo>
                  <a:lnTo>
                    <a:pt x="2836" y="2604"/>
                  </a:lnTo>
                  <a:lnTo>
                    <a:pt x="2840" y="2604"/>
                  </a:lnTo>
                  <a:lnTo>
                    <a:pt x="2843" y="2604"/>
                  </a:lnTo>
                  <a:lnTo>
                    <a:pt x="2847" y="2603"/>
                  </a:lnTo>
                  <a:lnTo>
                    <a:pt x="2851" y="2603"/>
                  </a:lnTo>
                  <a:lnTo>
                    <a:pt x="2854" y="2602"/>
                  </a:lnTo>
                  <a:lnTo>
                    <a:pt x="2858" y="2602"/>
                  </a:lnTo>
                  <a:lnTo>
                    <a:pt x="2861" y="2601"/>
                  </a:lnTo>
                  <a:lnTo>
                    <a:pt x="2865" y="2601"/>
                  </a:lnTo>
                  <a:lnTo>
                    <a:pt x="2868" y="2601"/>
                  </a:lnTo>
                  <a:lnTo>
                    <a:pt x="2872" y="2600"/>
                  </a:lnTo>
                  <a:lnTo>
                    <a:pt x="2876" y="2600"/>
                  </a:lnTo>
                  <a:lnTo>
                    <a:pt x="2879" y="2599"/>
                  </a:lnTo>
                  <a:lnTo>
                    <a:pt x="2883" y="2598"/>
                  </a:lnTo>
                  <a:lnTo>
                    <a:pt x="2886" y="2598"/>
                  </a:lnTo>
                  <a:lnTo>
                    <a:pt x="2890" y="2597"/>
                  </a:lnTo>
                  <a:lnTo>
                    <a:pt x="2893" y="2597"/>
                  </a:lnTo>
                  <a:lnTo>
                    <a:pt x="2897" y="2596"/>
                  </a:lnTo>
                  <a:lnTo>
                    <a:pt x="2901" y="2596"/>
                  </a:lnTo>
                  <a:lnTo>
                    <a:pt x="2904" y="2595"/>
                  </a:lnTo>
                  <a:lnTo>
                    <a:pt x="2908" y="2594"/>
                  </a:lnTo>
                  <a:lnTo>
                    <a:pt x="2911" y="2594"/>
                  </a:lnTo>
                  <a:lnTo>
                    <a:pt x="2915" y="2593"/>
                  </a:lnTo>
                  <a:lnTo>
                    <a:pt x="2918" y="2592"/>
                  </a:lnTo>
                  <a:lnTo>
                    <a:pt x="2922" y="2592"/>
                  </a:lnTo>
                  <a:lnTo>
                    <a:pt x="2926" y="2591"/>
                  </a:lnTo>
                  <a:lnTo>
                    <a:pt x="2929" y="2590"/>
                  </a:lnTo>
                  <a:lnTo>
                    <a:pt x="2933" y="2590"/>
                  </a:lnTo>
                  <a:lnTo>
                    <a:pt x="2936" y="2589"/>
                  </a:lnTo>
                  <a:lnTo>
                    <a:pt x="2940" y="2588"/>
                  </a:lnTo>
                  <a:lnTo>
                    <a:pt x="2943" y="2587"/>
                  </a:lnTo>
                  <a:lnTo>
                    <a:pt x="2947" y="2587"/>
                  </a:lnTo>
                  <a:lnTo>
                    <a:pt x="2950" y="2586"/>
                  </a:lnTo>
                  <a:lnTo>
                    <a:pt x="2954" y="2585"/>
                  </a:lnTo>
                  <a:lnTo>
                    <a:pt x="2958" y="2584"/>
                  </a:lnTo>
                  <a:lnTo>
                    <a:pt x="2961" y="2583"/>
                  </a:lnTo>
                  <a:lnTo>
                    <a:pt x="2965" y="2582"/>
                  </a:lnTo>
                  <a:lnTo>
                    <a:pt x="2968" y="2582"/>
                  </a:lnTo>
                  <a:lnTo>
                    <a:pt x="2972" y="2581"/>
                  </a:lnTo>
                  <a:lnTo>
                    <a:pt x="2975" y="2580"/>
                  </a:lnTo>
                  <a:lnTo>
                    <a:pt x="2979" y="2579"/>
                  </a:lnTo>
                  <a:lnTo>
                    <a:pt x="2983" y="2578"/>
                  </a:lnTo>
                  <a:lnTo>
                    <a:pt x="2986" y="2577"/>
                  </a:lnTo>
                  <a:lnTo>
                    <a:pt x="2990" y="2576"/>
                  </a:lnTo>
                  <a:lnTo>
                    <a:pt x="2993" y="2575"/>
                  </a:lnTo>
                  <a:lnTo>
                    <a:pt x="2997" y="2574"/>
                  </a:lnTo>
                  <a:lnTo>
                    <a:pt x="3000" y="2573"/>
                  </a:lnTo>
                  <a:lnTo>
                    <a:pt x="3004" y="2572"/>
                  </a:lnTo>
                  <a:lnTo>
                    <a:pt x="3008" y="2571"/>
                  </a:lnTo>
                  <a:lnTo>
                    <a:pt x="3011" y="2570"/>
                  </a:lnTo>
                  <a:lnTo>
                    <a:pt x="3015" y="2569"/>
                  </a:lnTo>
                  <a:lnTo>
                    <a:pt x="3018" y="2568"/>
                  </a:lnTo>
                  <a:lnTo>
                    <a:pt x="3022" y="2567"/>
                  </a:lnTo>
                  <a:lnTo>
                    <a:pt x="3025" y="2565"/>
                  </a:lnTo>
                  <a:lnTo>
                    <a:pt x="3029" y="2564"/>
                  </a:lnTo>
                  <a:lnTo>
                    <a:pt x="3033" y="2563"/>
                  </a:lnTo>
                  <a:lnTo>
                    <a:pt x="3036" y="2562"/>
                  </a:lnTo>
                  <a:lnTo>
                    <a:pt x="3040" y="2561"/>
                  </a:lnTo>
                  <a:lnTo>
                    <a:pt x="3043" y="2560"/>
                  </a:lnTo>
                  <a:lnTo>
                    <a:pt x="3047" y="2558"/>
                  </a:lnTo>
                  <a:lnTo>
                    <a:pt x="3050" y="2557"/>
                  </a:lnTo>
                  <a:lnTo>
                    <a:pt x="3054" y="2556"/>
                  </a:lnTo>
                  <a:lnTo>
                    <a:pt x="3058" y="2554"/>
                  </a:lnTo>
                  <a:lnTo>
                    <a:pt x="3061" y="2553"/>
                  </a:lnTo>
                  <a:lnTo>
                    <a:pt x="3065" y="2552"/>
                  </a:lnTo>
                  <a:lnTo>
                    <a:pt x="3068" y="2550"/>
                  </a:lnTo>
                  <a:lnTo>
                    <a:pt x="3072" y="2549"/>
                  </a:lnTo>
                  <a:lnTo>
                    <a:pt x="3075" y="2548"/>
                  </a:lnTo>
                  <a:lnTo>
                    <a:pt x="3079" y="2546"/>
                  </a:lnTo>
                  <a:lnTo>
                    <a:pt x="3083" y="2545"/>
                  </a:lnTo>
                  <a:lnTo>
                    <a:pt x="3086" y="2543"/>
                  </a:lnTo>
                  <a:lnTo>
                    <a:pt x="3090" y="2542"/>
                  </a:lnTo>
                  <a:lnTo>
                    <a:pt x="3093" y="2541"/>
                  </a:lnTo>
                  <a:lnTo>
                    <a:pt x="3097" y="2539"/>
                  </a:lnTo>
                  <a:lnTo>
                    <a:pt x="3100" y="2538"/>
                  </a:lnTo>
                  <a:lnTo>
                    <a:pt x="3104" y="2536"/>
                  </a:lnTo>
                  <a:lnTo>
                    <a:pt x="3107" y="2534"/>
                  </a:lnTo>
                  <a:lnTo>
                    <a:pt x="3111" y="2533"/>
                  </a:lnTo>
                  <a:lnTo>
                    <a:pt x="3115" y="2531"/>
                  </a:lnTo>
                  <a:lnTo>
                    <a:pt x="3118" y="2530"/>
                  </a:lnTo>
                  <a:lnTo>
                    <a:pt x="3122" y="2528"/>
                  </a:lnTo>
                  <a:lnTo>
                    <a:pt x="3125" y="2526"/>
                  </a:lnTo>
                  <a:lnTo>
                    <a:pt x="3129" y="2525"/>
                  </a:lnTo>
                  <a:lnTo>
                    <a:pt x="3132" y="2523"/>
                  </a:lnTo>
                  <a:lnTo>
                    <a:pt x="3136" y="2521"/>
                  </a:lnTo>
                  <a:lnTo>
                    <a:pt x="3140" y="2520"/>
                  </a:lnTo>
                  <a:lnTo>
                    <a:pt x="3143" y="2518"/>
                  </a:lnTo>
                  <a:lnTo>
                    <a:pt x="3147" y="2516"/>
                  </a:lnTo>
                  <a:lnTo>
                    <a:pt x="3150" y="2514"/>
                  </a:lnTo>
                  <a:lnTo>
                    <a:pt x="3154" y="2512"/>
                  </a:lnTo>
                  <a:lnTo>
                    <a:pt x="3157" y="2511"/>
                  </a:lnTo>
                  <a:lnTo>
                    <a:pt x="3161" y="2509"/>
                  </a:lnTo>
                  <a:lnTo>
                    <a:pt x="3165" y="2507"/>
                  </a:lnTo>
                  <a:lnTo>
                    <a:pt x="3168" y="2505"/>
                  </a:lnTo>
                  <a:lnTo>
                    <a:pt x="3172" y="2503"/>
                  </a:lnTo>
                  <a:lnTo>
                    <a:pt x="3175" y="2501"/>
                  </a:lnTo>
                  <a:lnTo>
                    <a:pt x="3179" y="2499"/>
                  </a:lnTo>
                  <a:lnTo>
                    <a:pt x="3182" y="2497"/>
                  </a:lnTo>
                  <a:lnTo>
                    <a:pt x="3186" y="2495"/>
                  </a:lnTo>
                  <a:lnTo>
                    <a:pt x="3190" y="2493"/>
                  </a:lnTo>
                  <a:lnTo>
                    <a:pt x="3193" y="2491"/>
                  </a:lnTo>
                  <a:lnTo>
                    <a:pt x="3197" y="2489"/>
                  </a:lnTo>
                  <a:lnTo>
                    <a:pt x="3200" y="2487"/>
                  </a:lnTo>
                  <a:lnTo>
                    <a:pt x="3204" y="2485"/>
                  </a:lnTo>
                  <a:lnTo>
                    <a:pt x="3207" y="2482"/>
                  </a:lnTo>
                  <a:lnTo>
                    <a:pt x="3211" y="2480"/>
                  </a:lnTo>
                  <a:lnTo>
                    <a:pt x="3215" y="2478"/>
                  </a:lnTo>
                  <a:lnTo>
                    <a:pt x="3218" y="2476"/>
                  </a:lnTo>
                  <a:lnTo>
                    <a:pt x="3222" y="2474"/>
                  </a:lnTo>
                  <a:lnTo>
                    <a:pt x="3225" y="2471"/>
                  </a:lnTo>
                  <a:lnTo>
                    <a:pt x="3229" y="2469"/>
                  </a:lnTo>
                  <a:lnTo>
                    <a:pt x="3232" y="2467"/>
                  </a:lnTo>
                  <a:lnTo>
                    <a:pt x="3236" y="2464"/>
                  </a:lnTo>
                  <a:lnTo>
                    <a:pt x="3239" y="2462"/>
                  </a:lnTo>
                  <a:lnTo>
                    <a:pt x="3243" y="2460"/>
                  </a:lnTo>
                  <a:lnTo>
                    <a:pt x="3247" y="2457"/>
                  </a:lnTo>
                  <a:lnTo>
                    <a:pt x="3250" y="2455"/>
                  </a:lnTo>
                  <a:lnTo>
                    <a:pt x="3254" y="2452"/>
                  </a:lnTo>
                  <a:lnTo>
                    <a:pt x="3257" y="2450"/>
                  </a:lnTo>
                  <a:lnTo>
                    <a:pt x="3261" y="2447"/>
                  </a:lnTo>
                  <a:lnTo>
                    <a:pt x="3264" y="2445"/>
                  </a:lnTo>
                  <a:lnTo>
                    <a:pt x="3268" y="2442"/>
                  </a:lnTo>
                  <a:lnTo>
                    <a:pt x="3272" y="2440"/>
                  </a:lnTo>
                  <a:lnTo>
                    <a:pt x="3275" y="2437"/>
                  </a:lnTo>
                  <a:lnTo>
                    <a:pt x="3279" y="2434"/>
                  </a:lnTo>
                  <a:lnTo>
                    <a:pt x="3282" y="2432"/>
                  </a:lnTo>
                  <a:lnTo>
                    <a:pt x="3286" y="2429"/>
                  </a:lnTo>
                  <a:lnTo>
                    <a:pt x="3289" y="2426"/>
                  </a:lnTo>
                  <a:lnTo>
                    <a:pt x="3293" y="2423"/>
                  </a:lnTo>
                  <a:lnTo>
                    <a:pt x="3297" y="2421"/>
                  </a:lnTo>
                  <a:lnTo>
                    <a:pt x="3300" y="2418"/>
                  </a:lnTo>
                  <a:lnTo>
                    <a:pt x="3304" y="2415"/>
                  </a:lnTo>
                  <a:lnTo>
                    <a:pt x="3307" y="2412"/>
                  </a:lnTo>
                  <a:lnTo>
                    <a:pt x="3311" y="2409"/>
                  </a:lnTo>
                  <a:lnTo>
                    <a:pt x="3314" y="2406"/>
                  </a:lnTo>
                  <a:lnTo>
                    <a:pt x="3318" y="2403"/>
                  </a:lnTo>
                  <a:lnTo>
                    <a:pt x="3322" y="2400"/>
                  </a:lnTo>
                  <a:lnTo>
                    <a:pt x="3325" y="2397"/>
                  </a:lnTo>
                  <a:lnTo>
                    <a:pt x="3329" y="2394"/>
                  </a:lnTo>
                  <a:lnTo>
                    <a:pt x="3332" y="2391"/>
                  </a:lnTo>
                  <a:lnTo>
                    <a:pt x="3336" y="2388"/>
                  </a:lnTo>
                  <a:lnTo>
                    <a:pt x="3339" y="2385"/>
                  </a:lnTo>
                  <a:lnTo>
                    <a:pt x="3343" y="2382"/>
                  </a:lnTo>
                  <a:lnTo>
                    <a:pt x="3347" y="2379"/>
                  </a:lnTo>
                  <a:lnTo>
                    <a:pt x="3350" y="2376"/>
                  </a:lnTo>
                  <a:lnTo>
                    <a:pt x="3354" y="2373"/>
                  </a:lnTo>
                  <a:lnTo>
                    <a:pt x="3357" y="2369"/>
                  </a:lnTo>
                  <a:lnTo>
                    <a:pt x="3361" y="2366"/>
                  </a:lnTo>
                  <a:lnTo>
                    <a:pt x="3364" y="2363"/>
                  </a:lnTo>
                  <a:lnTo>
                    <a:pt x="3368" y="2359"/>
                  </a:lnTo>
                  <a:lnTo>
                    <a:pt x="3372" y="2356"/>
                  </a:lnTo>
                  <a:lnTo>
                    <a:pt x="3375" y="2353"/>
                  </a:lnTo>
                  <a:lnTo>
                    <a:pt x="3379" y="2349"/>
                  </a:lnTo>
                  <a:lnTo>
                    <a:pt x="3382" y="2346"/>
                  </a:lnTo>
                  <a:lnTo>
                    <a:pt x="3386" y="2342"/>
                  </a:lnTo>
                  <a:lnTo>
                    <a:pt x="3389" y="2339"/>
                  </a:lnTo>
                  <a:lnTo>
                    <a:pt x="3393" y="2335"/>
                  </a:lnTo>
                  <a:lnTo>
                    <a:pt x="3396" y="2332"/>
                  </a:lnTo>
                  <a:lnTo>
                    <a:pt x="3400" y="2328"/>
                  </a:lnTo>
                  <a:lnTo>
                    <a:pt x="3404" y="2325"/>
                  </a:lnTo>
                  <a:lnTo>
                    <a:pt x="3407" y="2321"/>
                  </a:lnTo>
                  <a:lnTo>
                    <a:pt x="3411" y="2317"/>
                  </a:lnTo>
                  <a:lnTo>
                    <a:pt x="3414" y="2313"/>
                  </a:lnTo>
                  <a:lnTo>
                    <a:pt x="3418" y="2310"/>
                  </a:lnTo>
                  <a:lnTo>
                    <a:pt x="3421" y="2306"/>
                  </a:lnTo>
                  <a:lnTo>
                    <a:pt x="3425" y="2302"/>
                  </a:lnTo>
                  <a:lnTo>
                    <a:pt x="3429" y="2298"/>
                  </a:lnTo>
                  <a:lnTo>
                    <a:pt x="3432" y="2294"/>
                  </a:lnTo>
                  <a:lnTo>
                    <a:pt x="3436" y="2291"/>
                  </a:lnTo>
                  <a:lnTo>
                    <a:pt x="3439" y="2287"/>
                  </a:lnTo>
                  <a:lnTo>
                    <a:pt x="3443" y="2283"/>
                  </a:lnTo>
                  <a:lnTo>
                    <a:pt x="3446" y="2279"/>
                  </a:lnTo>
                  <a:lnTo>
                    <a:pt x="3450" y="2275"/>
                  </a:lnTo>
                  <a:lnTo>
                    <a:pt x="3454" y="2271"/>
                  </a:lnTo>
                  <a:lnTo>
                    <a:pt x="3457" y="2266"/>
                  </a:lnTo>
                  <a:lnTo>
                    <a:pt x="3461" y="2262"/>
                  </a:lnTo>
                  <a:lnTo>
                    <a:pt x="3464" y="2258"/>
                  </a:lnTo>
                  <a:lnTo>
                    <a:pt x="3468" y="2254"/>
                  </a:lnTo>
                  <a:lnTo>
                    <a:pt x="3471" y="2250"/>
                  </a:lnTo>
                  <a:lnTo>
                    <a:pt x="3475" y="2245"/>
                  </a:lnTo>
                  <a:lnTo>
                    <a:pt x="3479" y="2241"/>
                  </a:lnTo>
                  <a:lnTo>
                    <a:pt x="3482" y="2237"/>
                  </a:lnTo>
                  <a:lnTo>
                    <a:pt x="3486" y="2232"/>
                  </a:lnTo>
                  <a:lnTo>
                    <a:pt x="3489" y="2228"/>
                  </a:lnTo>
                  <a:lnTo>
                    <a:pt x="3493" y="2224"/>
                  </a:lnTo>
                  <a:lnTo>
                    <a:pt x="3496" y="2219"/>
                  </a:lnTo>
                  <a:lnTo>
                    <a:pt x="3500" y="2215"/>
                  </a:lnTo>
                  <a:lnTo>
                    <a:pt x="3504" y="2210"/>
                  </a:lnTo>
                  <a:lnTo>
                    <a:pt x="3507" y="2206"/>
                  </a:lnTo>
                  <a:lnTo>
                    <a:pt x="3511" y="2201"/>
                  </a:lnTo>
                  <a:lnTo>
                    <a:pt x="3514" y="2196"/>
                  </a:lnTo>
                  <a:lnTo>
                    <a:pt x="3518" y="2192"/>
                  </a:lnTo>
                  <a:lnTo>
                    <a:pt x="3521" y="2187"/>
                  </a:lnTo>
                  <a:lnTo>
                    <a:pt x="3525" y="2182"/>
                  </a:lnTo>
                  <a:lnTo>
                    <a:pt x="3529" y="2177"/>
                  </a:lnTo>
                  <a:lnTo>
                    <a:pt x="3532" y="2173"/>
                  </a:lnTo>
                  <a:lnTo>
                    <a:pt x="3536" y="2168"/>
                  </a:lnTo>
                  <a:lnTo>
                    <a:pt x="3539" y="2163"/>
                  </a:lnTo>
                  <a:lnTo>
                    <a:pt x="3543" y="2158"/>
                  </a:lnTo>
                  <a:lnTo>
                    <a:pt x="3546" y="2153"/>
                  </a:lnTo>
                  <a:lnTo>
                    <a:pt x="3550" y="2148"/>
                  </a:lnTo>
                  <a:lnTo>
                    <a:pt x="3553" y="2143"/>
                  </a:lnTo>
                  <a:lnTo>
                    <a:pt x="3557" y="2138"/>
                  </a:lnTo>
                  <a:lnTo>
                    <a:pt x="3561" y="2133"/>
                  </a:lnTo>
                  <a:lnTo>
                    <a:pt x="3564" y="2128"/>
                  </a:lnTo>
                  <a:lnTo>
                    <a:pt x="3568" y="2122"/>
                  </a:lnTo>
                  <a:lnTo>
                    <a:pt x="3571" y="2117"/>
                  </a:lnTo>
                  <a:lnTo>
                    <a:pt x="3575" y="2112"/>
                  </a:lnTo>
                  <a:lnTo>
                    <a:pt x="3578" y="2107"/>
                  </a:lnTo>
                  <a:lnTo>
                    <a:pt x="3582" y="2101"/>
                  </a:lnTo>
                  <a:lnTo>
                    <a:pt x="3586" y="2096"/>
                  </a:lnTo>
                  <a:lnTo>
                    <a:pt x="3589" y="2091"/>
                  </a:lnTo>
                  <a:lnTo>
                    <a:pt x="3593" y="2085"/>
                  </a:lnTo>
                  <a:lnTo>
                    <a:pt x="3596" y="2080"/>
                  </a:lnTo>
                  <a:lnTo>
                    <a:pt x="3600" y="2074"/>
                  </a:lnTo>
                  <a:lnTo>
                    <a:pt x="3603" y="2069"/>
                  </a:lnTo>
                  <a:lnTo>
                    <a:pt x="3607" y="2063"/>
                  </a:lnTo>
                  <a:lnTo>
                    <a:pt x="3611" y="2057"/>
                  </a:lnTo>
                  <a:lnTo>
                    <a:pt x="3614" y="2052"/>
                  </a:lnTo>
                  <a:lnTo>
                    <a:pt x="3618" y="2046"/>
                  </a:lnTo>
                  <a:lnTo>
                    <a:pt x="3621" y="2040"/>
                  </a:lnTo>
                  <a:lnTo>
                    <a:pt x="3625" y="2034"/>
                  </a:lnTo>
                  <a:lnTo>
                    <a:pt x="3628" y="2029"/>
                  </a:lnTo>
                  <a:lnTo>
                    <a:pt x="3632" y="2023"/>
                  </a:lnTo>
                  <a:lnTo>
                    <a:pt x="3636" y="2017"/>
                  </a:lnTo>
                  <a:lnTo>
                    <a:pt x="3639" y="2011"/>
                  </a:lnTo>
                  <a:lnTo>
                    <a:pt x="3643" y="2005"/>
                  </a:lnTo>
                  <a:lnTo>
                    <a:pt x="3646" y="1999"/>
                  </a:lnTo>
                  <a:lnTo>
                    <a:pt x="3650" y="1993"/>
                  </a:lnTo>
                  <a:lnTo>
                    <a:pt x="3653" y="1987"/>
                  </a:lnTo>
                  <a:lnTo>
                    <a:pt x="3657" y="1980"/>
                  </a:lnTo>
                  <a:lnTo>
                    <a:pt x="3661" y="1974"/>
                  </a:lnTo>
                  <a:lnTo>
                    <a:pt x="3664" y="1968"/>
                  </a:lnTo>
                  <a:lnTo>
                    <a:pt x="3668" y="1962"/>
                  </a:lnTo>
                  <a:lnTo>
                    <a:pt x="3671" y="1955"/>
                  </a:lnTo>
                  <a:lnTo>
                    <a:pt x="3675" y="1949"/>
                  </a:lnTo>
                  <a:lnTo>
                    <a:pt x="3678" y="1943"/>
                  </a:lnTo>
                  <a:lnTo>
                    <a:pt x="3682" y="1936"/>
                  </a:lnTo>
                  <a:lnTo>
                    <a:pt x="3686" y="1930"/>
                  </a:lnTo>
                  <a:lnTo>
                    <a:pt x="3689" y="1923"/>
                  </a:lnTo>
                  <a:lnTo>
                    <a:pt x="3693" y="1917"/>
                  </a:lnTo>
                  <a:lnTo>
                    <a:pt x="3696" y="1910"/>
                  </a:lnTo>
                  <a:lnTo>
                    <a:pt x="3700" y="1903"/>
                  </a:lnTo>
                  <a:lnTo>
                    <a:pt x="3703" y="1897"/>
                  </a:lnTo>
                  <a:lnTo>
                    <a:pt x="3707" y="1890"/>
                  </a:lnTo>
                  <a:lnTo>
                    <a:pt x="3710" y="1883"/>
                  </a:lnTo>
                  <a:lnTo>
                    <a:pt x="3714" y="1876"/>
                  </a:lnTo>
                  <a:lnTo>
                    <a:pt x="3718" y="1869"/>
                  </a:lnTo>
                  <a:lnTo>
                    <a:pt x="3721" y="1862"/>
                  </a:lnTo>
                  <a:lnTo>
                    <a:pt x="3725" y="1855"/>
                  </a:lnTo>
                  <a:lnTo>
                    <a:pt x="3728" y="1848"/>
                  </a:lnTo>
                  <a:lnTo>
                    <a:pt x="3732" y="1841"/>
                  </a:lnTo>
                  <a:lnTo>
                    <a:pt x="3735" y="1834"/>
                  </a:lnTo>
                  <a:lnTo>
                    <a:pt x="3739" y="1827"/>
                  </a:lnTo>
                  <a:lnTo>
                    <a:pt x="3743" y="1820"/>
                  </a:lnTo>
                  <a:lnTo>
                    <a:pt x="3746" y="1813"/>
                  </a:lnTo>
                  <a:lnTo>
                    <a:pt x="3750" y="1805"/>
                  </a:lnTo>
                  <a:lnTo>
                    <a:pt x="3753" y="1798"/>
                  </a:lnTo>
                  <a:lnTo>
                    <a:pt x="3757" y="1791"/>
                  </a:lnTo>
                  <a:lnTo>
                    <a:pt x="3760" y="1783"/>
                  </a:lnTo>
                  <a:lnTo>
                    <a:pt x="3764" y="1776"/>
                  </a:lnTo>
                  <a:lnTo>
                    <a:pt x="3768" y="1768"/>
                  </a:lnTo>
                  <a:lnTo>
                    <a:pt x="3771" y="1761"/>
                  </a:lnTo>
                  <a:lnTo>
                    <a:pt x="3775" y="1753"/>
                  </a:lnTo>
                  <a:lnTo>
                    <a:pt x="3778" y="1746"/>
                  </a:lnTo>
                  <a:lnTo>
                    <a:pt x="3782" y="1738"/>
                  </a:lnTo>
                  <a:lnTo>
                    <a:pt x="3785" y="1730"/>
                  </a:lnTo>
                  <a:lnTo>
                    <a:pt x="3789" y="1722"/>
                  </a:lnTo>
                  <a:lnTo>
                    <a:pt x="3793" y="1714"/>
                  </a:lnTo>
                  <a:lnTo>
                    <a:pt x="3796" y="1707"/>
                  </a:lnTo>
                  <a:lnTo>
                    <a:pt x="3800" y="1699"/>
                  </a:lnTo>
                  <a:lnTo>
                    <a:pt x="3803" y="1691"/>
                  </a:lnTo>
                  <a:lnTo>
                    <a:pt x="3807" y="1683"/>
                  </a:lnTo>
                  <a:lnTo>
                    <a:pt x="3810" y="1675"/>
                  </a:lnTo>
                  <a:lnTo>
                    <a:pt x="3814" y="1666"/>
                  </a:lnTo>
                  <a:lnTo>
                    <a:pt x="3818" y="1658"/>
                  </a:lnTo>
                  <a:lnTo>
                    <a:pt x="3821" y="1650"/>
                  </a:lnTo>
                  <a:lnTo>
                    <a:pt x="3825" y="1642"/>
                  </a:lnTo>
                  <a:lnTo>
                    <a:pt x="3828" y="1633"/>
                  </a:lnTo>
                  <a:lnTo>
                    <a:pt x="3832" y="1625"/>
                  </a:lnTo>
                  <a:lnTo>
                    <a:pt x="3835" y="1617"/>
                  </a:lnTo>
                  <a:lnTo>
                    <a:pt x="3839" y="1608"/>
                  </a:lnTo>
                  <a:lnTo>
                    <a:pt x="3843" y="1600"/>
                  </a:lnTo>
                  <a:lnTo>
                    <a:pt x="3846" y="1591"/>
                  </a:lnTo>
                  <a:lnTo>
                    <a:pt x="3850" y="1582"/>
                  </a:lnTo>
                  <a:lnTo>
                    <a:pt x="3853" y="1574"/>
                  </a:lnTo>
                  <a:lnTo>
                    <a:pt x="3857" y="1565"/>
                  </a:lnTo>
                  <a:lnTo>
                    <a:pt x="3860" y="1556"/>
                  </a:lnTo>
                  <a:lnTo>
                    <a:pt x="3864" y="1548"/>
                  </a:lnTo>
                  <a:lnTo>
                    <a:pt x="3867" y="1539"/>
                  </a:lnTo>
                  <a:lnTo>
                    <a:pt x="3871" y="1530"/>
                  </a:lnTo>
                  <a:lnTo>
                    <a:pt x="3875" y="1521"/>
                  </a:lnTo>
                  <a:lnTo>
                    <a:pt x="3878" y="1512"/>
                  </a:lnTo>
                  <a:lnTo>
                    <a:pt x="3882" y="1503"/>
                  </a:lnTo>
                  <a:lnTo>
                    <a:pt x="3885" y="1494"/>
                  </a:lnTo>
                  <a:lnTo>
                    <a:pt x="3889" y="1484"/>
                  </a:lnTo>
                  <a:lnTo>
                    <a:pt x="3892" y="1475"/>
                  </a:lnTo>
                  <a:lnTo>
                    <a:pt x="3896" y="1466"/>
                  </a:lnTo>
                  <a:lnTo>
                    <a:pt x="3900" y="1456"/>
                  </a:lnTo>
                  <a:lnTo>
                    <a:pt x="3903" y="1447"/>
                  </a:lnTo>
                  <a:lnTo>
                    <a:pt x="3907" y="1438"/>
                  </a:lnTo>
                  <a:lnTo>
                    <a:pt x="3910" y="1428"/>
                  </a:lnTo>
                  <a:lnTo>
                    <a:pt x="3914" y="1419"/>
                  </a:lnTo>
                  <a:lnTo>
                    <a:pt x="3917" y="1409"/>
                  </a:lnTo>
                  <a:lnTo>
                    <a:pt x="3921" y="1399"/>
                  </a:lnTo>
                  <a:lnTo>
                    <a:pt x="3925" y="1390"/>
                  </a:lnTo>
                  <a:lnTo>
                    <a:pt x="3928" y="1380"/>
                  </a:lnTo>
                  <a:lnTo>
                    <a:pt x="3932" y="1370"/>
                  </a:lnTo>
                  <a:lnTo>
                    <a:pt x="3935" y="1360"/>
                  </a:lnTo>
                  <a:lnTo>
                    <a:pt x="3939" y="1350"/>
                  </a:lnTo>
                  <a:lnTo>
                    <a:pt x="3942" y="1340"/>
                  </a:lnTo>
                  <a:lnTo>
                    <a:pt x="3946" y="1330"/>
                  </a:lnTo>
                  <a:lnTo>
                    <a:pt x="3950" y="1320"/>
                  </a:lnTo>
                  <a:lnTo>
                    <a:pt x="3953" y="1310"/>
                  </a:lnTo>
                  <a:lnTo>
                    <a:pt x="3957" y="1300"/>
                  </a:lnTo>
                  <a:lnTo>
                    <a:pt x="3960" y="1289"/>
                  </a:lnTo>
                  <a:lnTo>
                    <a:pt x="3964" y="1279"/>
                  </a:lnTo>
                  <a:lnTo>
                    <a:pt x="3967" y="1269"/>
                  </a:lnTo>
                  <a:lnTo>
                    <a:pt x="3971" y="1258"/>
                  </a:lnTo>
                  <a:lnTo>
                    <a:pt x="3975" y="1248"/>
                  </a:lnTo>
                  <a:lnTo>
                    <a:pt x="3978" y="1237"/>
                  </a:lnTo>
                  <a:lnTo>
                    <a:pt x="3982" y="1227"/>
                  </a:lnTo>
                  <a:lnTo>
                    <a:pt x="3985" y="1216"/>
                  </a:lnTo>
                  <a:lnTo>
                    <a:pt x="3989" y="1205"/>
                  </a:lnTo>
                  <a:lnTo>
                    <a:pt x="3992" y="1195"/>
                  </a:lnTo>
                  <a:lnTo>
                    <a:pt x="3996" y="1184"/>
                  </a:lnTo>
                  <a:lnTo>
                    <a:pt x="4000" y="1173"/>
                  </a:lnTo>
                  <a:lnTo>
                    <a:pt x="4003" y="1162"/>
                  </a:lnTo>
                  <a:lnTo>
                    <a:pt x="4007" y="1151"/>
                  </a:lnTo>
                  <a:lnTo>
                    <a:pt x="4010" y="1140"/>
                  </a:lnTo>
                  <a:lnTo>
                    <a:pt x="4014" y="1129"/>
                  </a:lnTo>
                  <a:lnTo>
                    <a:pt x="4017" y="1118"/>
                  </a:lnTo>
                  <a:lnTo>
                    <a:pt x="4021" y="1106"/>
                  </a:lnTo>
                  <a:lnTo>
                    <a:pt x="4024" y="1095"/>
                  </a:lnTo>
                  <a:lnTo>
                    <a:pt x="4028" y="1084"/>
                  </a:lnTo>
                  <a:lnTo>
                    <a:pt x="4032" y="1072"/>
                  </a:lnTo>
                  <a:lnTo>
                    <a:pt x="4035" y="1061"/>
                  </a:lnTo>
                  <a:lnTo>
                    <a:pt x="4039" y="1049"/>
                  </a:lnTo>
                  <a:lnTo>
                    <a:pt x="4042" y="1038"/>
                  </a:lnTo>
                  <a:lnTo>
                    <a:pt x="4046" y="1026"/>
                  </a:lnTo>
                  <a:lnTo>
                    <a:pt x="4049" y="1014"/>
                  </a:lnTo>
                  <a:lnTo>
                    <a:pt x="4053" y="1003"/>
                  </a:lnTo>
                  <a:lnTo>
                    <a:pt x="4057" y="991"/>
                  </a:lnTo>
                  <a:lnTo>
                    <a:pt x="4060" y="979"/>
                  </a:lnTo>
                  <a:lnTo>
                    <a:pt x="4064" y="967"/>
                  </a:lnTo>
                  <a:lnTo>
                    <a:pt x="4067" y="955"/>
                  </a:lnTo>
                  <a:lnTo>
                    <a:pt x="4071" y="943"/>
                  </a:lnTo>
                  <a:lnTo>
                    <a:pt x="4074" y="931"/>
                  </a:lnTo>
                  <a:lnTo>
                    <a:pt x="4078" y="918"/>
                  </a:lnTo>
                  <a:lnTo>
                    <a:pt x="4082" y="906"/>
                  </a:lnTo>
                  <a:lnTo>
                    <a:pt x="4085" y="894"/>
                  </a:lnTo>
                  <a:lnTo>
                    <a:pt x="4089" y="881"/>
                  </a:lnTo>
                  <a:lnTo>
                    <a:pt x="4092" y="869"/>
                  </a:lnTo>
                  <a:lnTo>
                    <a:pt x="4096" y="856"/>
                  </a:lnTo>
                  <a:lnTo>
                    <a:pt x="4099" y="844"/>
                  </a:lnTo>
                  <a:lnTo>
                    <a:pt x="4103" y="831"/>
                  </a:lnTo>
                  <a:lnTo>
                    <a:pt x="4107" y="819"/>
                  </a:lnTo>
                  <a:lnTo>
                    <a:pt x="4110" y="806"/>
                  </a:lnTo>
                  <a:lnTo>
                    <a:pt x="4114" y="793"/>
                  </a:lnTo>
                  <a:lnTo>
                    <a:pt x="4117" y="780"/>
                  </a:lnTo>
                  <a:lnTo>
                    <a:pt x="4121" y="767"/>
                  </a:lnTo>
                  <a:lnTo>
                    <a:pt x="4124" y="754"/>
                  </a:lnTo>
                  <a:lnTo>
                    <a:pt x="4128" y="741"/>
                  </a:lnTo>
                  <a:lnTo>
                    <a:pt x="4132" y="728"/>
                  </a:lnTo>
                  <a:lnTo>
                    <a:pt x="4135" y="715"/>
                  </a:lnTo>
                  <a:lnTo>
                    <a:pt x="4139" y="701"/>
                  </a:lnTo>
                  <a:lnTo>
                    <a:pt x="4142" y="688"/>
                  </a:lnTo>
                  <a:lnTo>
                    <a:pt x="4146" y="675"/>
                  </a:lnTo>
                  <a:lnTo>
                    <a:pt x="4149" y="661"/>
                  </a:lnTo>
                  <a:lnTo>
                    <a:pt x="4153" y="647"/>
                  </a:lnTo>
                  <a:lnTo>
                    <a:pt x="4157" y="634"/>
                  </a:lnTo>
                  <a:lnTo>
                    <a:pt x="4160" y="620"/>
                  </a:lnTo>
                  <a:lnTo>
                    <a:pt x="4164" y="606"/>
                  </a:lnTo>
                  <a:lnTo>
                    <a:pt x="4167" y="593"/>
                  </a:lnTo>
                  <a:lnTo>
                    <a:pt x="4171" y="579"/>
                  </a:lnTo>
                  <a:lnTo>
                    <a:pt x="4174" y="565"/>
                  </a:lnTo>
                  <a:lnTo>
                    <a:pt x="4178" y="551"/>
                  </a:lnTo>
                  <a:lnTo>
                    <a:pt x="4181" y="537"/>
                  </a:lnTo>
                  <a:lnTo>
                    <a:pt x="4185" y="523"/>
                  </a:lnTo>
                  <a:lnTo>
                    <a:pt x="4189" y="508"/>
                  </a:lnTo>
                  <a:lnTo>
                    <a:pt x="4192" y="494"/>
                  </a:lnTo>
                  <a:lnTo>
                    <a:pt x="4196" y="480"/>
                  </a:lnTo>
                  <a:lnTo>
                    <a:pt x="4199" y="465"/>
                  </a:lnTo>
                  <a:lnTo>
                    <a:pt x="4203" y="451"/>
                  </a:lnTo>
                  <a:lnTo>
                    <a:pt x="4206" y="436"/>
                  </a:lnTo>
                  <a:lnTo>
                    <a:pt x="4210" y="422"/>
                  </a:lnTo>
                  <a:lnTo>
                    <a:pt x="4214" y="407"/>
                  </a:lnTo>
                  <a:lnTo>
                    <a:pt x="4217" y="392"/>
                  </a:lnTo>
                  <a:lnTo>
                    <a:pt x="4221" y="377"/>
                  </a:lnTo>
                  <a:lnTo>
                    <a:pt x="4224" y="362"/>
                  </a:lnTo>
                  <a:lnTo>
                    <a:pt x="4228" y="347"/>
                  </a:lnTo>
                  <a:lnTo>
                    <a:pt x="4231" y="332"/>
                  </a:lnTo>
                  <a:lnTo>
                    <a:pt x="4235" y="317"/>
                  </a:lnTo>
                  <a:lnTo>
                    <a:pt x="4239" y="302"/>
                  </a:lnTo>
                  <a:lnTo>
                    <a:pt x="4242" y="287"/>
                  </a:lnTo>
                  <a:lnTo>
                    <a:pt x="4246" y="271"/>
                  </a:lnTo>
                  <a:lnTo>
                    <a:pt x="4249" y="256"/>
                  </a:lnTo>
                  <a:lnTo>
                    <a:pt x="4253" y="240"/>
                  </a:lnTo>
                  <a:lnTo>
                    <a:pt x="4256" y="225"/>
                  </a:lnTo>
                  <a:lnTo>
                    <a:pt x="4260" y="209"/>
                  </a:lnTo>
                  <a:lnTo>
                    <a:pt x="4264" y="194"/>
                  </a:lnTo>
                  <a:lnTo>
                    <a:pt x="4267" y="178"/>
                  </a:lnTo>
                  <a:lnTo>
                    <a:pt x="4271" y="162"/>
                  </a:lnTo>
                  <a:lnTo>
                    <a:pt x="4274" y="146"/>
                  </a:lnTo>
                  <a:lnTo>
                    <a:pt x="4278" y="130"/>
                  </a:lnTo>
                  <a:lnTo>
                    <a:pt x="4281" y="114"/>
                  </a:lnTo>
                  <a:lnTo>
                    <a:pt x="4285" y="98"/>
                  </a:lnTo>
                  <a:lnTo>
                    <a:pt x="4289" y="82"/>
                  </a:lnTo>
                  <a:lnTo>
                    <a:pt x="4292" y="65"/>
                  </a:lnTo>
                  <a:lnTo>
                    <a:pt x="4296" y="49"/>
                  </a:lnTo>
                  <a:lnTo>
                    <a:pt x="4299" y="33"/>
                  </a:lnTo>
                  <a:lnTo>
                    <a:pt x="4303" y="16"/>
                  </a:lnTo>
                  <a:lnTo>
                    <a:pt x="4306" y="0"/>
                  </a:lnTo>
                </a:path>
              </a:pathLst>
            </a:custGeom>
            <a:noFill/>
            <a:ln w="20638">
              <a:solidFill>
                <a:srgbClr val="FF0000"/>
              </a:solidFill>
              <a:round/>
              <a:headEnd/>
              <a:tailEnd/>
            </a:ln>
          </p:spPr>
          <p:txBody>
            <a:bodyPr/>
            <a:lstStyle/>
            <a:p>
              <a:endParaRPr lang="en-GB" sz="2800" i="0">
                <a:solidFill>
                  <a:srgbClr val="000000"/>
                </a:solidFill>
                <a:latin typeface="Arial" pitchFamily="34" charset="0"/>
              </a:endParaRPr>
            </a:p>
          </p:txBody>
        </p:sp>
      </p:grpSp>
      <p:sp>
        <p:nvSpPr>
          <p:cNvPr id="1100821" name="Text Box 23"/>
          <p:cNvSpPr txBox="1">
            <a:spLocks noChangeArrowheads="1"/>
          </p:cNvSpPr>
          <p:nvPr/>
        </p:nvSpPr>
        <p:spPr bwMode="auto">
          <a:xfrm>
            <a:off x="1254125" y="6180138"/>
            <a:ext cx="585788"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&lt;1.5</a:t>
            </a:r>
            <a:endParaRPr lang="de-DE" sz="1600" i="0">
              <a:solidFill>
                <a:srgbClr val="FFFFFF"/>
              </a:solidFill>
              <a:latin typeface="Arial" pitchFamily="34" charset="0"/>
            </a:endParaRPr>
          </a:p>
        </p:txBody>
      </p:sp>
      <p:sp>
        <p:nvSpPr>
          <p:cNvPr id="1100822" name="Text Box 24"/>
          <p:cNvSpPr txBox="1">
            <a:spLocks noChangeArrowheads="1"/>
          </p:cNvSpPr>
          <p:nvPr/>
        </p:nvSpPr>
        <p:spPr bwMode="auto">
          <a:xfrm>
            <a:off x="2063750" y="6180138"/>
            <a:ext cx="862013"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1.5–1.9</a:t>
            </a:r>
            <a:endParaRPr lang="de-DE" sz="1600" i="0">
              <a:solidFill>
                <a:srgbClr val="FFFFFF"/>
              </a:solidFill>
              <a:latin typeface="Arial" pitchFamily="34" charset="0"/>
            </a:endParaRPr>
          </a:p>
        </p:txBody>
      </p:sp>
      <p:sp>
        <p:nvSpPr>
          <p:cNvPr id="1100823" name="Text Box 25"/>
          <p:cNvSpPr txBox="1">
            <a:spLocks noChangeArrowheads="1"/>
          </p:cNvSpPr>
          <p:nvPr/>
        </p:nvSpPr>
        <p:spPr bwMode="auto">
          <a:xfrm>
            <a:off x="3013075" y="6180138"/>
            <a:ext cx="862013"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2.0–2.5</a:t>
            </a:r>
            <a:endParaRPr lang="de-DE" sz="1600" i="0">
              <a:solidFill>
                <a:srgbClr val="FFFFFF"/>
              </a:solidFill>
              <a:latin typeface="Arial" pitchFamily="34" charset="0"/>
            </a:endParaRPr>
          </a:p>
        </p:txBody>
      </p:sp>
      <p:sp>
        <p:nvSpPr>
          <p:cNvPr id="1100824" name="Text Box 26"/>
          <p:cNvSpPr txBox="1">
            <a:spLocks noChangeArrowheads="1"/>
          </p:cNvSpPr>
          <p:nvPr/>
        </p:nvSpPr>
        <p:spPr bwMode="auto">
          <a:xfrm>
            <a:off x="3971925" y="6180138"/>
            <a:ext cx="862013"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2.6–3.0</a:t>
            </a:r>
            <a:endParaRPr lang="de-DE" sz="1600" i="0">
              <a:solidFill>
                <a:srgbClr val="FFFFFF"/>
              </a:solidFill>
              <a:latin typeface="Arial" pitchFamily="34" charset="0"/>
            </a:endParaRPr>
          </a:p>
        </p:txBody>
      </p:sp>
      <p:sp>
        <p:nvSpPr>
          <p:cNvPr id="1100825" name="Text Box 27"/>
          <p:cNvSpPr txBox="1">
            <a:spLocks noChangeArrowheads="1"/>
          </p:cNvSpPr>
          <p:nvPr/>
        </p:nvSpPr>
        <p:spPr bwMode="auto">
          <a:xfrm>
            <a:off x="4926013" y="6180138"/>
            <a:ext cx="862012"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3.1–3.5</a:t>
            </a:r>
            <a:endParaRPr lang="de-DE" sz="1600" i="0">
              <a:solidFill>
                <a:srgbClr val="FFFFFF"/>
              </a:solidFill>
              <a:latin typeface="Arial" pitchFamily="34" charset="0"/>
            </a:endParaRPr>
          </a:p>
        </p:txBody>
      </p:sp>
      <p:sp>
        <p:nvSpPr>
          <p:cNvPr id="1100826" name="Text Box 28"/>
          <p:cNvSpPr txBox="1">
            <a:spLocks noChangeArrowheads="1"/>
          </p:cNvSpPr>
          <p:nvPr/>
        </p:nvSpPr>
        <p:spPr bwMode="auto">
          <a:xfrm>
            <a:off x="5892800" y="6180138"/>
            <a:ext cx="817563"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3.6-4.0</a:t>
            </a:r>
            <a:endParaRPr lang="de-DE" sz="1600" i="0">
              <a:solidFill>
                <a:srgbClr val="FFFFFF"/>
              </a:solidFill>
              <a:latin typeface="Arial" pitchFamily="34" charset="0"/>
            </a:endParaRPr>
          </a:p>
        </p:txBody>
      </p:sp>
      <p:sp>
        <p:nvSpPr>
          <p:cNvPr id="1100827" name="Text Box 29"/>
          <p:cNvSpPr txBox="1">
            <a:spLocks noChangeArrowheads="1"/>
          </p:cNvSpPr>
          <p:nvPr/>
        </p:nvSpPr>
        <p:spPr bwMode="auto">
          <a:xfrm>
            <a:off x="6865938" y="6180138"/>
            <a:ext cx="817562"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4.1-4.5</a:t>
            </a:r>
            <a:endParaRPr lang="de-DE" sz="1600" i="0">
              <a:solidFill>
                <a:srgbClr val="FFFFFF"/>
              </a:solidFill>
              <a:latin typeface="Arial" pitchFamily="34" charset="0"/>
            </a:endParaRPr>
          </a:p>
        </p:txBody>
      </p:sp>
      <p:sp>
        <p:nvSpPr>
          <p:cNvPr id="1100828" name="Text Box 30"/>
          <p:cNvSpPr txBox="1">
            <a:spLocks noChangeArrowheads="1"/>
          </p:cNvSpPr>
          <p:nvPr/>
        </p:nvSpPr>
        <p:spPr bwMode="auto">
          <a:xfrm>
            <a:off x="7927975" y="6180138"/>
            <a:ext cx="585788"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&gt;4.5</a:t>
            </a:r>
            <a:endParaRPr lang="de-DE" sz="1600" i="0">
              <a:solidFill>
                <a:srgbClr val="FFFFFF"/>
              </a:solidFill>
              <a:latin typeface="Arial" pitchFamily="34" charset="0"/>
            </a:endParaRPr>
          </a:p>
        </p:txBody>
      </p:sp>
      <p:sp>
        <p:nvSpPr>
          <p:cNvPr id="1100829" name="Text Box 31"/>
          <p:cNvSpPr txBox="1">
            <a:spLocks noChangeArrowheads="1"/>
          </p:cNvSpPr>
          <p:nvPr/>
        </p:nvSpPr>
        <p:spPr bwMode="auto">
          <a:xfrm>
            <a:off x="693738" y="5849938"/>
            <a:ext cx="296862"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0</a:t>
            </a:r>
            <a:endParaRPr lang="de-DE" sz="1600" i="0">
              <a:solidFill>
                <a:srgbClr val="FFFFFF"/>
              </a:solidFill>
              <a:latin typeface="Arial" pitchFamily="34" charset="0"/>
            </a:endParaRPr>
          </a:p>
        </p:txBody>
      </p:sp>
      <p:sp>
        <p:nvSpPr>
          <p:cNvPr id="1100830" name="Text Box 32"/>
          <p:cNvSpPr txBox="1">
            <a:spLocks noChangeArrowheads="1"/>
          </p:cNvSpPr>
          <p:nvPr/>
        </p:nvSpPr>
        <p:spPr bwMode="auto">
          <a:xfrm>
            <a:off x="638175" y="4849813"/>
            <a:ext cx="409575"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20</a:t>
            </a:r>
            <a:endParaRPr lang="de-DE" sz="1600" i="0">
              <a:solidFill>
                <a:srgbClr val="FFFFFF"/>
              </a:solidFill>
              <a:latin typeface="Arial" pitchFamily="34" charset="0"/>
            </a:endParaRPr>
          </a:p>
        </p:txBody>
      </p:sp>
      <p:sp>
        <p:nvSpPr>
          <p:cNvPr id="1100831" name="Text Box 33"/>
          <p:cNvSpPr txBox="1">
            <a:spLocks noChangeArrowheads="1"/>
          </p:cNvSpPr>
          <p:nvPr/>
        </p:nvSpPr>
        <p:spPr bwMode="auto">
          <a:xfrm>
            <a:off x="638175" y="3848100"/>
            <a:ext cx="409575" cy="331788"/>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40</a:t>
            </a:r>
            <a:endParaRPr lang="de-DE" sz="1600" i="0">
              <a:solidFill>
                <a:srgbClr val="FFFFFF"/>
              </a:solidFill>
              <a:latin typeface="Arial" pitchFamily="34" charset="0"/>
            </a:endParaRPr>
          </a:p>
        </p:txBody>
      </p:sp>
      <p:sp>
        <p:nvSpPr>
          <p:cNvPr id="1100832" name="Text Box 34"/>
          <p:cNvSpPr txBox="1">
            <a:spLocks noChangeArrowheads="1"/>
          </p:cNvSpPr>
          <p:nvPr/>
        </p:nvSpPr>
        <p:spPr bwMode="auto">
          <a:xfrm>
            <a:off x="638175" y="2860675"/>
            <a:ext cx="409575" cy="331788"/>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60</a:t>
            </a:r>
            <a:endParaRPr lang="de-DE" sz="1600" i="0">
              <a:solidFill>
                <a:srgbClr val="FFFFFF"/>
              </a:solidFill>
              <a:latin typeface="Arial" pitchFamily="34" charset="0"/>
            </a:endParaRPr>
          </a:p>
        </p:txBody>
      </p:sp>
      <p:sp>
        <p:nvSpPr>
          <p:cNvPr id="1100833" name="Text Box 35"/>
          <p:cNvSpPr txBox="1">
            <a:spLocks noChangeArrowheads="1"/>
          </p:cNvSpPr>
          <p:nvPr/>
        </p:nvSpPr>
        <p:spPr bwMode="auto">
          <a:xfrm>
            <a:off x="638175" y="1874838"/>
            <a:ext cx="409575"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80</a:t>
            </a:r>
            <a:endParaRPr lang="de-DE" sz="1600" i="0">
              <a:solidFill>
                <a:srgbClr val="FFFFFF"/>
              </a:solidFill>
              <a:latin typeface="Arial" pitchFamily="34" charset="0"/>
            </a:endParaRPr>
          </a:p>
        </p:txBody>
      </p:sp>
      <p:sp>
        <p:nvSpPr>
          <p:cNvPr id="1100834" name="Text Box 37"/>
          <p:cNvSpPr txBox="1">
            <a:spLocks noChangeArrowheads="1"/>
          </p:cNvSpPr>
          <p:nvPr/>
        </p:nvSpPr>
        <p:spPr bwMode="auto">
          <a:xfrm rot="-5400000">
            <a:off x="-883443" y="3399631"/>
            <a:ext cx="2647950" cy="331787"/>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600" i="0">
                <a:solidFill>
                  <a:srgbClr val="FFFFFF"/>
                </a:solidFill>
                <a:latin typeface="Arial" pitchFamily="34" charset="0"/>
              </a:rPr>
              <a:t>Events / 1000 patient years</a:t>
            </a:r>
            <a:endParaRPr lang="de-DE" sz="1600" i="0">
              <a:solidFill>
                <a:srgbClr val="FFFFFF"/>
              </a:solidFill>
              <a:latin typeface="Arial" pitchFamily="34" charset="0"/>
            </a:endParaRPr>
          </a:p>
        </p:txBody>
      </p:sp>
      <p:sp>
        <p:nvSpPr>
          <p:cNvPr id="1100836" name="Line 39"/>
          <p:cNvSpPr>
            <a:spLocks noChangeShapeType="1"/>
          </p:cNvSpPr>
          <p:nvPr/>
        </p:nvSpPr>
        <p:spPr bwMode="auto">
          <a:xfrm>
            <a:off x="4624388" y="1689100"/>
            <a:ext cx="381000" cy="0"/>
          </a:xfrm>
          <a:prstGeom prst="line">
            <a:avLst/>
          </a:prstGeom>
          <a:noFill/>
          <a:ln w="25400">
            <a:solidFill>
              <a:srgbClr val="FF0000"/>
            </a:solidFill>
            <a:round/>
            <a:headEnd/>
            <a:tailEnd/>
          </a:ln>
        </p:spPr>
        <p:txBody>
          <a:bodyPr lIns="91414" tIns="45708" rIns="91414" bIns="45708">
            <a:spAutoFit/>
          </a:bodyPr>
          <a:lstStyle/>
          <a:p>
            <a:pPr eaLnBrk="0" hangingPunct="0"/>
            <a:endParaRPr lang="en-US" sz="1800" i="0">
              <a:solidFill>
                <a:srgbClr val="FFFFFF"/>
              </a:solidFill>
              <a:latin typeface="Arial" pitchFamily="34" charset="0"/>
            </a:endParaRPr>
          </a:p>
        </p:txBody>
      </p:sp>
      <p:sp>
        <p:nvSpPr>
          <p:cNvPr id="1100837" name="Text Box 40"/>
          <p:cNvSpPr txBox="1">
            <a:spLocks noChangeArrowheads="1"/>
          </p:cNvSpPr>
          <p:nvPr/>
        </p:nvSpPr>
        <p:spPr bwMode="auto">
          <a:xfrm>
            <a:off x="5029200" y="1514475"/>
            <a:ext cx="2736850" cy="361950"/>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800" i="0">
                <a:solidFill>
                  <a:srgbClr val="003399"/>
                </a:solidFill>
                <a:latin typeface="Arial" pitchFamily="34" charset="0"/>
              </a:rPr>
              <a:t>Intracranial haemorrhage</a:t>
            </a:r>
            <a:endParaRPr lang="de-DE" sz="1800" i="0">
              <a:solidFill>
                <a:srgbClr val="003399"/>
              </a:solidFill>
              <a:latin typeface="Arial" pitchFamily="34" charset="0"/>
            </a:endParaRPr>
          </a:p>
        </p:txBody>
      </p:sp>
      <p:sp>
        <p:nvSpPr>
          <p:cNvPr id="1100839" name="Text Box 42"/>
          <p:cNvSpPr txBox="1">
            <a:spLocks noChangeArrowheads="1"/>
          </p:cNvSpPr>
          <p:nvPr/>
        </p:nvSpPr>
        <p:spPr bwMode="auto">
          <a:xfrm>
            <a:off x="5029200" y="1204913"/>
            <a:ext cx="1898650" cy="361950"/>
          </a:xfrm>
          <a:prstGeom prst="rect">
            <a:avLst/>
          </a:prstGeom>
          <a:noFill/>
          <a:ln w="25400" algn="ctr">
            <a:noFill/>
            <a:miter lim="800000"/>
            <a:headEnd/>
            <a:tailEnd/>
          </a:ln>
        </p:spPr>
        <p:txBody>
          <a:bodyPr wrap="none" lIns="91414" tIns="45708" rIns="91414" bIns="45708">
            <a:spAutoFit/>
          </a:bodyPr>
          <a:lstStyle/>
          <a:p>
            <a:pPr algn="ctr" eaLnBrk="0" hangingPunct="0">
              <a:lnSpc>
                <a:spcPct val="98000"/>
              </a:lnSpc>
              <a:spcBef>
                <a:spcPct val="50000"/>
              </a:spcBef>
            </a:pPr>
            <a:r>
              <a:rPr lang="en-GB" sz="1800" i="0">
                <a:solidFill>
                  <a:srgbClr val="003399"/>
                </a:solidFill>
                <a:latin typeface="Arial" pitchFamily="34" charset="0"/>
              </a:rPr>
              <a:t>Ischaemic stroke</a:t>
            </a:r>
            <a:endParaRPr lang="de-DE" sz="1800" i="0">
              <a:solidFill>
                <a:srgbClr val="003399"/>
              </a:solidFill>
              <a:latin typeface="Arial" pitchFamily="34" charset="0"/>
            </a:endParaRPr>
          </a:p>
        </p:txBody>
      </p:sp>
      <p:sp>
        <p:nvSpPr>
          <p:cNvPr id="1100840" name="Line 43"/>
          <p:cNvSpPr>
            <a:spLocks noChangeShapeType="1"/>
          </p:cNvSpPr>
          <p:nvPr/>
        </p:nvSpPr>
        <p:spPr bwMode="auto">
          <a:xfrm>
            <a:off x="4624388" y="1382713"/>
            <a:ext cx="381000" cy="0"/>
          </a:xfrm>
          <a:prstGeom prst="line">
            <a:avLst/>
          </a:prstGeom>
          <a:noFill/>
          <a:ln w="25400">
            <a:solidFill>
              <a:srgbClr val="000099"/>
            </a:solidFill>
            <a:round/>
            <a:headEnd/>
            <a:tailEnd/>
          </a:ln>
        </p:spPr>
        <p:txBody>
          <a:bodyPr lIns="91414" tIns="45708" rIns="91414" bIns="45708">
            <a:spAutoFit/>
          </a:bodyPr>
          <a:lstStyle/>
          <a:p>
            <a:pPr eaLnBrk="0" hangingPunct="0"/>
            <a:endParaRPr lang="en-US" sz="1800" i="0">
              <a:solidFill>
                <a:srgbClr val="FFFFFF"/>
              </a:solidFill>
              <a:latin typeface="Arial" pitchFamily="34" charset="0"/>
            </a:endParaRPr>
          </a:p>
        </p:txBody>
      </p:sp>
      <p:sp>
        <p:nvSpPr>
          <p:cNvPr id="1100841" name="Line 44"/>
          <p:cNvSpPr>
            <a:spLocks noChangeShapeType="1"/>
          </p:cNvSpPr>
          <p:nvPr/>
        </p:nvSpPr>
        <p:spPr bwMode="auto">
          <a:xfrm>
            <a:off x="1074738" y="5045075"/>
            <a:ext cx="7607300" cy="1588"/>
          </a:xfrm>
          <a:prstGeom prst="line">
            <a:avLst/>
          </a:prstGeom>
          <a:noFill/>
          <a:ln w="0">
            <a:solidFill>
              <a:srgbClr val="99CCFF"/>
            </a:solidFill>
            <a:round/>
            <a:headEnd/>
            <a:tailEnd/>
          </a:ln>
        </p:spPr>
        <p:txBody>
          <a:bodyPr/>
          <a:lstStyle/>
          <a:p>
            <a:pPr eaLnBrk="0" hangingPunct="0"/>
            <a:endParaRPr lang="en-US" sz="1800" i="0">
              <a:solidFill>
                <a:srgbClr val="FFFFFF"/>
              </a:solidFill>
              <a:latin typeface="Arial" pitchFamily="34" charset="0"/>
            </a:endParaRPr>
          </a:p>
        </p:txBody>
      </p:sp>
      <p:sp>
        <p:nvSpPr>
          <p:cNvPr id="1100842" name="Line 45"/>
          <p:cNvSpPr>
            <a:spLocks noChangeShapeType="1"/>
          </p:cNvSpPr>
          <p:nvPr/>
        </p:nvSpPr>
        <p:spPr bwMode="auto">
          <a:xfrm>
            <a:off x="1074738" y="4054475"/>
            <a:ext cx="7607300" cy="1588"/>
          </a:xfrm>
          <a:prstGeom prst="line">
            <a:avLst/>
          </a:prstGeom>
          <a:noFill/>
          <a:ln w="0">
            <a:solidFill>
              <a:srgbClr val="99CCFF"/>
            </a:solidFill>
            <a:round/>
            <a:headEnd/>
            <a:tailEnd/>
          </a:ln>
        </p:spPr>
        <p:txBody>
          <a:bodyPr/>
          <a:lstStyle/>
          <a:p>
            <a:pPr eaLnBrk="0" hangingPunct="0"/>
            <a:endParaRPr lang="en-US" sz="1800" i="0">
              <a:solidFill>
                <a:srgbClr val="FFFFFF"/>
              </a:solidFill>
              <a:latin typeface="Arial" pitchFamily="34" charset="0"/>
            </a:endParaRPr>
          </a:p>
        </p:txBody>
      </p:sp>
      <p:sp>
        <p:nvSpPr>
          <p:cNvPr id="1100843" name="Line 46"/>
          <p:cNvSpPr>
            <a:spLocks noChangeShapeType="1"/>
          </p:cNvSpPr>
          <p:nvPr/>
        </p:nvSpPr>
        <p:spPr bwMode="auto">
          <a:xfrm>
            <a:off x="1074738" y="3062288"/>
            <a:ext cx="7607300" cy="1587"/>
          </a:xfrm>
          <a:prstGeom prst="line">
            <a:avLst/>
          </a:prstGeom>
          <a:noFill/>
          <a:ln w="0">
            <a:solidFill>
              <a:srgbClr val="99CCFF"/>
            </a:solidFill>
            <a:round/>
            <a:headEnd/>
            <a:tailEnd/>
          </a:ln>
        </p:spPr>
        <p:txBody>
          <a:bodyPr/>
          <a:lstStyle/>
          <a:p>
            <a:pPr eaLnBrk="0" hangingPunct="0"/>
            <a:endParaRPr lang="en-US" sz="1800" i="0">
              <a:solidFill>
                <a:srgbClr val="FFFFFF"/>
              </a:solidFill>
              <a:latin typeface="Arial" pitchFamily="34" charset="0"/>
            </a:endParaRPr>
          </a:p>
        </p:txBody>
      </p:sp>
      <p:sp>
        <p:nvSpPr>
          <p:cNvPr id="1100844" name="Line 47"/>
          <p:cNvSpPr>
            <a:spLocks noChangeShapeType="1"/>
          </p:cNvSpPr>
          <p:nvPr/>
        </p:nvSpPr>
        <p:spPr bwMode="auto">
          <a:xfrm>
            <a:off x="1074738" y="2070100"/>
            <a:ext cx="7607300" cy="3175"/>
          </a:xfrm>
          <a:prstGeom prst="line">
            <a:avLst/>
          </a:prstGeom>
          <a:noFill/>
          <a:ln w="0">
            <a:solidFill>
              <a:srgbClr val="99CCFF"/>
            </a:solidFill>
            <a:round/>
            <a:headEnd/>
            <a:tailEnd/>
          </a:ln>
        </p:spPr>
        <p:txBody>
          <a:bodyPr/>
          <a:lstStyle/>
          <a:p>
            <a:pPr eaLnBrk="0" hangingPunct="0"/>
            <a:endParaRPr lang="en-US" sz="1800" i="0">
              <a:solidFill>
                <a:srgbClr val="FFFFFF"/>
              </a:solidFill>
              <a:latin typeface="Arial" pitchFamily="34" charset="0"/>
            </a:endParaRPr>
          </a:p>
        </p:txBody>
      </p:sp>
      <p:sp>
        <p:nvSpPr>
          <p:cNvPr id="1100845" name="Freeform 48"/>
          <p:cNvSpPr>
            <a:spLocks/>
          </p:cNvSpPr>
          <p:nvPr/>
        </p:nvSpPr>
        <p:spPr bwMode="auto">
          <a:xfrm>
            <a:off x="1074738" y="1125538"/>
            <a:ext cx="7607300" cy="4910137"/>
          </a:xfrm>
          <a:custGeom>
            <a:avLst/>
            <a:gdLst>
              <a:gd name="T0" fmla="*/ 0 w 4922"/>
              <a:gd name="T1" fmla="*/ 0 h 2875"/>
              <a:gd name="T2" fmla="*/ 0 w 4922"/>
              <a:gd name="T3" fmla="*/ 3328 h 2875"/>
              <a:gd name="T4" fmla="*/ 4665 w 4922"/>
              <a:gd name="T5" fmla="*/ 3328 h 2875"/>
              <a:gd name="T6" fmla="*/ 0 60000 65536"/>
              <a:gd name="T7" fmla="*/ 0 60000 65536"/>
              <a:gd name="T8" fmla="*/ 0 60000 65536"/>
              <a:gd name="T9" fmla="*/ 0 w 4922"/>
              <a:gd name="T10" fmla="*/ 0 h 2875"/>
              <a:gd name="T11" fmla="*/ 4922 w 4922"/>
              <a:gd name="T12" fmla="*/ 2875 h 2875"/>
            </a:gdLst>
            <a:ahLst/>
            <a:cxnLst>
              <a:cxn ang="T6">
                <a:pos x="T0" y="T1"/>
              </a:cxn>
              <a:cxn ang="T7">
                <a:pos x="T2" y="T3"/>
              </a:cxn>
              <a:cxn ang="T8">
                <a:pos x="T4" y="T5"/>
              </a:cxn>
            </a:cxnLst>
            <a:rect l="T9" t="T10" r="T11" b="T12"/>
            <a:pathLst>
              <a:path w="4922" h="2875">
                <a:moveTo>
                  <a:pt x="0" y="0"/>
                </a:moveTo>
                <a:lnTo>
                  <a:pt x="0" y="2875"/>
                </a:lnTo>
                <a:lnTo>
                  <a:pt x="4922" y="2875"/>
                </a:lnTo>
              </a:path>
            </a:pathLst>
          </a:custGeom>
          <a:noFill/>
          <a:ln w="31750">
            <a:solidFill>
              <a:srgbClr val="FFFFFF"/>
            </a:solidFill>
            <a:round/>
            <a:headEnd/>
            <a:tailEnd/>
          </a:ln>
        </p:spPr>
        <p:txBody>
          <a:bodyPr/>
          <a:lstStyle/>
          <a:p>
            <a:endParaRPr lang="en-GB" sz="2800" i="0">
              <a:solidFill>
                <a:srgbClr val="000000"/>
              </a:solidFill>
              <a:latin typeface="Arial" pitchFamily="34" charset="0"/>
            </a:endParaRPr>
          </a:p>
        </p:txBody>
      </p:sp>
      <p:sp>
        <p:nvSpPr>
          <p:cNvPr id="1100846" name="Freeform 50"/>
          <p:cNvSpPr>
            <a:spLocks/>
          </p:cNvSpPr>
          <p:nvPr/>
        </p:nvSpPr>
        <p:spPr bwMode="auto">
          <a:xfrm>
            <a:off x="1517650" y="2182813"/>
            <a:ext cx="65088" cy="71437"/>
          </a:xfrm>
          <a:custGeom>
            <a:avLst/>
            <a:gdLst>
              <a:gd name="T0" fmla="*/ 12 w 69"/>
              <a:gd name="T1" fmla="*/ 0 h 70"/>
              <a:gd name="T2" fmla="*/ 24 w 69"/>
              <a:gd name="T3" fmla="*/ 15 h 70"/>
              <a:gd name="T4" fmla="*/ 12 w 69"/>
              <a:gd name="T5" fmla="*/ 29 h 70"/>
              <a:gd name="T6" fmla="*/ 0 w 69"/>
              <a:gd name="T7" fmla="*/ 15 h 70"/>
              <a:gd name="T8" fmla="*/ 12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5" y="0"/>
                </a:moveTo>
                <a:lnTo>
                  <a:pt x="69" y="35"/>
                </a:lnTo>
                <a:lnTo>
                  <a:pt x="35" y="70"/>
                </a:lnTo>
                <a:lnTo>
                  <a:pt x="0" y="35"/>
                </a:lnTo>
                <a:lnTo>
                  <a:pt x="35"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47" name="Freeform 51"/>
          <p:cNvSpPr>
            <a:spLocks/>
          </p:cNvSpPr>
          <p:nvPr/>
        </p:nvSpPr>
        <p:spPr bwMode="auto">
          <a:xfrm>
            <a:off x="2468563" y="5059363"/>
            <a:ext cx="65087" cy="71437"/>
          </a:xfrm>
          <a:custGeom>
            <a:avLst/>
            <a:gdLst>
              <a:gd name="T0" fmla="*/ 12 w 69"/>
              <a:gd name="T1" fmla="*/ 0 h 70"/>
              <a:gd name="T2" fmla="*/ 24 w 69"/>
              <a:gd name="T3" fmla="*/ 15 h 70"/>
              <a:gd name="T4" fmla="*/ 12 w 69"/>
              <a:gd name="T5" fmla="*/ 29 h 70"/>
              <a:gd name="T6" fmla="*/ 0 w 69"/>
              <a:gd name="T7" fmla="*/ 15 h 70"/>
              <a:gd name="T8" fmla="*/ 12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4" y="0"/>
                </a:moveTo>
                <a:lnTo>
                  <a:pt x="69" y="35"/>
                </a:lnTo>
                <a:lnTo>
                  <a:pt x="34" y="70"/>
                </a:lnTo>
                <a:lnTo>
                  <a:pt x="0" y="35"/>
                </a:lnTo>
                <a:lnTo>
                  <a:pt x="34"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48" name="Freeform 52"/>
          <p:cNvSpPr>
            <a:spLocks/>
          </p:cNvSpPr>
          <p:nvPr/>
        </p:nvSpPr>
        <p:spPr bwMode="auto">
          <a:xfrm>
            <a:off x="3419475" y="5802313"/>
            <a:ext cx="65088" cy="73025"/>
          </a:xfrm>
          <a:custGeom>
            <a:avLst/>
            <a:gdLst>
              <a:gd name="T0" fmla="*/ 12 w 70"/>
              <a:gd name="T1" fmla="*/ 0 h 69"/>
              <a:gd name="T2" fmla="*/ 24 w 70"/>
              <a:gd name="T3" fmla="*/ 15 h 69"/>
              <a:gd name="T4" fmla="*/ 12 w 70"/>
              <a:gd name="T5" fmla="*/ 31 h 69"/>
              <a:gd name="T6" fmla="*/ 0 w 70"/>
              <a:gd name="T7" fmla="*/ 15 h 69"/>
              <a:gd name="T8" fmla="*/ 12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49" name="Freeform 53"/>
          <p:cNvSpPr>
            <a:spLocks/>
          </p:cNvSpPr>
          <p:nvPr/>
        </p:nvSpPr>
        <p:spPr bwMode="auto">
          <a:xfrm>
            <a:off x="4370388" y="5554663"/>
            <a:ext cx="63500" cy="73025"/>
          </a:xfrm>
          <a:custGeom>
            <a:avLst/>
            <a:gdLst>
              <a:gd name="T0" fmla="*/ 12 w 69"/>
              <a:gd name="T1" fmla="*/ 0 h 69"/>
              <a:gd name="T2" fmla="*/ 23 w 69"/>
              <a:gd name="T3" fmla="*/ 15 h 69"/>
              <a:gd name="T4" fmla="*/ 12 w 69"/>
              <a:gd name="T5" fmla="*/ 31 h 69"/>
              <a:gd name="T6" fmla="*/ 0 w 69"/>
              <a:gd name="T7" fmla="*/ 15 h 69"/>
              <a:gd name="T8" fmla="*/ 12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50" name="Freeform 54"/>
          <p:cNvSpPr>
            <a:spLocks/>
          </p:cNvSpPr>
          <p:nvPr/>
        </p:nvSpPr>
        <p:spPr bwMode="auto">
          <a:xfrm>
            <a:off x="5322888" y="5654675"/>
            <a:ext cx="63500" cy="73025"/>
          </a:xfrm>
          <a:custGeom>
            <a:avLst/>
            <a:gdLst>
              <a:gd name="T0" fmla="*/ 11 w 70"/>
              <a:gd name="T1" fmla="*/ 0 h 69"/>
              <a:gd name="T2" fmla="*/ 23 w 70"/>
              <a:gd name="T3" fmla="*/ 15 h 69"/>
              <a:gd name="T4" fmla="*/ 11 w 70"/>
              <a:gd name="T5" fmla="*/ 31 h 69"/>
              <a:gd name="T6" fmla="*/ 0 w 70"/>
              <a:gd name="T7" fmla="*/ 15 h 69"/>
              <a:gd name="T8" fmla="*/ 11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51" name="Freeform 55"/>
          <p:cNvSpPr>
            <a:spLocks/>
          </p:cNvSpPr>
          <p:nvPr/>
        </p:nvSpPr>
        <p:spPr bwMode="auto">
          <a:xfrm>
            <a:off x="6272213" y="5802313"/>
            <a:ext cx="65087" cy="73025"/>
          </a:xfrm>
          <a:custGeom>
            <a:avLst/>
            <a:gdLst>
              <a:gd name="T0" fmla="*/ 12 w 70"/>
              <a:gd name="T1" fmla="*/ 0 h 69"/>
              <a:gd name="T2" fmla="*/ 24 w 70"/>
              <a:gd name="T3" fmla="*/ 15 h 69"/>
              <a:gd name="T4" fmla="*/ 12 w 70"/>
              <a:gd name="T5" fmla="*/ 31 h 69"/>
              <a:gd name="T6" fmla="*/ 0 w 70"/>
              <a:gd name="T7" fmla="*/ 15 h 69"/>
              <a:gd name="T8" fmla="*/ 12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52" name="Freeform 56"/>
          <p:cNvSpPr>
            <a:spLocks/>
          </p:cNvSpPr>
          <p:nvPr/>
        </p:nvSpPr>
        <p:spPr bwMode="auto">
          <a:xfrm>
            <a:off x="7221538" y="5308600"/>
            <a:ext cx="66675" cy="69850"/>
          </a:xfrm>
          <a:custGeom>
            <a:avLst/>
            <a:gdLst>
              <a:gd name="T0" fmla="*/ 13 w 69"/>
              <a:gd name="T1" fmla="*/ 0 h 70"/>
              <a:gd name="T2" fmla="*/ 26 w 69"/>
              <a:gd name="T3" fmla="*/ 14 h 70"/>
              <a:gd name="T4" fmla="*/ 13 w 69"/>
              <a:gd name="T5" fmla="*/ 28 h 70"/>
              <a:gd name="T6" fmla="*/ 0 w 69"/>
              <a:gd name="T7" fmla="*/ 14 h 70"/>
              <a:gd name="T8" fmla="*/ 13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5" y="0"/>
                </a:moveTo>
                <a:lnTo>
                  <a:pt x="69" y="35"/>
                </a:lnTo>
                <a:lnTo>
                  <a:pt x="35" y="70"/>
                </a:lnTo>
                <a:lnTo>
                  <a:pt x="0" y="35"/>
                </a:lnTo>
                <a:lnTo>
                  <a:pt x="35"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53" name="Freeform 57"/>
          <p:cNvSpPr>
            <a:spLocks/>
          </p:cNvSpPr>
          <p:nvPr/>
        </p:nvSpPr>
        <p:spPr bwMode="auto">
          <a:xfrm>
            <a:off x="8174038" y="4711700"/>
            <a:ext cx="65087" cy="73025"/>
          </a:xfrm>
          <a:custGeom>
            <a:avLst/>
            <a:gdLst>
              <a:gd name="T0" fmla="*/ 12 w 69"/>
              <a:gd name="T1" fmla="*/ 0 h 69"/>
              <a:gd name="T2" fmla="*/ 24 w 69"/>
              <a:gd name="T3" fmla="*/ 15 h 69"/>
              <a:gd name="T4" fmla="*/ 12 w 69"/>
              <a:gd name="T5" fmla="*/ 31 h 69"/>
              <a:gd name="T6" fmla="*/ 0 w 69"/>
              <a:gd name="T7" fmla="*/ 15 h 69"/>
              <a:gd name="T8" fmla="*/ 12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5"/>
                </a:lnTo>
                <a:lnTo>
                  <a:pt x="34" y="69"/>
                </a:lnTo>
                <a:lnTo>
                  <a:pt x="0" y="35"/>
                </a:lnTo>
                <a:lnTo>
                  <a:pt x="34" y="0"/>
                </a:lnTo>
                <a:close/>
              </a:path>
            </a:pathLst>
          </a:custGeom>
          <a:solidFill>
            <a:srgbClr val="000099"/>
          </a:solidFill>
          <a:ln w="11113">
            <a:solidFill>
              <a:srgbClr val="000099"/>
            </a:solidFill>
            <a:round/>
            <a:headEnd/>
            <a:tailEnd/>
          </a:ln>
        </p:spPr>
        <p:txBody>
          <a:bodyPr/>
          <a:lstStyle/>
          <a:p>
            <a:endParaRPr lang="en-GB" sz="2800" i="0">
              <a:solidFill>
                <a:srgbClr val="000000"/>
              </a:solidFill>
              <a:latin typeface="Arial" pitchFamily="34" charset="0"/>
            </a:endParaRPr>
          </a:p>
        </p:txBody>
      </p:sp>
      <p:sp>
        <p:nvSpPr>
          <p:cNvPr id="1100854" name="Freeform 58"/>
          <p:cNvSpPr>
            <a:spLocks/>
          </p:cNvSpPr>
          <p:nvPr/>
        </p:nvSpPr>
        <p:spPr bwMode="auto">
          <a:xfrm>
            <a:off x="1550988" y="2247900"/>
            <a:ext cx="6654800" cy="3595688"/>
          </a:xfrm>
          <a:custGeom>
            <a:avLst/>
            <a:gdLst>
              <a:gd name="T0" fmla="*/ 60 w 4306"/>
              <a:gd name="T1" fmla="*/ 292 h 2085"/>
              <a:gd name="T2" fmla="*/ 126 w 4306"/>
              <a:gd name="T3" fmla="*/ 574 h 2085"/>
              <a:gd name="T4" fmla="*/ 189 w 4306"/>
              <a:gd name="T5" fmla="*/ 829 h 2085"/>
              <a:gd name="T6" fmla="*/ 253 w 4306"/>
              <a:gd name="T7" fmla="*/ 1058 h 2085"/>
              <a:gd name="T8" fmla="*/ 317 w 4306"/>
              <a:gd name="T9" fmla="*/ 1266 h 2085"/>
              <a:gd name="T10" fmla="*/ 382 w 4306"/>
              <a:gd name="T11" fmla="*/ 1449 h 2085"/>
              <a:gd name="T12" fmla="*/ 447 w 4306"/>
              <a:gd name="T13" fmla="*/ 1613 h 2085"/>
              <a:gd name="T14" fmla="*/ 510 w 4306"/>
              <a:gd name="T15" fmla="*/ 1758 h 2085"/>
              <a:gd name="T16" fmla="*/ 574 w 4306"/>
              <a:gd name="T17" fmla="*/ 1885 h 2085"/>
              <a:gd name="T18" fmla="*/ 639 w 4306"/>
              <a:gd name="T19" fmla="*/ 1996 h 2085"/>
              <a:gd name="T20" fmla="*/ 703 w 4306"/>
              <a:gd name="T21" fmla="*/ 2091 h 2085"/>
              <a:gd name="T22" fmla="*/ 768 w 4306"/>
              <a:gd name="T23" fmla="*/ 2173 h 2085"/>
              <a:gd name="T24" fmla="*/ 831 w 4306"/>
              <a:gd name="T25" fmla="*/ 2241 h 2085"/>
              <a:gd name="T26" fmla="*/ 896 w 4306"/>
              <a:gd name="T27" fmla="*/ 2299 h 2085"/>
              <a:gd name="T28" fmla="*/ 960 w 4306"/>
              <a:gd name="T29" fmla="*/ 2346 h 2085"/>
              <a:gd name="T30" fmla="*/ 1024 w 4306"/>
              <a:gd name="T31" fmla="*/ 2382 h 2085"/>
              <a:gd name="T32" fmla="*/ 1089 w 4306"/>
              <a:gd name="T33" fmla="*/ 2412 h 2085"/>
              <a:gd name="T34" fmla="*/ 1153 w 4306"/>
              <a:gd name="T35" fmla="*/ 2433 h 2085"/>
              <a:gd name="T36" fmla="*/ 1217 w 4306"/>
              <a:gd name="T37" fmla="*/ 2448 h 2085"/>
              <a:gd name="T38" fmla="*/ 1281 w 4306"/>
              <a:gd name="T39" fmla="*/ 2457 h 2085"/>
              <a:gd name="T40" fmla="*/ 1345 w 4306"/>
              <a:gd name="T41" fmla="*/ 2461 h 2085"/>
              <a:gd name="T42" fmla="*/ 1411 w 4306"/>
              <a:gd name="T43" fmla="*/ 2461 h 2085"/>
              <a:gd name="T44" fmla="*/ 1474 w 4306"/>
              <a:gd name="T45" fmla="*/ 2456 h 2085"/>
              <a:gd name="T46" fmla="*/ 1538 w 4306"/>
              <a:gd name="T47" fmla="*/ 2450 h 2085"/>
              <a:gd name="T48" fmla="*/ 1602 w 4306"/>
              <a:gd name="T49" fmla="*/ 2441 h 2085"/>
              <a:gd name="T50" fmla="*/ 1667 w 4306"/>
              <a:gd name="T51" fmla="*/ 2430 h 2085"/>
              <a:gd name="T52" fmla="*/ 1732 w 4306"/>
              <a:gd name="T53" fmla="*/ 2418 h 2085"/>
              <a:gd name="T54" fmla="*/ 1795 w 4306"/>
              <a:gd name="T55" fmla="*/ 2405 h 2085"/>
              <a:gd name="T56" fmla="*/ 1859 w 4306"/>
              <a:gd name="T57" fmla="*/ 2392 h 2085"/>
              <a:gd name="T58" fmla="*/ 1924 w 4306"/>
              <a:gd name="T59" fmla="*/ 2379 h 2085"/>
              <a:gd name="T60" fmla="*/ 1988 w 4306"/>
              <a:gd name="T61" fmla="*/ 2367 h 2085"/>
              <a:gd name="T62" fmla="*/ 2052 w 4306"/>
              <a:gd name="T63" fmla="*/ 2355 h 2085"/>
              <a:gd name="T64" fmla="*/ 2116 w 4306"/>
              <a:gd name="T65" fmla="*/ 2345 h 2085"/>
              <a:gd name="T66" fmla="*/ 2181 w 4306"/>
              <a:gd name="T67" fmla="*/ 2336 h 2085"/>
              <a:gd name="T68" fmla="*/ 2245 w 4306"/>
              <a:gd name="T69" fmla="*/ 2327 h 2085"/>
              <a:gd name="T70" fmla="*/ 2309 w 4306"/>
              <a:gd name="T71" fmla="*/ 2320 h 2085"/>
              <a:gd name="T72" fmla="*/ 2373 w 4306"/>
              <a:gd name="T73" fmla="*/ 2315 h 2085"/>
              <a:gd name="T74" fmla="*/ 2438 w 4306"/>
              <a:gd name="T75" fmla="*/ 2311 h 2085"/>
              <a:gd name="T76" fmla="*/ 2502 w 4306"/>
              <a:gd name="T77" fmla="*/ 2308 h 2085"/>
              <a:gd name="T78" fmla="*/ 2566 w 4306"/>
              <a:gd name="T79" fmla="*/ 2307 h 2085"/>
              <a:gd name="T80" fmla="*/ 2631 w 4306"/>
              <a:gd name="T81" fmla="*/ 2307 h 2085"/>
              <a:gd name="T82" fmla="*/ 2695 w 4306"/>
              <a:gd name="T83" fmla="*/ 2308 h 2085"/>
              <a:gd name="T84" fmla="*/ 2759 w 4306"/>
              <a:gd name="T85" fmla="*/ 2310 h 2085"/>
              <a:gd name="T86" fmla="*/ 2823 w 4306"/>
              <a:gd name="T87" fmla="*/ 2312 h 2085"/>
              <a:gd name="T88" fmla="*/ 2887 w 4306"/>
              <a:gd name="T89" fmla="*/ 2314 h 2085"/>
              <a:gd name="T90" fmla="*/ 2953 w 4306"/>
              <a:gd name="T91" fmla="*/ 2316 h 2085"/>
              <a:gd name="T92" fmla="*/ 3016 w 4306"/>
              <a:gd name="T93" fmla="*/ 2318 h 2085"/>
              <a:gd name="T94" fmla="*/ 3080 w 4306"/>
              <a:gd name="T95" fmla="*/ 2319 h 2085"/>
              <a:gd name="T96" fmla="*/ 3144 w 4306"/>
              <a:gd name="T97" fmla="*/ 2318 h 2085"/>
              <a:gd name="T98" fmla="*/ 3209 w 4306"/>
              <a:gd name="T99" fmla="*/ 2314 h 2085"/>
              <a:gd name="T100" fmla="*/ 3274 w 4306"/>
              <a:gd name="T101" fmla="*/ 2308 h 2085"/>
              <a:gd name="T102" fmla="*/ 3337 w 4306"/>
              <a:gd name="T103" fmla="*/ 2299 h 2085"/>
              <a:gd name="T104" fmla="*/ 3401 w 4306"/>
              <a:gd name="T105" fmla="*/ 2286 h 2085"/>
              <a:gd name="T106" fmla="*/ 3466 w 4306"/>
              <a:gd name="T107" fmla="*/ 2267 h 2085"/>
              <a:gd name="T108" fmla="*/ 3530 w 4306"/>
              <a:gd name="T109" fmla="*/ 2243 h 2085"/>
              <a:gd name="T110" fmla="*/ 3595 w 4306"/>
              <a:gd name="T111" fmla="*/ 2213 h 2085"/>
              <a:gd name="T112" fmla="*/ 3659 w 4306"/>
              <a:gd name="T113" fmla="*/ 2175 h 2085"/>
              <a:gd name="T114" fmla="*/ 3723 w 4306"/>
              <a:gd name="T115" fmla="*/ 2129 h 2085"/>
              <a:gd name="T116" fmla="*/ 3787 w 4306"/>
              <a:gd name="T117" fmla="*/ 2074 h 2085"/>
              <a:gd name="T118" fmla="*/ 3851 w 4306"/>
              <a:gd name="T119" fmla="*/ 2009 h 2085"/>
              <a:gd name="T120" fmla="*/ 3916 w 4306"/>
              <a:gd name="T121" fmla="*/ 1931 h 2085"/>
              <a:gd name="T122" fmla="*/ 3980 w 4306"/>
              <a:gd name="T123" fmla="*/ 1842 h 2085"/>
              <a:gd name="T124" fmla="*/ 4044 w 4306"/>
              <a:gd name="T125" fmla="*/ 1739 h 20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06"/>
              <a:gd name="T190" fmla="*/ 0 h 2085"/>
              <a:gd name="T191" fmla="*/ 4306 w 4306"/>
              <a:gd name="T192" fmla="*/ 2085 h 20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06" h="2085">
                <a:moveTo>
                  <a:pt x="0" y="0"/>
                </a:moveTo>
                <a:lnTo>
                  <a:pt x="3" y="15"/>
                </a:lnTo>
                <a:lnTo>
                  <a:pt x="7" y="29"/>
                </a:lnTo>
                <a:lnTo>
                  <a:pt x="10" y="43"/>
                </a:lnTo>
                <a:lnTo>
                  <a:pt x="14" y="57"/>
                </a:lnTo>
                <a:lnTo>
                  <a:pt x="17" y="71"/>
                </a:lnTo>
                <a:lnTo>
                  <a:pt x="21" y="85"/>
                </a:lnTo>
                <a:lnTo>
                  <a:pt x="25" y="99"/>
                </a:lnTo>
                <a:lnTo>
                  <a:pt x="28" y="113"/>
                </a:lnTo>
                <a:lnTo>
                  <a:pt x="32" y="127"/>
                </a:lnTo>
                <a:lnTo>
                  <a:pt x="35" y="141"/>
                </a:lnTo>
                <a:lnTo>
                  <a:pt x="39" y="154"/>
                </a:lnTo>
                <a:lnTo>
                  <a:pt x="42" y="168"/>
                </a:lnTo>
                <a:lnTo>
                  <a:pt x="46" y="181"/>
                </a:lnTo>
                <a:lnTo>
                  <a:pt x="50" y="195"/>
                </a:lnTo>
                <a:lnTo>
                  <a:pt x="53" y="208"/>
                </a:lnTo>
                <a:lnTo>
                  <a:pt x="57" y="222"/>
                </a:lnTo>
                <a:lnTo>
                  <a:pt x="60" y="235"/>
                </a:lnTo>
                <a:lnTo>
                  <a:pt x="64" y="248"/>
                </a:lnTo>
                <a:lnTo>
                  <a:pt x="67" y="261"/>
                </a:lnTo>
                <a:lnTo>
                  <a:pt x="71" y="274"/>
                </a:lnTo>
                <a:lnTo>
                  <a:pt x="75" y="287"/>
                </a:lnTo>
                <a:lnTo>
                  <a:pt x="78" y="300"/>
                </a:lnTo>
                <a:lnTo>
                  <a:pt x="82" y="313"/>
                </a:lnTo>
                <a:lnTo>
                  <a:pt x="85" y="326"/>
                </a:lnTo>
                <a:lnTo>
                  <a:pt x="89" y="339"/>
                </a:lnTo>
                <a:lnTo>
                  <a:pt x="92" y="351"/>
                </a:lnTo>
                <a:lnTo>
                  <a:pt x="96" y="364"/>
                </a:lnTo>
                <a:lnTo>
                  <a:pt x="100" y="376"/>
                </a:lnTo>
                <a:lnTo>
                  <a:pt x="103" y="389"/>
                </a:lnTo>
                <a:lnTo>
                  <a:pt x="107" y="401"/>
                </a:lnTo>
                <a:lnTo>
                  <a:pt x="110" y="414"/>
                </a:lnTo>
                <a:lnTo>
                  <a:pt x="114" y="426"/>
                </a:lnTo>
                <a:lnTo>
                  <a:pt x="117" y="438"/>
                </a:lnTo>
                <a:lnTo>
                  <a:pt x="121" y="450"/>
                </a:lnTo>
                <a:lnTo>
                  <a:pt x="125" y="462"/>
                </a:lnTo>
                <a:lnTo>
                  <a:pt x="128" y="474"/>
                </a:lnTo>
                <a:lnTo>
                  <a:pt x="132" y="486"/>
                </a:lnTo>
                <a:lnTo>
                  <a:pt x="135" y="498"/>
                </a:lnTo>
                <a:lnTo>
                  <a:pt x="139" y="510"/>
                </a:lnTo>
                <a:lnTo>
                  <a:pt x="142" y="522"/>
                </a:lnTo>
                <a:lnTo>
                  <a:pt x="146" y="534"/>
                </a:lnTo>
                <a:lnTo>
                  <a:pt x="149" y="545"/>
                </a:lnTo>
                <a:lnTo>
                  <a:pt x="153" y="557"/>
                </a:lnTo>
                <a:lnTo>
                  <a:pt x="157" y="568"/>
                </a:lnTo>
                <a:lnTo>
                  <a:pt x="160" y="580"/>
                </a:lnTo>
                <a:lnTo>
                  <a:pt x="164" y="591"/>
                </a:lnTo>
                <a:lnTo>
                  <a:pt x="167" y="603"/>
                </a:lnTo>
                <a:lnTo>
                  <a:pt x="171" y="614"/>
                </a:lnTo>
                <a:lnTo>
                  <a:pt x="174" y="625"/>
                </a:lnTo>
                <a:lnTo>
                  <a:pt x="178" y="636"/>
                </a:lnTo>
                <a:lnTo>
                  <a:pt x="182" y="648"/>
                </a:lnTo>
                <a:lnTo>
                  <a:pt x="185" y="659"/>
                </a:lnTo>
                <a:lnTo>
                  <a:pt x="189" y="670"/>
                </a:lnTo>
                <a:lnTo>
                  <a:pt x="192" y="681"/>
                </a:lnTo>
                <a:lnTo>
                  <a:pt x="196" y="691"/>
                </a:lnTo>
                <a:lnTo>
                  <a:pt x="199" y="702"/>
                </a:lnTo>
                <a:lnTo>
                  <a:pt x="203" y="713"/>
                </a:lnTo>
                <a:lnTo>
                  <a:pt x="207" y="724"/>
                </a:lnTo>
                <a:lnTo>
                  <a:pt x="210" y="734"/>
                </a:lnTo>
                <a:lnTo>
                  <a:pt x="214" y="745"/>
                </a:lnTo>
                <a:lnTo>
                  <a:pt x="217" y="755"/>
                </a:lnTo>
                <a:lnTo>
                  <a:pt x="221" y="766"/>
                </a:lnTo>
                <a:lnTo>
                  <a:pt x="224" y="776"/>
                </a:lnTo>
                <a:lnTo>
                  <a:pt x="228" y="787"/>
                </a:lnTo>
                <a:lnTo>
                  <a:pt x="232" y="797"/>
                </a:lnTo>
                <a:lnTo>
                  <a:pt x="235" y="807"/>
                </a:lnTo>
                <a:lnTo>
                  <a:pt x="239" y="817"/>
                </a:lnTo>
                <a:lnTo>
                  <a:pt x="242" y="827"/>
                </a:lnTo>
                <a:lnTo>
                  <a:pt x="246" y="838"/>
                </a:lnTo>
                <a:lnTo>
                  <a:pt x="249" y="848"/>
                </a:lnTo>
                <a:lnTo>
                  <a:pt x="253" y="858"/>
                </a:lnTo>
                <a:lnTo>
                  <a:pt x="257" y="867"/>
                </a:lnTo>
                <a:lnTo>
                  <a:pt x="260" y="877"/>
                </a:lnTo>
                <a:lnTo>
                  <a:pt x="264" y="887"/>
                </a:lnTo>
                <a:lnTo>
                  <a:pt x="267" y="897"/>
                </a:lnTo>
                <a:lnTo>
                  <a:pt x="271" y="907"/>
                </a:lnTo>
                <a:lnTo>
                  <a:pt x="274" y="916"/>
                </a:lnTo>
                <a:lnTo>
                  <a:pt x="278" y="926"/>
                </a:lnTo>
                <a:lnTo>
                  <a:pt x="282" y="935"/>
                </a:lnTo>
                <a:lnTo>
                  <a:pt x="285" y="945"/>
                </a:lnTo>
                <a:lnTo>
                  <a:pt x="289" y="954"/>
                </a:lnTo>
                <a:lnTo>
                  <a:pt x="292" y="963"/>
                </a:lnTo>
                <a:lnTo>
                  <a:pt x="296" y="973"/>
                </a:lnTo>
                <a:lnTo>
                  <a:pt x="299" y="982"/>
                </a:lnTo>
                <a:lnTo>
                  <a:pt x="303" y="991"/>
                </a:lnTo>
                <a:lnTo>
                  <a:pt x="306" y="1000"/>
                </a:lnTo>
                <a:lnTo>
                  <a:pt x="310" y="1009"/>
                </a:lnTo>
                <a:lnTo>
                  <a:pt x="314" y="1018"/>
                </a:lnTo>
                <a:lnTo>
                  <a:pt x="317" y="1027"/>
                </a:lnTo>
                <a:lnTo>
                  <a:pt x="321" y="1036"/>
                </a:lnTo>
                <a:lnTo>
                  <a:pt x="324" y="1045"/>
                </a:lnTo>
                <a:lnTo>
                  <a:pt x="328" y="1054"/>
                </a:lnTo>
                <a:lnTo>
                  <a:pt x="331" y="1063"/>
                </a:lnTo>
                <a:lnTo>
                  <a:pt x="335" y="1072"/>
                </a:lnTo>
                <a:lnTo>
                  <a:pt x="339" y="1080"/>
                </a:lnTo>
                <a:lnTo>
                  <a:pt x="342" y="1089"/>
                </a:lnTo>
                <a:lnTo>
                  <a:pt x="346" y="1097"/>
                </a:lnTo>
                <a:lnTo>
                  <a:pt x="349" y="1106"/>
                </a:lnTo>
                <a:lnTo>
                  <a:pt x="353" y="1114"/>
                </a:lnTo>
                <a:lnTo>
                  <a:pt x="356" y="1123"/>
                </a:lnTo>
                <a:lnTo>
                  <a:pt x="360" y="1131"/>
                </a:lnTo>
                <a:lnTo>
                  <a:pt x="364" y="1140"/>
                </a:lnTo>
                <a:lnTo>
                  <a:pt x="367" y="1148"/>
                </a:lnTo>
                <a:lnTo>
                  <a:pt x="371" y="1156"/>
                </a:lnTo>
                <a:lnTo>
                  <a:pt x="374" y="1164"/>
                </a:lnTo>
                <a:lnTo>
                  <a:pt x="378" y="1172"/>
                </a:lnTo>
                <a:lnTo>
                  <a:pt x="381" y="1180"/>
                </a:lnTo>
                <a:lnTo>
                  <a:pt x="385" y="1188"/>
                </a:lnTo>
                <a:lnTo>
                  <a:pt x="389" y="1196"/>
                </a:lnTo>
                <a:lnTo>
                  <a:pt x="392" y="1204"/>
                </a:lnTo>
                <a:lnTo>
                  <a:pt x="396" y="1212"/>
                </a:lnTo>
                <a:lnTo>
                  <a:pt x="399" y="1220"/>
                </a:lnTo>
                <a:lnTo>
                  <a:pt x="403" y="1228"/>
                </a:lnTo>
                <a:lnTo>
                  <a:pt x="406" y="1235"/>
                </a:lnTo>
                <a:lnTo>
                  <a:pt x="410" y="1243"/>
                </a:lnTo>
                <a:lnTo>
                  <a:pt x="414" y="1251"/>
                </a:lnTo>
                <a:lnTo>
                  <a:pt x="417" y="1258"/>
                </a:lnTo>
                <a:lnTo>
                  <a:pt x="421" y="1266"/>
                </a:lnTo>
                <a:lnTo>
                  <a:pt x="424" y="1273"/>
                </a:lnTo>
                <a:lnTo>
                  <a:pt x="428" y="1281"/>
                </a:lnTo>
                <a:lnTo>
                  <a:pt x="431" y="1288"/>
                </a:lnTo>
                <a:lnTo>
                  <a:pt x="435" y="1296"/>
                </a:lnTo>
                <a:lnTo>
                  <a:pt x="439" y="1303"/>
                </a:lnTo>
                <a:lnTo>
                  <a:pt x="442" y="1310"/>
                </a:lnTo>
                <a:lnTo>
                  <a:pt x="446" y="1317"/>
                </a:lnTo>
                <a:lnTo>
                  <a:pt x="449" y="1325"/>
                </a:lnTo>
                <a:lnTo>
                  <a:pt x="453" y="1332"/>
                </a:lnTo>
                <a:lnTo>
                  <a:pt x="456" y="1339"/>
                </a:lnTo>
                <a:lnTo>
                  <a:pt x="460" y="1346"/>
                </a:lnTo>
                <a:lnTo>
                  <a:pt x="463" y="1353"/>
                </a:lnTo>
                <a:lnTo>
                  <a:pt x="467" y="1360"/>
                </a:lnTo>
                <a:lnTo>
                  <a:pt x="471" y="1367"/>
                </a:lnTo>
                <a:lnTo>
                  <a:pt x="474" y="1373"/>
                </a:lnTo>
                <a:lnTo>
                  <a:pt x="478" y="1380"/>
                </a:lnTo>
                <a:lnTo>
                  <a:pt x="481" y="1387"/>
                </a:lnTo>
                <a:lnTo>
                  <a:pt x="485" y="1394"/>
                </a:lnTo>
                <a:lnTo>
                  <a:pt x="488" y="1400"/>
                </a:lnTo>
                <a:lnTo>
                  <a:pt x="492" y="1407"/>
                </a:lnTo>
                <a:lnTo>
                  <a:pt x="496" y="1414"/>
                </a:lnTo>
                <a:lnTo>
                  <a:pt x="499" y="1420"/>
                </a:lnTo>
                <a:lnTo>
                  <a:pt x="503" y="1427"/>
                </a:lnTo>
                <a:lnTo>
                  <a:pt x="506" y="1433"/>
                </a:lnTo>
                <a:lnTo>
                  <a:pt x="510" y="1440"/>
                </a:lnTo>
                <a:lnTo>
                  <a:pt x="513" y="1446"/>
                </a:lnTo>
                <a:lnTo>
                  <a:pt x="517" y="1452"/>
                </a:lnTo>
                <a:lnTo>
                  <a:pt x="521" y="1458"/>
                </a:lnTo>
                <a:lnTo>
                  <a:pt x="524" y="1465"/>
                </a:lnTo>
                <a:lnTo>
                  <a:pt x="528" y="1471"/>
                </a:lnTo>
                <a:lnTo>
                  <a:pt x="531" y="1477"/>
                </a:lnTo>
                <a:lnTo>
                  <a:pt x="535" y="1483"/>
                </a:lnTo>
                <a:lnTo>
                  <a:pt x="538" y="1489"/>
                </a:lnTo>
                <a:lnTo>
                  <a:pt x="542" y="1495"/>
                </a:lnTo>
                <a:lnTo>
                  <a:pt x="546" y="1501"/>
                </a:lnTo>
                <a:lnTo>
                  <a:pt x="549" y="1507"/>
                </a:lnTo>
                <a:lnTo>
                  <a:pt x="553" y="1513"/>
                </a:lnTo>
                <a:lnTo>
                  <a:pt x="556" y="1519"/>
                </a:lnTo>
                <a:lnTo>
                  <a:pt x="560" y="1525"/>
                </a:lnTo>
                <a:lnTo>
                  <a:pt x="563" y="1531"/>
                </a:lnTo>
                <a:lnTo>
                  <a:pt x="567" y="1536"/>
                </a:lnTo>
                <a:lnTo>
                  <a:pt x="571" y="1542"/>
                </a:lnTo>
                <a:lnTo>
                  <a:pt x="574" y="1548"/>
                </a:lnTo>
                <a:lnTo>
                  <a:pt x="578" y="1553"/>
                </a:lnTo>
                <a:lnTo>
                  <a:pt x="581" y="1559"/>
                </a:lnTo>
                <a:lnTo>
                  <a:pt x="585" y="1564"/>
                </a:lnTo>
                <a:lnTo>
                  <a:pt x="588" y="1570"/>
                </a:lnTo>
                <a:lnTo>
                  <a:pt x="592" y="1575"/>
                </a:lnTo>
                <a:lnTo>
                  <a:pt x="596" y="1581"/>
                </a:lnTo>
                <a:lnTo>
                  <a:pt x="599" y="1586"/>
                </a:lnTo>
                <a:lnTo>
                  <a:pt x="603" y="1592"/>
                </a:lnTo>
                <a:lnTo>
                  <a:pt x="606" y="1597"/>
                </a:lnTo>
                <a:lnTo>
                  <a:pt x="610" y="1602"/>
                </a:lnTo>
                <a:lnTo>
                  <a:pt x="613" y="1607"/>
                </a:lnTo>
                <a:lnTo>
                  <a:pt x="617" y="1613"/>
                </a:lnTo>
                <a:lnTo>
                  <a:pt x="620" y="1618"/>
                </a:lnTo>
                <a:lnTo>
                  <a:pt x="624" y="1623"/>
                </a:lnTo>
                <a:lnTo>
                  <a:pt x="628" y="1628"/>
                </a:lnTo>
                <a:lnTo>
                  <a:pt x="631" y="1633"/>
                </a:lnTo>
                <a:lnTo>
                  <a:pt x="635" y="1638"/>
                </a:lnTo>
                <a:lnTo>
                  <a:pt x="638" y="1643"/>
                </a:lnTo>
                <a:lnTo>
                  <a:pt x="642" y="1648"/>
                </a:lnTo>
                <a:lnTo>
                  <a:pt x="645" y="1653"/>
                </a:lnTo>
                <a:lnTo>
                  <a:pt x="649" y="1658"/>
                </a:lnTo>
                <a:lnTo>
                  <a:pt x="653" y="1663"/>
                </a:lnTo>
                <a:lnTo>
                  <a:pt x="656" y="1667"/>
                </a:lnTo>
                <a:lnTo>
                  <a:pt x="660" y="1672"/>
                </a:lnTo>
                <a:lnTo>
                  <a:pt x="663" y="1677"/>
                </a:lnTo>
                <a:lnTo>
                  <a:pt x="667" y="1681"/>
                </a:lnTo>
                <a:lnTo>
                  <a:pt x="670" y="1686"/>
                </a:lnTo>
                <a:lnTo>
                  <a:pt x="674" y="1691"/>
                </a:lnTo>
                <a:lnTo>
                  <a:pt x="678" y="1695"/>
                </a:lnTo>
                <a:lnTo>
                  <a:pt x="681" y="1700"/>
                </a:lnTo>
                <a:lnTo>
                  <a:pt x="685" y="1704"/>
                </a:lnTo>
                <a:lnTo>
                  <a:pt x="688" y="1709"/>
                </a:lnTo>
                <a:lnTo>
                  <a:pt x="692" y="1713"/>
                </a:lnTo>
                <a:lnTo>
                  <a:pt x="695" y="1718"/>
                </a:lnTo>
                <a:lnTo>
                  <a:pt x="699" y="1722"/>
                </a:lnTo>
                <a:lnTo>
                  <a:pt x="703" y="1726"/>
                </a:lnTo>
                <a:lnTo>
                  <a:pt x="706" y="1731"/>
                </a:lnTo>
                <a:lnTo>
                  <a:pt x="710" y="1735"/>
                </a:lnTo>
                <a:lnTo>
                  <a:pt x="713" y="1739"/>
                </a:lnTo>
                <a:lnTo>
                  <a:pt x="717" y="1743"/>
                </a:lnTo>
                <a:lnTo>
                  <a:pt x="720" y="1747"/>
                </a:lnTo>
                <a:lnTo>
                  <a:pt x="724" y="1752"/>
                </a:lnTo>
                <a:lnTo>
                  <a:pt x="728" y="1756"/>
                </a:lnTo>
                <a:lnTo>
                  <a:pt x="731" y="1760"/>
                </a:lnTo>
                <a:lnTo>
                  <a:pt x="735" y="1764"/>
                </a:lnTo>
                <a:lnTo>
                  <a:pt x="738" y="1768"/>
                </a:lnTo>
                <a:lnTo>
                  <a:pt x="742" y="1772"/>
                </a:lnTo>
                <a:lnTo>
                  <a:pt x="745" y="1776"/>
                </a:lnTo>
                <a:lnTo>
                  <a:pt x="749" y="1780"/>
                </a:lnTo>
                <a:lnTo>
                  <a:pt x="753" y="1783"/>
                </a:lnTo>
                <a:lnTo>
                  <a:pt x="756" y="1787"/>
                </a:lnTo>
                <a:lnTo>
                  <a:pt x="760" y="1791"/>
                </a:lnTo>
                <a:lnTo>
                  <a:pt x="763" y="1795"/>
                </a:lnTo>
                <a:lnTo>
                  <a:pt x="767" y="1799"/>
                </a:lnTo>
                <a:lnTo>
                  <a:pt x="770" y="1802"/>
                </a:lnTo>
                <a:lnTo>
                  <a:pt x="774" y="1806"/>
                </a:lnTo>
                <a:lnTo>
                  <a:pt x="777" y="1810"/>
                </a:lnTo>
                <a:lnTo>
                  <a:pt x="781" y="1813"/>
                </a:lnTo>
                <a:lnTo>
                  <a:pt x="785" y="1817"/>
                </a:lnTo>
                <a:lnTo>
                  <a:pt x="788" y="1820"/>
                </a:lnTo>
                <a:lnTo>
                  <a:pt x="792" y="1824"/>
                </a:lnTo>
                <a:lnTo>
                  <a:pt x="795" y="1827"/>
                </a:lnTo>
                <a:lnTo>
                  <a:pt x="799" y="1831"/>
                </a:lnTo>
                <a:lnTo>
                  <a:pt x="802" y="1834"/>
                </a:lnTo>
                <a:lnTo>
                  <a:pt x="806" y="1838"/>
                </a:lnTo>
                <a:lnTo>
                  <a:pt x="810" y="1841"/>
                </a:lnTo>
                <a:lnTo>
                  <a:pt x="813" y="1844"/>
                </a:lnTo>
                <a:lnTo>
                  <a:pt x="817" y="1848"/>
                </a:lnTo>
                <a:lnTo>
                  <a:pt x="820" y="1851"/>
                </a:lnTo>
                <a:lnTo>
                  <a:pt x="824" y="1854"/>
                </a:lnTo>
                <a:lnTo>
                  <a:pt x="827" y="1857"/>
                </a:lnTo>
                <a:lnTo>
                  <a:pt x="831" y="1860"/>
                </a:lnTo>
                <a:lnTo>
                  <a:pt x="835" y="1864"/>
                </a:lnTo>
                <a:lnTo>
                  <a:pt x="838" y="1867"/>
                </a:lnTo>
                <a:lnTo>
                  <a:pt x="842" y="1870"/>
                </a:lnTo>
                <a:lnTo>
                  <a:pt x="845" y="1873"/>
                </a:lnTo>
                <a:lnTo>
                  <a:pt x="849" y="1876"/>
                </a:lnTo>
                <a:lnTo>
                  <a:pt x="852" y="1879"/>
                </a:lnTo>
                <a:lnTo>
                  <a:pt x="856" y="1882"/>
                </a:lnTo>
                <a:lnTo>
                  <a:pt x="860" y="1885"/>
                </a:lnTo>
                <a:lnTo>
                  <a:pt x="863" y="1888"/>
                </a:lnTo>
                <a:lnTo>
                  <a:pt x="867" y="1891"/>
                </a:lnTo>
                <a:lnTo>
                  <a:pt x="870" y="1894"/>
                </a:lnTo>
                <a:lnTo>
                  <a:pt x="874" y="1896"/>
                </a:lnTo>
                <a:lnTo>
                  <a:pt x="877" y="1899"/>
                </a:lnTo>
                <a:lnTo>
                  <a:pt x="881" y="1902"/>
                </a:lnTo>
                <a:lnTo>
                  <a:pt x="885" y="1905"/>
                </a:lnTo>
                <a:lnTo>
                  <a:pt x="888" y="1908"/>
                </a:lnTo>
                <a:lnTo>
                  <a:pt x="892" y="1910"/>
                </a:lnTo>
                <a:lnTo>
                  <a:pt x="895" y="1913"/>
                </a:lnTo>
                <a:lnTo>
                  <a:pt x="899" y="1916"/>
                </a:lnTo>
                <a:lnTo>
                  <a:pt x="902" y="1918"/>
                </a:lnTo>
                <a:lnTo>
                  <a:pt x="906" y="1921"/>
                </a:lnTo>
                <a:lnTo>
                  <a:pt x="910" y="1923"/>
                </a:lnTo>
                <a:lnTo>
                  <a:pt x="913" y="1926"/>
                </a:lnTo>
                <a:lnTo>
                  <a:pt x="917" y="1929"/>
                </a:lnTo>
                <a:lnTo>
                  <a:pt x="920" y="1931"/>
                </a:lnTo>
                <a:lnTo>
                  <a:pt x="924" y="1934"/>
                </a:lnTo>
                <a:lnTo>
                  <a:pt x="927" y="1936"/>
                </a:lnTo>
                <a:lnTo>
                  <a:pt x="931" y="1938"/>
                </a:lnTo>
                <a:lnTo>
                  <a:pt x="934" y="1941"/>
                </a:lnTo>
                <a:lnTo>
                  <a:pt x="938" y="1943"/>
                </a:lnTo>
                <a:lnTo>
                  <a:pt x="942" y="1946"/>
                </a:lnTo>
                <a:lnTo>
                  <a:pt x="945" y="1948"/>
                </a:lnTo>
                <a:lnTo>
                  <a:pt x="949" y="1950"/>
                </a:lnTo>
                <a:lnTo>
                  <a:pt x="952" y="1952"/>
                </a:lnTo>
                <a:lnTo>
                  <a:pt x="956" y="1955"/>
                </a:lnTo>
                <a:lnTo>
                  <a:pt x="959" y="1957"/>
                </a:lnTo>
                <a:lnTo>
                  <a:pt x="963" y="1959"/>
                </a:lnTo>
                <a:lnTo>
                  <a:pt x="967" y="1961"/>
                </a:lnTo>
                <a:lnTo>
                  <a:pt x="970" y="1964"/>
                </a:lnTo>
                <a:lnTo>
                  <a:pt x="974" y="1966"/>
                </a:lnTo>
                <a:lnTo>
                  <a:pt x="977" y="1968"/>
                </a:lnTo>
                <a:lnTo>
                  <a:pt x="981" y="1970"/>
                </a:lnTo>
                <a:lnTo>
                  <a:pt x="984" y="1972"/>
                </a:lnTo>
                <a:lnTo>
                  <a:pt x="988" y="1974"/>
                </a:lnTo>
                <a:lnTo>
                  <a:pt x="992" y="1976"/>
                </a:lnTo>
                <a:lnTo>
                  <a:pt x="995" y="1978"/>
                </a:lnTo>
                <a:lnTo>
                  <a:pt x="999" y="1980"/>
                </a:lnTo>
                <a:lnTo>
                  <a:pt x="1002" y="1982"/>
                </a:lnTo>
                <a:lnTo>
                  <a:pt x="1006" y="1984"/>
                </a:lnTo>
                <a:lnTo>
                  <a:pt x="1009" y="1986"/>
                </a:lnTo>
                <a:lnTo>
                  <a:pt x="1013" y="1988"/>
                </a:lnTo>
                <a:lnTo>
                  <a:pt x="1017" y="1989"/>
                </a:lnTo>
                <a:lnTo>
                  <a:pt x="1020" y="1991"/>
                </a:lnTo>
                <a:lnTo>
                  <a:pt x="1024" y="1993"/>
                </a:lnTo>
                <a:lnTo>
                  <a:pt x="1027" y="1995"/>
                </a:lnTo>
                <a:lnTo>
                  <a:pt x="1031" y="1997"/>
                </a:lnTo>
                <a:lnTo>
                  <a:pt x="1034" y="1998"/>
                </a:lnTo>
                <a:lnTo>
                  <a:pt x="1038" y="2000"/>
                </a:lnTo>
                <a:lnTo>
                  <a:pt x="1042" y="2002"/>
                </a:lnTo>
                <a:lnTo>
                  <a:pt x="1045" y="2004"/>
                </a:lnTo>
                <a:lnTo>
                  <a:pt x="1049" y="2005"/>
                </a:lnTo>
                <a:lnTo>
                  <a:pt x="1052" y="2007"/>
                </a:lnTo>
                <a:lnTo>
                  <a:pt x="1056" y="2008"/>
                </a:lnTo>
                <a:lnTo>
                  <a:pt x="1059" y="2010"/>
                </a:lnTo>
                <a:lnTo>
                  <a:pt x="1063" y="2012"/>
                </a:lnTo>
                <a:lnTo>
                  <a:pt x="1067" y="2013"/>
                </a:lnTo>
                <a:lnTo>
                  <a:pt x="1070" y="2015"/>
                </a:lnTo>
                <a:lnTo>
                  <a:pt x="1074" y="2016"/>
                </a:lnTo>
                <a:lnTo>
                  <a:pt x="1077" y="2018"/>
                </a:lnTo>
                <a:lnTo>
                  <a:pt x="1081" y="2019"/>
                </a:lnTo>
                <a:lnTo>
                  <a:pt x="1084" y="2021"/>
                </a:lnTo>
                <a:lnTo>
                  <a:pt x="1088" y="2022"/>
                </a:lnTo>
                <a:lnTo>
                  <a:pt x="1091" y="2024"/>
                </a:lnTo>
                <a:lnTo>
                  <a:pt x="1095" y="2025"/>
                </a:lnTo>
                <a:lnTo>
                  <a:pt x="1099" y="2026"/>
                </a:lnTo>
                <a:lnTo>
                  <a:pt x="1102" y="2028"/>
                </a:lnTo>
                <a:lnTo>
                  <a:pt x="1106" y="2029"/>
                </a:lnTo>
                <a:lnTo>
                  <a:pt x="1109" y="2030"/>
                </a:lnTo>
                <a:lnTo>
                  <a:pt x="1113" y="2032"/>
                </a:lnTo>
                <a:lnTo>
                  <a:pt x="1116" y="2033"/>
                </a:lnTo>
                <a:lnTo>
                  <a:pt x="1120" y="2034"/>
                </a:lnTo>
                <a:lnTo>
                  <a:pt x="1124" y="2035"/>
                </a:lnTo>
                <a:lnTo>
                  <a:pt x="1127" y="2037"/>
                </a:lnTo>
                <a:lnTo>
                  <a:pt x="1131" y="2038"/>
                </a:lnTo>
                <a:lnTo>
                  <a:pt x="1134" y="2039"/>
                </a:lnTo>
                <a:lnTo>
                  <a:pt x="1138" y="2040"/>
                </a:lnTo>
                <a:lnTo>
                  <a:pt x="1141" y="2041"/>
                </a:lnTo>
                <a:lnTo>
                  <a:pt x="1145" y="2043"/>
                </a:lnTo>
                <a:lnTo>
                  <a:pt x="1149" y="2044"/>
                </a:lnTo>
                <a:lnTo>
                  <a:pt x="1152" y="2045"/>
                </a:lnTo>
                <a:lnTo>
                  <a:pt x="1156" y="2046"/>
                </a:lnTo>
                <a:lnTo>
                  <a:pt x="1159" y="2047"/>
                </a:lnTo>
                <a:lnTo>
                  <a:pt x="1163" y="2048"/>
                </a:lnTo>
                <a:lnTo>
                  <a:pt x="1166" y="2049"/>
                </a:lnTo>
                <a:lnTo>
                  <a:pt x="1170" y="2050"/>
                </a:lnTo>
                <a:lnTo>
                  <a:pt x="1174" y="2051"/>
                </a:lnTo>
                <a:lnTo>
                  <a:pt x="1177" y="2052"/>
                </a:lnTo>
                <a:lnTo>
                  <a:pt x="1181" y="2053"/>
                </a:lnTo>
                <a:lnTo>
                  <a:pt x="1184" y="2054"/>
                </a:lnTo>
                <a:lnTo>
                  <a:pt x="1188" y="2055"/>
                </a:lnTo>
                <a:lnTo>
                  <a:pt x="1191" y="2056"/>
                </a:lnTo>
                <a:lnTo>
                  <a:pt x="1195" y="2057"/>
                </a:lnTo>
                <a:lnTo>
                  <a:pt x="1199" y="2058"/>
                </a:lnTo>
                <a:lnTo>
                  <a:pt x="1202" y="2058"/>
                </a:lnTo>
                <a:lnTo>
                  <a:pt x="1206" y="2059"/>
                </a:lnTo>
                <a:lnTo>
                  <a:pt x="1209" y="2060"/>
                </a:lnTo>
                <a:lnTo>
                  <a:pt x="1213" y="2061"/>
                </a:lnTo>
                <a:lnTo>
                  <a:pt x="1216" y="2062"/>
                </a:lnTo>
                <a:lnTo>
                  <a:pt x="1220" y="2063"/>
                </a:lnTo>
                <a:lnTo>
                  <a:pt x="1223" y="2063"/>
                </a:lnTo>
                <a:lnTo>
                  <a:pt x="1227" y="2064"/>
                </a:lnTo>
                <a:lnTo>
                  <a:pt x="1231" y="2065"/>
                </a:lnTo>
                <a:lnTo>
                  <a:pt x="1234" y="2066"/>
                </a:lnTo>
                <a:lnTo>
                  <a:pt x="1238" y="2066"/>
                </a:lnTo>
                <a:lnTo>
                  <a:pt x="1241" y="2067"/>
                </a:lnTo>
                <a:lnTo>
                  <a:pt x="1245" y="2068"/>
                </a:lnTo>
                <a:lnTo>
                  <a:pt x="1248" y="2068"/>
                </a:lnTo>
                <a:lnTo>
                  <a:pt x="1252" y="2069"/>
                </a:lnTo>
                <a:lnTo>
                  <a:pt x="1256" y="2070"/>
                </a:lnTo>
                <a:lnTo>
                  <a:pt x="1259" y="2070"/>
                </a:lnTo>
                <a:lnTo>
                  <a:pt x="1263" y="2071"/>
                </a:lnTo>
                <a:lnTo>
                  <a:pt x="1266" y="2071"/>
                </a:lnTo>
                <a:lnTo>
                  <a:pt x="1270" y="2072"/>
                </a:lnTo>
                <a:lnTo>
                  <a:pt x="1273" y="2073"/>
                </a:lnTo>
                <a:lnTo>
                  <a:pt x="1277" y="2073"/>
                </a:lnTo>
                <a:lnTo>
                  <a:pt x="1281" y="2074"/>
                </a:lnTo>
                <a:lnTo>
                  <a:pt x="1284" y="2074"/>
                </a:lnTo>
                <a:lnTo>
                  <a:pt x="1288" y="2075"/>
                </a:lnTo>
                <a:lnTo>
                  <a:pt x="1291" y="2075"/>
                </a:lnTo>
                <a:lnTo>
                  <a:pt x="1295" y="2076"/>
                </a:lnTo>
                <a:lnTo>
                  <a:pt x="1298" y="2076"/>
                </a:lnTo>
                <a:lnTo>
                  <a:pt x="1302" y="2077"/>
                </a:lnTo>
                <a:lnTo>
                  <a:pt x="1306" y="2077"/>
                </a:lnTo>
                <a:lnTo>
                  <a:pt x="1309" y="2078"/>
                </a:lnTo>
                <a:lnTo>
                  <a:pt x="1313" y="2078"/>
                </a:lnTo>
                <a:lnTo>
                  <a:pt x="1316" y="2078"/>
                </a:lnTo>
                <a:lnTo>
                  <a:pt x="1320" y="2079"/>
                </a:lnTo>
                <a:lnTo>
                  <a:pt x="1323" y="2079"/>
                </a:lnTo>
                <a:lnTo>
                  <a:pt x="1327" y="2080"/>
                </a:lnTo>
                <a:lnTo>
                  <a:pt x="1331" y="2080"/>
                </a:lnTo>
                <a:lnTo>
                  <a:pt x="1334" y="2080"/>
                </a:lnTo>
                <a:lnTo>
                  <a:pt x="1338" y="2081"/>
                </a:lnTo>
                <a:lnTo>
                  <a:pt x="1341" y="2081"/>
                </a:lnTo>
                <a:lnTo>
                  <a:pt x="1345" y="2081"/>
                </a:lnTo>
                <a:lnTo>
                  <a:pt x="1348" y="2081"/>
                </a:lnTo>
                <a:lnTo>
                  <a:pt x="1352" y="2082"/>
                </a:lnTo>
                <a:lnTo>
                  <a:pt x="1356" y="2082"/>
                </a:lnTo>
                <a:lnTo>
                  <a:pt x="1359" y="2082"/>
                </a:lnTo>
                <a:lnTo>
                  <a:pt x="1363" y="2083"/>
                </a:lnTo>
                <a:lnTo>
                  <a:pt x="1366" y="2083"/>
                </a:lnTo>
                <a:lnTo>
                  <a:pt x="1370" y="2083"/>
                </a:lnTo>
                <a:lnTo>
                  <a:pt x="1373" y="2083"/>
                </a:lnTo>
                <a:lnTo>
                  <a:pt x="1377" y="2083"/>
                </a:lnTo>
                <a:lnTo>
                  <a:pt x="1380" y="2084"/>
                </a:lnTo>
                <a:lnTo>
                  <a:pt x="1384" y="2084"/>
                </a:lnTo>
                <a:lnTo>
                  <a:pt x="1388" y="2084"/>
                </a:lnTo>
                <a:lnTo>
                  <a:pt x="1391" y="2084"/>
                </a:lnTo>
                <a:lnTo>
                  <a:pt x="1395" y="2084"/>
                </a:lnTo>
                <a:lnTo>
                  <a:pt x="1398" y="2084"/>
                </a:lnTo>
                <a:lnTo>
                  <a:pt x="1402" y="2085"/>
                </a:lnTo>
                <a:lnTo>
                  <a:pt x="1405" y="2085"/>
                </a:lnTo>
                <a:lnTo>
                  <a:pt x="1409" y="2085"/>
                </a:lnTo>
                <a:lnTo>
                  <a:pt x="1413" y="2085"/>
                </a:lnTo>
                <a:lnTo>
                  <a:pt x="1416" y="2085"/>
                </a:lnTo>
                <a:lnTo>
                  <a:pt x="1420" y="2085"/>
                </a:lnTo>
                <a:lnTo>
                  <a:pt x="1423" y="2085"/>
                </a:lnTo>
                <a:lnTo>
                  <a:pt x="1427" y="2085"/>
                </a:lnTo>
                <a:lnTo>
                  <a:pt x="1430" y="2085"/>
                </a:lnTo>
                <a:lnTo>
                  <a:pt x="1434" y="2085"/>
                </a:lnTo>
                <a:lnTo>
                  <a:pt x="1438" y="2085"/>
                </a:lnTo>
                <a:lnTo>
                  <a:pt x="1441" y="2085"/>
                </a:lnTo>
                <a:lnTo>
                  <a:pt x="1445" y="2085"/>
                </a:lnTo>
                <a:lnTo>
                  <a:pt x="1448" y="2085"/>
                </a:lnTo>
                <a:lnTo>
                  <a:pt x="1452" y="2085"/>
                </a:lnTo>
                <a:lnTo>
                  <a:pt x="1455" y="2085"/>
                </a:lnTo>
                <a:lnTo>
                  <a:pt x="1459" y="2085"/>
                </a:lnTo>
                <a:lnTo>
                  <a:pt x="1463" y="2085"/>
                </a:lnTo>
                <a:lnTo>
                  <a:pt x="1466" y="2085"/>
                </a:lnTo>
                <a:lnTo>
                  <a:pt x="1470" y="2085"/>
                </a:lnTo>
                <a:lnTo>
                  <a:pt x="1473" y="2085"/>
                </a:lnTo>
                <a:lnTo>
                  <a:pt x="1477" y="2085"/>
                </a:lnTo>
                <a:lnTo>
                  <a:pt x="1480" y="2085"/>
                </a:lnTo>
                <a:lnTo>
                  <a:pt x="1484" y="2085"/>
                </a:lnTo>
                <a:lnTo>
                  <a:pt x="1488" y="2085"/>
                </a:lnTo>
                <a:lnTo>
                  <a:pt x="1491" y="2085"/>
                </a:lnTo>
                <a:lnTo>
                  <a:pt x="1495" y="2085"/>
                </a:lnTo>
                <a:lnTo>
                  <a:pt x="1498" y="2084"/>
                </a:lnTo>
                <a:lnTo>
                  <a:pt x="1502" y="2084"/>
                </a:lnTo>
                <a:lnTo>
                  <a:pt x="1505" y="2084"/>
                </a:lnTo>
                <a:lnTo>
                  <a:pt x="1509" y="2084"/>
                </a:lnTo>
                <a:lnTo>
                  <a:pt x="1513" y="2084"/>
                </a:lnTo>
                <a:lnTo>
                  <a:pt x="1516" y="2084"/>
                </a:lnTo>
                <a:lnTo>
                  <a:pt x="1520" y="2084"/>
                </a:lnTo>
                <a:lnTo>
                  <a:pt x="1523" y="2083"/>
                </a:lnTo>
                <a:lnTo>
                  <a:pt x="1527" y="2083"/>
                </a:lnTo>
                <a:lnTo>
                  <a:pt x="1530" y="2083"/>
                </a:lnTo>
                <a:lnTo>
                  <a:pt x="1534" y="2083"/>
                </a:lnTo>
                <a:lnTo>
                  <a:pt x="1537" y="2083"/>
                </a:lnTo>
                <a:lnTo>
                  <a:pt x="1541" y="2082"/>
                </a:lnTo>
                <a:lnTo>
                  <a:pt x="1545" y="2082"/>
                </a:lnTo>
                <a:lnTo>
                  <a:pt x="1548" y="2082"/>
                </a:lnTo>
                <a:lnTo>
                  <a:pt x="1552" y="2082"/>
                </a:lnTo>
                <a:lnTo>
                  <a:pt x="1555" y="2081"/>
                </a:lnTo>
                <a:lnTo>
                  <a:pt x="1559" y="2081"/>
                </a:lnTo>
                <a:lnTo>
                  <a:pt x="1562" y="2081"/>
                </a:lnTo>
                <a:lnTo>
                  <a:pt x="1566" y="2081"/>
                </a:lnTo>
                <a:lnTo>
                  <a:pt x="1570" y="2080"/>
                </a:lnTo>
                <a:lnTo>
                  <a:pt x="1573" y="2080"/>
                </a:lnTo>
                <a:lnTo>
                  <a:pt x="1577" y="2080"/>
                </a:lnTo>
                <a:lnTo>
                  <a:pt x="1580" y="2080"/>
                </a:lnTo>
                <a:lnTo>
                  <a:pt x="1584" y="2079"/>
                </a:lnTo>
                <a:lnTo>
                  <a:pt x="1587" y="2079"/>
                </a:lnTo>
                <a:lnTo>
                  <a:pt x="1591" y="2079"/>
                </a:lnTo>
                <a:lnTo>
                  <a:pt x="1595" y="2078"/>
                </a:lnTo>
                <a:lnTo>
                  <a:pt x="1598" y="2078"/>
                </a:lnTo>
                <a:lnTo>
                  <a:pt x="1602" y="2078"/>
                </a:lnTo>
                <a:lnTo>
                  <a:pt x="1605" y="2077"/>
                </a:lnTo>
                <a:lnTo>
                  <a:pt x="1609" y="2077"/>
                </a:lnTo>
                <a:lnTo>
                  <a:pt x="1612" y="2077"/>
                </a:lnTo>
                <a:lnTo>
                  <a:pt x="1616" y="2076"/>
                </a:lnTo>
                <a:lnTo>
                  <a:pt x="1620" y="2076"/>
                </a:lnTo>
                <a:lnTo>
                  <a:pt x="1623" y="2076"/>
                </a:lnTo>
                <a:lnTo>
                  <a:pt x="1627" y="2075"/>
                </a:lnTo>
                <a:lnTo>
                  <a:pt x="1630" y="2075"/>
                </a:lnTo>
                <a:lnTo>
                  <a:pt x="1634" y="2075"/>
                </a:lnTo>
                <a:lnTo>
                  <a:pt x="1637" y="2074"/>
                </a:lnTo>
                <a:lnTo>
                  <a:pt x="1641" y="2074"/>
                </a:lnTo>
                <a:lnTo>
                  <a:pt x="1645" y="2073"/>
                </a:lnTo>
                <a:lnTo>
                  <a:pt x="1648" y="2073"/>
                </a:lnTo>
                <a:lnTo>
                  <a:pt x="1652" y="2073"/>
                </a:lnTo>
                <a:lnTo>
                  <a:pt x="1655" y="2072"/>
                </a:lnTo>
                <a:lnTo>
                  <a:pt x="1659" y="2072"/>
                </a:lnTo>
                <a:lnTo>
                  <a:pt x="1662" y="2071"/>
                </a:lnTo>
                <a:lnTo>
                  <a:pt x="1666" y="2071"/>
                </a:lnTo>
                <a:lnTo>
                  <a:pt x="1670" y="2071"/>
                </a:lnTo>
                <a:lnTo>
                  <a:pt x="1673" y="2070"/>
                </a:lnTo>
                <a:lnTo>
                  <a:pt x="1677" y="2070"/>
                </a:lnTo>
                <a:lnTo>
                  <a:pt x="1680" y="2069"/>
                </a:lnTo>
                <a:lnTo>
                  <a:pt x="1684" y="2069"/>
                </a:lnTo>
                <a:lnTo>
                  <a:pt x="1687" y="2068"/>
                </a:lnTo>
                <a:lnTo>
                  <a:pt x="1691" y="2068"/>
                </a:lnTo>
                <a:lnTo>
                  <a:pt x="1694" y="2068"/>
                </a:lnTo>
                <a:lnTo>
                  <a:pt x="1698" y="2067"/>
                </a:lnTo>
                <a:lnTo>
                  <a:pt x="1702" y="2067"/>
                </a:lnTo>
                <a:lnTo>
                  <a:pt x="1705" y="2066"/>
                </a:lnTo>
                <a:lnTo>
                  <a:pt x="1709" y="2066"/>
                </a:lnTo>
                <a:lnTo>
                  <a:pt x="1712" y="2065"/>
                </a:lnTo>
                <a:lnTo>
                  <a:pt x="1716" y="2065"/>
                </a:lnTo>
                <a:lnTo>
                  <a:pt x="1719" y="2064"/>
                </a:lnTo>
                <a:lnTo>
                  <a:pt x="1723" y="2064"/>
                </a:lnTo>
                <a:lnTo>
                  <a:pt x="1727" y="2063"/>
                </a:lnTo>
                <a:lnTo>
                  <a:pt x="1730" y="2063"/>
                </a:lnTo>
                <a:lnTo>
                  <a:pt x="1734" y="2062"/>
                </a:lnTo>
                <a:lnTo>
                  <a:pt x="1737" y="2062"/>
                </a:lnTo>
                <a:lnTo>
                  <a:pt x="1741" y="2061"/>
                </a:lnTo>
                <a:lnTo>
                  <a:pt x="1744" y="2061"/>
                </a:lnTo>
                <a:lnTo>
                  <a:pt x="1748" y="2060"/>
                </a:lnTo>
                <a:lnTo>
                  <a:pt x="1752" y="2060"/>
                </a:lnTo>
                <a:lnTo>
                  <a:pt x="1755" y="2059"/>
                </a:lnTo>
                <a:lnTo>
                  <a:pt x="1759" y="2059"/>
                </a:lnTo>
                <a:lnTo>
                  <a:pt x="1762" y="2058"/>
                </a:lnTo>
                <a:lnTo>
                  <a:pt x="1766" y="2058"/>
                </a:lnTo>
                <a:lnTo>
                  <a:pt x="1769" y="2057"/>
                </a:lnTo>
                <a:lnTo>
                  <a:pt x="1773" y="2057"/>
                </a:lnTo>
                <a:lnTo>
                  <a:pt x="1777" y="2056"/>
                </a:lnTo>
                <a:lnTo>
                  <a:pt x="1780" y="2056"/>
                </a:lnTo>
                <a:lnTo>
                  <a:pt x="1784" y="2055"/>
                </a:lnTo>
                <a:lnTo>
                  <a:pt x="1787" y="2055"/>
                </a:lnTo>
                <a:lnTo>
                  <a:pt x="1791" y="2054"/>
                </a:lnTo>
                <a:lnTo>
                  <a:pt x="1794" y="2054"/>
                </a:lnTo>
                <a:lnTo>
                  <a:pt x="1798" y="2053"/>
                </a:lnTo>
                <a:lnTo>
                  <a:pt x="1802" y="2053"/>
                </a:lnTo>
                <a:lnTo>
                  <a:pt x="1805" y="2052"/>
                </a:lnTo>
                <a:lnTo>
                  <a:pt x="1809" y="2052"/>
                </a:lnTo>
                <a:lnTo>
                  <a:pt x="1812" y="2051"/>
                </a:lnTo>
                <a:lnTo>
                  <a:pt x="1816" y="2050"/>
                </a:lnTo>
                <a:lnTo>
                  <a:pt x="1819" y="2050"/>
                </a:lnTo>
                <a:lnTo>
                  <a:pt x="1823" y="2049"/>
                </a:lnTo>
                <a:lnTo>
                  <a:pt x="1827" y="2049"/>
                </a:lnTo>
                <a:lnTo>
                  <a:pt x="1830" y="2048"/>
                </a:lnTo>
                <a:lnTo>
                  <a:pt x="1834" y="2048"/>
                </a:lnTo>
                <a:lnTo>
                  <a:pt x="1837" y="2047"/>
                </a:lnTo>
                <a:lnTo>
                  <a:pt x="1841" y="2047"/>
                </a:lnTo>
                <a:lnTo>
                  <a:pt x="1844" y="2046"/>
                </a:lnTo>
                <a:lnTo>
                  <a:pt x="1848" y="2046"/>
                </a:lnTo>
                <a:lnTo>
                  <a:pt x="1851" y="2045"/>
                </a:lnTo>
                <a:lnTo>
                  <a:pt x="1855" y="2044"/>
                </a:lnTo>
                <a:lnTo>
                  <a:pt x="1859" y="2044"/>
                </a:lnTo>
                <a:lnTo>
                  <a:pt x="1862" y="2043"/>
                </a:lnTo>
                <a:lnTo>
                  <a:pt x="1866" y="2043"/>
                </a:lnTo>
                <a:lnTo>
                  <a:pt x="1869" y="2042"/>
                </a:lnTo>
                <a:lnTo>
                  <a:pt x="1873" y="2042"/>
                </a:lnTo>
                <a:lnTo>
                  <a:pt x="1876" y="2041"/>
                </a:lnTo>
                <a:lnTo>
                  <a:pt x="1880" y="2040"/>
                </a:lnTo>
                <a:lnTo>
                  <a:pt x="1884" y="2040"/>
                </a:lnTo>
                <a:lnTo>
                  <a:pt x="1887" y="2039"/>
                </a:lnTo>
                <a:lnTo>
                  <a:pt x="1891" y="2039"/>
                </a:lnTo>
                <a:lnTo>
                  <a:pt x="1894" y="2038"/>
                </a:lnTo>
                <a:lnTo>
                  <a:pt x="1898" y="2038"/>
                </a:lnTo>
                <a:lnTo>
                  <a:pt x="1901" y="2037"/>
                </a:lnTo>
                <a:lnTo>
                  <a:pt x="1905" y="2036"/>
                </a:lnTo>
                <a:lnTo>
                  <a:pt x="1909" y="2036"/>
                </a:lnTo>
                <a:lnTo>
                  <a:pt x="1912" y="2035"/>
                </a:lnTo>
                <a:lnTo>
                  <a:pt x="1916" y="2035"/>
                </a:lnTo>
                <a:lnTo>
                  <a:pt x="1919" y="2034"/>
                </a:lnTo>
                <a:lnTo>
                  <a:pt x="1923" y="2034"/>
                </a:lnTo>
                <a:lnTo>
                  <a:pt x="1926" y="2033"/>
                </a:lnTo>
                <a:lnTo>
                  <a:pt x="1930" y="2032"/>
                </a:lnTo>
                <a:lnTo>
                  <a:pt x="1934" y="2032"/>
                </a:lnTo>
                <a:lnTo>
                  <a:pt x="1937" y="2031"/>
                </a:lnTo>
                <a:lnTo>
                  <a:pt x="1941" y="2031"/>
                </a:lnTo>
                <a:lnTo>
                  <a:pt x="1944" y="2030"/>
                </a:lnTo>
                <a:lnTo>
                  <a:pt x="1948" y="2030"/>
                </a:lnTo>
                <a:lnTo>
                  <a:pt x="1951" y="2029"/>
                </a:lnTo>
                <a:lnTo>
                  <a:pt x="1955" y="2028"/>
                </a:lnTo>
                <a:lnTo>
                  <a:pt x="1959" y="2028"/>
                </a:lnTo>
                <a:lnTo>
                  <a:pt x="1962" y="2027"/>
                </a:lnTo>
                <a:lnTo>
                  <a:pt x="1966" y="2027"/>
                </a:lnTo>
                <a:lnTo>
                  <a:pt x="1969" y="2026"/>
                </a:lnTo>
                <a:lnTo>
                  <a:pt x="1973" y="2025"/>
                </a:lnTo>
                <a:lnTo>
                  <a:pt x="1976" y="2025"/>
                </a:lnTo>
                <a:lnTo>
                  <a:pt x="1980" y="2024"/>
                </a:lnTo>
                <a:lnTo>
                  <a:pt x="1984" y="2024"/>
                </a:lnTo>
                <a:lnTo>
                  <a:pt x="1987" y="2023"/>
                </a:lnTo>
                <a:lnTo>
                  <a:pt x="1991" y="2023"/>
                </a:lnTo>
                <a:lnTo>
                  <a:pt x="1994" y="2022"/>
                </a:lnTo>
                <a:lnTo>
                  <a:pt x="1998" y="2021"/>
                </a:lnTo>
                <a:lnTo>
                  <a:pt x="2001" y="2021"/>
                </a:lnTo>
                <a:lnTo>
                  <a:pt x="2005" y="2020"/>
                </a:lnTo>
                <a:lnTo>
                  <a:pt x="2008" y="2020"/>
                </a:lnTo>
                <a:lnTo>
                  <a:pt x="2012" y="2019"/>
                </a:lnTo>
                <a:lnTo>
                  <a:pt x="2016" y="2019"/>
                </a:lnTo>
                <a:lnTo>
                  <a:pt x="2019" y="2018"/>
                </a:lnTo>
                <a:lnTo>
                  <a:pt x="2023" y="2017"/>
                </a:lnTo>
                <a:lnTo>
                  <a:pt x="2026" y="2017"/>
                </a:lnTo>
                <a:lnTo>
                  <a:pt x="2030" y="2016"/>
                </a:lnTo>
                <a:lnTo>
                  <a:pt x="2033" y="2016"/>
                </a:lnTo>
                <a:lnTo>
                  <a:pt x="2037" y="2015"/>
                </a:lnTo>
                <a:lnTo>
                  <a:pt x="2041" y="2015"/>
                </a:lnTo>
                <a:lnTo>
                  <a:pt x="2044" y="2014"/>
                </a:lnTo>
                <a:lnTo>
                  <a:pt x="2048" y="2014"/>
                </a:lnTo>
                <a:lnTo>
                  <a:pt x="2051" y="2013"/>
                </a:lnTo>
                <a:lnTo>
                  <a:pt x="2055" y="2012"/>
                </a:lnTo>
                <a:lnTo>
                  <a:pt x="2058" y="2012"/>
                </a:lnTo>
                <a:lnTo>
                  <a:pt x="2062" y="2011"/>
                </a:lnTo>
                <a:lnTo>
                  <a:pt x="2066" y="2011"/>
                </a:lnTo>
                <a:lnTo>
                  <a:pt x="2069" y="2010"/>
                </a:lnTo>
                <a:lnTo>
                  <a:pt x="2073" y="2010"/>
                </a:lnTo>
                <a:lnTo>
                  <a:pt x="2076" y="2009"/>
                </a:lnTo>
                <a:lnTo>
                  <a:pt x="2080" y="2009"/>
                </a:lnTo>
                <a:lnTo>
                  <a:pt x="2083" y="2008"/>
                </a:lnTo>
                <a:lnTo>
                  <a:pt x="2087" y="2007"/>
                </a:lnTo>
                <a:lnTo>
                  <a:pt x="2091" y="2007"/>
                </a:lnTo>
                <a:lnTo>
                  <a:pt x="2094" y="2006"/>
                </a:lnTo>
                <a:lnTo>
                  <a:pt x="2098" y="2006"/>
                </a:lnTo>
                <a:lnTo>
                  <a:pt x="2101" y="2005"/>
                </a:lnTo>
                <a:lnTo>
                  <a:pt x="2105" y="2005"/>
                </a:lnTo>
                <a:lnTo>
                  <a:pt x="2108" y="2004"/>
                </a:lnTo>
                <a:lnTo>
                  <a:pt x="2112" y="2004"/>
                </a:lnTo>
                <a:lnTo>
                  <a:pt x="2116" y="2003"/>
                </a:lnTo>
                <a:lnTo>
                  <a:pt x="2119" y="2003"/>
                </a:lnTo>
                <a:lnTo>
                  <a:pt x="2123" y="2002"/>
                </a:lnTo>
                <a:lnTo>
                  <a:pt x="2126" y="2002"/>
                </a:lnTo>
                <a:lnTo>
                  <a:pt x="2130" y="2001"/>
                </a:lnTo>
                <a:lnTo>
                  <a:pt x="2133" y="2001"/>
                </a:lnTo>
                <a:lnTo>
                  <a:pt x="2137" y="2000"/>
                </a:lnTo>
                <a:lnTo>
                  <a:pt x="2141" y="2000"/>
                </a:lnTo>
                <a:lnTo>
                  <a:pt x="2144" y="1999"/>
                </a:lnTo>
                <a:lnTo>
                  <a:pt x="2148" y="1999"/>
                </a:lnTo>
                <a:lnTo>
                  <a:pt x="2151" y="1998"/>
                </a:lnTo>
                <a:lnTo>
                  <a:pt x="2155" y="1998"/>
                </a:lnTo>
                <a:lnTo>
                  <a:pt x="2158" y="1997"/>
                </a:lnTo>
                <a:lnTo>
                  <a:pt x="2162" y="1997"/>
                </a:lnTo>
                <a:lnTo>
                  <a:pt x="2165" y="1996"/>
                </a:lnTo>
                <a:lnTo>
                  <a:pt x="2169" y="1996"/>
                </a:lnTo>
                <a:lnTo>
                  <a:pt x="2173" y="1995"/>
                </a:lnTo>
                <a:lnTo>
                  <a:pt x="2176" y="1995"/>
                </a:lnTo>
                <a:lnTo>
                  <a:pt x="2180" y="1994"/>
                </a:lnTo>
                <a:lnTo>
                  <a:pt x="2183" y="1994"/>
                </a:lnTo>
                <a:lnTo>
                  <a:pt x="2187" y="1993"/>
                </a:lnTo>
                <a:lnTo>
                  <a:pt x="2190" y="1993"/>
                </a:lnTo>
                <a:lnTo>
                  <a:pt x="2194" y="1992"/>
                </a:lnTo>
                <a:lnTo>
                  <a:pt x="2198" y="1992"/>
                </a:lnTo>
                <a:lnTo>
                  <a:pt x="2201" y="1991"/>
                </a:lnTo>
                <a:lnTo>
                  <a:pt x="2205" y="1991"/>
                </a:lnTo>
                <a:lnTo>
                  <a:pt x="2208" y="1990"/>
                </a:lnTo>
                <a:lnTo>
                  <a:pt x="2212" y="1990"/>
                </a:lnTo>
                <a:lnTo>
                  <a:pt x="2215" y="1989"/>
                </a:lnTo>
                <a:lnTo>
                  <a:pt x="2219" y="1989"/>
                </a:lnTo>
                <a:lnTo>
                  <a:pt x="2223" y="1988"/>
                </a:lnTo>
                <a:lnTo>
                  <a:pt x="2226" y="1988"/>
                </a:lnTo>
                <a:lnTo>
                  <a:pt x="2230" y="1987"/>
                </a:lnTo>
                <a:lnTo>
                  <a:pt x="2233" y="1987"/>
                </a:lnTo>
                <a:lnTo>
                  <a:pt x="2237" y="1987"/>
                </a:lnTo>
                <a:lnTo>
                  <a:pt x="2240" y="1986"/>
                </a:lnTo>
                <a:lnTo>
                  <a:pt x="2244" y="1986"/>
                </a:lnTo>
                <a:lnTo>
                  <a:pt x="2248" y="1985"/>
                </a:lnTo>
                <a:lnTo>
                  <a:pt x="2251" y="1985"/>
                </a:lnTo>
                <a:lnTo>
                  <a:pt x="2255" y="1984"/>
                </a:lnTo>
                <a:lnTo>
                  <a:pt x="2258" y="1984"/>
                </a:lnTo>
                <a:lnTo>
                  <a:pt x="2262" y="1983"/>
                </a:lnTo>
                <a:lnTo>
                  <a:pt x="2265" y="1983"/>
                </a:lnTo>
                <a:lnTo>
                  <a:pt x="2269" y="1983"/>
                </a:lnTo>
                <a:lnTo>
                  <a:pt x="2273" y="1982"/>
                </a:lnTo>
                <a:lnTo>
                  <a:pt x="2276" y="1982"/>
                </a:lnTo>
                <a:lnTo>
                  <a:pt x="2280" y="1981"/>
                </a:lnTo>
                <a:lnTo>
                  <a:pt x="2283" y="1981"/>
                </a:lnTo>
                <a:lnTo>
                  <a:pt x="2287" y="1980"/>
                </a:lnTo>
                <a:lnTo>
                  <a:pt x="2290" y="1980"/>
                </a:lnTo>
                <a:lnTo>
                  <a:pt x="2294" y="1980"/>
                </a:lnTo>
                <a:lnTo>
                  <a:pt x="2298" y="1979"/>
                </a:lnTo>
                <a:lnTo>
                  <a:pt x="2301" y="1979"/>
                </a:lnTo>
                <a:lnTo>
                  <a:pt x="2305" y="1978"/>
                </a:lnTo>
                <a:lnTo>
                  <a:pt x="2308" y="1978"/>
                </a:lnTo>
                <a:lnTo>
                  <a:pt x="2312" y="1978"/>
                </a:lnTo>
                <a:lnTo>
                  <a:pt x="2315" y="1977"/>
                </a:lnTo>
                <a:lnTo>
                  <a:pt x="2319" y="1977"/>
                </a:lnTo>
                <a:lnTo>
                  <a:pt x="2322" y="1977"/>
                </a:lnTo>
                <a:lnTo>
                  <a:pt x="2326" y="1976"/>
                </a:lnTo>
                <a:lnTo>
                  <a:pt x="2330" y="1976"/>
                </a:lnTo>
                <a:lnTo>
                  <a:pt x="2333" y="1975"/>
                </a:lnTo>
                <a:lnTo>
                  <a:pt x="2337" y="1975"/>
                </a:lnTo>
                <a:lnTo>
                  <a:pt x="2340" y="1975"/>
                </a:lnTo>
                <a:lnTo>
                  <a:pt x="2344" y="1974"/>
                </a:lnTo>
                <a:lnTo>
                  <a:pt x="2347" y="1974"/>
                </a:lnTo>
                <a:lnTo>
                  <a:pt x="2351" y="1974"/>
                </a:lnTo>
                <a:lnTo>
                  <a:pt x="2355" y="1973"/>
                </a:lnTo>
                <a:lnTo>
                  <a:pt x="2358" y="1973"/>
                </a:lnTo>
                <a:lnTo>
                  <a:pt x="2362" y="1973"/>
                </a:lnTo>
                <a:lnTo>
                  <a:pt x="2365" y="1972"/>
                </a:lnTo>
                <a:lnTo>
                  <a:pt x="2369" y="1972"/>
                </a:lnTo>
                <a:lnTo>
                  <a:pt x="2372" y="1972"/>
                </a:lnTo>
                <a:lnTo>
                  <a:pt x="2376" y="1971"/>
                </a:lnTo>
                <a:lnTo>
                  <a:pt x="2380" y="1971"/>
                </a:lnTo>
                <a:lnTo>
                  <a:pt x="2383" y="1971"/>
                </a:lnTo>
                <a:lnTo>
                  <a:pt x="2387" y="1970"/>
                </a:lnTo>
                <a:lnTo>
                  <a:pt x="2390" y="1970"/>
                </a:lnTo>
                <a:lnTo>
                  <a:pt x="2394" y="1970"/>
                </a:lnTo>
                <a:lnTo>
                  <a:pt x="2397" y="1969"/>
                </a:lnTo>
                <a:lnTo>
                  <a:pt x="2401" y="1969"/>
                </a:lnTo>
                <a:lnTo>
                  <a:pt x="2405" y="1969"/>
                </a:lnTo>
                <a:lnTo>
                  <a:pt x="2408" y="1968"/>
                </a:lnTo>
                <a:lnTo>
                  <a:pt x="2412" y="1968"/>
                </a:lnTo>
                <a:lnTo>
                  <a:pt x="2415" y="1968"/>
                </a:lnTo>
                <a:lnTo>
                  <a:pt x="2419" y="1967"/>
                </a:lnTo>
                <a:lnTo>
                  <a:pt x="2422" y="1967"/>
                </a:lnTo>
                <a:lnTo>
                  <a:pt x="2426" y="1967"/>
                </a:lnTo>
                <a:lnTo>
                  <a:pt x="2430" y="1967"/>
                </a:lnTo>
                <a:lnTo>
                  <a:pt x="2433" y="1966"/>
                </a:lnTo>
                <a:lnTo>
                  <a:pt x="2437" y="1966"/>
                </a:lnTo>
                <a:lnTo>
                  <a:pt x="2440" y="1966"/>
                </a:lnTo>
                <a:lnTo>
                  <a:pt x="2444" y="1966"/>
                </a:lnTo>
                <a:lnTo>
                  <a:pt x="2447" y="1965"/>
                </a:lnTo>
                <a:lnTo>
                  <a:pt x="2451" y="1965"/>
                </a:lnTo>
                <a:lnTo>
                  <a:pt x="2455" y="1965"/>
                </a:lnTo>
                <a:lnTo>
                  <a:pt x="2458" y="1965"/>
                </a:lnTo>
                <a:lnTo>
                  <a:pt x="2462" y="1964"/>
                </a:lnTo>
                <a:lnTo>
                  <a:pt x="2465" y="1964"/>
                </a:lnTo>
                <a:lnTo>
                  <a:pt x="2469" y="1964"/>
                </a:lnTo>
                <a:lnTo>
                  <a:pt x="2472" y="1964"/>
                </a:lnTo>
                <a:lnTo>
                  <a:pt x="2476" y="1963"/>
                </a:lnTo>
                <a:lnTo>
                  <a:pt x="2479" y="1963"/>
                </a:lnTo>
                <a:lnTo>
                  <a:pt x="2483" y="1963"/>
                </a:lnTo>
                <a:lnTo>
                  <a:pt x="2487" y="1963"/>
                </a:lnTo>
                <a:lnTo>
                  <a:pt x="2490" y="1962"/>
                </a:lnTo>
                <a:lnTo>
                  <a:pt x="2494" y="1962"/>
                </a:lnTo>
                <a:lnTo>
                  <a:pt x="2497" y="1962"/>
                </a:lnTo>
                <a:lnTo>
                  <a:pt x="2501" y="1962"/>
                </a:lnTo>
                <a:lnTo>
                  <a:pt x="2504" y="1962"/>
                </a:lnTo>
                <a:lnTo>
                  <a:pt x="2508" y="1961"/>
                </a:lnTo>
                <a:lnTo>
                  <a:pt x="2512" y="1961"/>
                </a:lnTo>
                <a:lnTo>
                  <a:pt x="2515" y="1961"/>
                </a:lnTo>
                <a:lnTo>
                  <a:pt x="2519" y="1961"/>
                </a:lnTo>
                <a:lnTo>
                  <a:pt x="2522" y="1961"/>
                </a:lnTo>
                <a:lnTo>
                  <a:pt x="2526" y="1960"/>
                </a:lnTo>
                <a:lnTo>
                  <a:pt x="2529" y="1960"/>
                </a:lnTo>
                <a:lnTo>
                  <a:pt x="2533" y="1960"/>
                </a:lnTo>
                <a:lnTo>
                  <a:pt x="2537" y="1960"/>
                </a:lnTo>
                <a:lnTo>
                  <a:pt x="2540" y="1960"/>
                </a:lnTo>
                <a:lnTo>
                  <a:pt x="2544" y="1959"/>
                </a:lnTo>
                <a:lnTo>
                  <a:pt x="2547" y="1959"/>
                </a:lnTo>
                <a:lnTo>
                  <a:pt x="2551" y="1959"/>
                </a:lnTo>
                <a:lnTo>
                  <a:pt x="2554" y="1959"/>
                </a:lnTo>
                <a:lnTo>
                  <a:pt x="2558" y="1959"/>
                </a:lnTo>
                <a:lnTo>
                  <a:pt x="2562" y="1959"/>
                </a:lnTo>
                <a:lnTo>
                  <a:pt x="2565" y="1958"/>
                </a:lnTo>
                <a:lnTo>
                  <a:pt x="2569" y="1958"/>
                </a:lnTo>
                <a:lnTo>
                  <a:pt x="2572" y="1958"/>
                </a:lnTo>
                <a:lnTo>
                  <a:pt x="2576" y="1958"/>
                </a:lnTo>
                <a:lnTo>
                  <a:pt x="2579" y="1958"/>
                </a:lnTo>
                <a:lnTo>
                  <a:pt x="2583" y="1958"/>
                </a:lnTo>
                <a:lnTo>
                  <a:pt x="2587" y="1958"/>
                </a:lnTo>
                <a:lnTo>
                  <a:pt x="2590" y="1957"/>
                </a:lnTo>
                <a:lnTo>
                  <a:pt x="2594" y="1957"/>
                </a:lnTo>
                <a:lnTo>
                  <a:pt x="2597" y="1957"/>
                </a:lnTo>
                <a:lnTo>
                  <a:pt x="2601" y="1957"/>
                </a:lnTo>
                <a:lnTo>
                  <a:pt x="2604" y="1957"/>
                </a:lnTo>
                <a:lnTo>
                  <a:pt x="2608" y="1957"/>
                </a:lnTo>
                <a:lnTo>
                  <a:pt x="2612" y="1957"/>
                </a:lnTo>
                <a:lnTo>
                  <a:pt x="2615" y="1957"/>
                </a:lnTo>
                <a:lnTo>
                  <a:pt x="2619" y="1957"/>
                </a:lnTo>
                <a:lnTo>
                  <a:pt x="2622" y="1956"/>
                </a:lnTo>
                <a:lnTo>
                  <a:pt x="2626" y="1956"/>
                </a:lnTo>
                <a:lnTo>
                  <a:pt x="2629" y="1956"/>
                </a:lnTo>
                <a:lnTo>
                  <a:pt x="2633" y="1956"/>
                </a:lnTo>
                <a:lnTo>
                  <a:pt x="2636" y="1956"/>
                </a:lnTo>
                <a:lnTo>
                  <a:pt x="2640" y="1956"/>
                </a:lnTo>
                <a:lnTo>
                  <a:pt x="2644" y="1956"/>
                </a:lnTo>
                <a:lnTo>
                  <a:pt x="2647" y="1956"/>
                </a:lnTo>
                <a:lnTo>
                  <a:pt x="2651" y="1956"/>
                </a:lnTo>
                <a:lnTo>
                  <a:pt x="2654" y="1956"/>
                </a:lnTo>
                <a:lnTo>
                  <a:pt x="2658" y="1956"/>
                </a:lnTo>
                <a:lnTo>
                  <a:pt x="2661" y="1956"/>
                </a:lnTo>
                <a:lnTo>
                  <a:pt x="2665" y="1956"/>
                </a:lnTo>
                <a:lnTo>
                  <a:pt x="2669" y="1955"/>
                </a:lnTo>
                <a:lnTo>
                  <a:pt x="2672" y="1955"/>
                </a:lnTo>
                <a:lnTo>
                  <a:pt x="2676" y="1955"/>
                </a:lnTo>
                <a:lnTo>
                  <a:pt x="2679" y="1955"/>
                </a:lnTo>
                <a:lnTo>
                  <a:pt x="2683" y="1955"/>
                </a:lnTo>
                <a:lnTo>
                  <a:pt x="2686" y="1955"/>
                </a:lnTo>
                <a:lnTo>
                  <a:pt x="2690" y="1955"/>
                </a:lnTo>
                <a:lnTo>
                  <a:pt x="2694" y="1955"/>
                </a:lnTo>
                <a:lnTo>
                  <a:pt x="2697" y="1955"/>
                </a:lnTo>
                <a:lnTo>
                  <a:pt x="2701" y="1955"/>
                </a:lnTo>
                <a:lnTo>
                  <a:pt x="2704" y="1955"/>
                </a:lnTo>
                <a:lnTo>
                  <a:pt x="2708" y="1955"/>
                </a:lnTo>
                <a:lnTo>
                  <a:pt x="2711" y="1955"/>
                </a:lnTo>
                <a:lnTo>
                  <a:pt x="2715" y="1955"/>
                </a:lnTo>
                <a:lnTo>
                  <a:pt x="2719" y="1955"/>
                </a:lnTo>
                <a:lnTo>
                  <a:pt x="2722" y="1955"/>
                </a:lnTo>
                <a:lnTo>
                  <a:pt x="2726" y="1955"/>
                </a:lnTo>
                <a:lnTo>
                  <a:pt x="2729" y="1955"/>
                </a:lnTo>
                <a:lnTo>
                  <a:pt x="2733" y="1955"/>
                </a:lnTo>
                <a:lnTo>
                  <a:pt x="2736" y="1955"/>
                </a:lnTo>
                <a:lnTo>
                  <a:pt x="2740" y="1955"/>
                </a:lnTo>
                <a:lnTo>
                  <a:pt x="2744" y="1955"/>
                </a:lnTo>
                <a:lnTo>
                  <a:pt x="2747" y="1955"/>
                </a:lnTo>
                <a:lnTo>
                  <a:pt x="2751" y="1955"/>
                </a:lnTo>
                <a:lnTo>
                  <a:pt x="2754" y="1955"/>
                </a:lnTo>
                <a:lnTo>
                  <a:pt x="2758" y="1955"/>
                </a:lnTo>
                <a:lnTo>
                  <a:pt x="2761" y="1955"/>
                </a:lnTo>
                <a:lnTo>
                  <a:pt x="2765" y="1955"/>
                </a:lnTo>
                <a:lnTo>
                  <a:pt x="2769" y="1955"/>
                </a:lnTo>
                <a:lnTo>
                  <a:pt x="2772" y="1955"/>
                </a:lnTo>
                <a:lnTo>
                  <a:pt x="2776" y="1955"/>
                </a:lnTo>
                <a:lnTo>
                  <a:pt x="2779" y="1955"/>
                </a:lnTo>
                <a:lnTo>
                  <a:pt x="2783" y="1955"/>
                </a:lnTo>
                <a:lnTo>
                  <a:pt x="2786" y="1955"/>
                </a:lnTo>
                <a:lnTo>
                  <a:pt x="2790" y="1955"/>
                </a:lnTo>
                <a:lnTo>
                  <a:pt x="2793" y="1955"/>
                </a:lnTo>
                <a:lnTo>
                  <a:pt x="2797" y="1955"/>
                </a:lnTo>
                <a:lnTo>
                  <a:pt x="2801" y="1955"/>
                </a:lnTo>
                <a:lnTo>
                  <a:pt x="2804" y="1955"/>
                </a:lnTo>
                <a:lnTo>
                  <a:pt x="2808" y="1955"/>
                </a:lnTo>
                <a:lnTo>
                  <a:pt x="2811" y="1955"/>
                </a:lnTo>
                <a:lnTo>
                  <a:pt x="2815" y="1955"/>
                </a:lnTo>
                <a:lnTo>
                  <a:pt x="2818" y="1955"/>
                </a:lnTo>
                <a:lnTo>
                  <a:pt x="2822" y="1955"/>
                </a:lnTo>
                <a:lnTo>
                  <a:pt x="2826" y="1955"/>
                </a:lnTo>
                <a:lnTo>
                  <a:pt x="2829" y="1956"/>
                </a:lnTo>
                <a:lnTo>
                  <a:pt x="2833" y="1956"/>
                </a:lnTo>
                <a:lnTo>
                  <a:pt x="2836" y="1956"/>
                </a:lnTo>
                <a:lnTo>
                  <a:pt x="2840" y="1956"/>
                </a:lnTo>
                <a:lnTo>
                  <a:pt x="2843" y="1956"/>
                </a:lnTo>
                <a:lnTo>
                  <a:pt x="2847" y="1956"/>
                </a:lnTo>
                <a:lnTo>
                  <a:pt x="2851" y="1956"/>
                </a:lnTo>
                <a:lnTo>
                  <a:pt x="2854" y="1956"/>
                </a:lnTo>
                <a:lnTo>
                  <a:pt x="2858" y="1956"/>
                </a:lnTo>
                <a:lnTo>
                  <a:pt x="2861" y="1956"/>
                </a:lnTo>
                <a:lnTo>
                  <a:pt x="2865" y="1956"/>
                </a:lnTo>
                <a:lnTo>
                  <a:pt x="2868" y="1956"/>
                </a:lnTo>
                <a:lnTo>
                  <a:pt x="2872" y="1956"/>
                </a:lnTo>
                <a:lnTo>
                  <a:pt x="2876" y="1956"/>
                </a:lnTo>
                <a:lnTo>
                  <a:pt x="2879" y="1956"/>
                </a:lnTo>
                <a:lnTo>
                  <a:pt x="2883" y="1957"/>
                </a:lnTo>
                <a:lnTo>
                  <a:pt x="2886" y="1957"/>
                </a:lnTo>
                <a:lnTo>
                  <a:pt x="2890" y="1957"/>
                </a:lnTo>
                <a:lnTo>
                  <a:pt x="2893" y="1957"/>
                </a:lnTo>
                <a:lnTo>
                  <a:pt x="2897" y="1957"/>
                </a:lnTo>
                <a:lnTo>
                  <a:pt x="2901" y="1957"/>
                </a:lnTo>
                <a:lnTo>
                  <a:pt x="2904" y="1957"/>
                </a:lnTo>
                <a:lnTo>
                  <a:pt x="2908" y="1957"/>
                </a:lnTo>
                <a:lnTo>
                  <a:pt x="2911" y="1957"/>
                </a:lnTo>
                <a:lnTo>
                  <a:pt x="2915" y="1957"/>
                </a:lnTo>
                <a:lnTo>
                  <a:pt x="2918" y="1957"/>
                </a:lnTo>
                <a:lnTo>
                  <a:pt x="2922" y="1958"/>
                </a:lnTo>
                <a:lnTo>
                  <a:pt x="2926" y="1958"/>
                </a:lnTo>
                <a:lnTo>
                  <a:pt x="2929" y="1958"/>
                </a:lnTo>
                <a:lnTo>
                  <a:pt x="2933" y="1958"/>
                </a:lnTo>
                <a:lnTo>
                  <a:pt x="2936" y="1958"/>
                </a:lnTo>
                <a:lnTo>
                  <a:pt x="2940" y="1958"/>
                </a:lnTo>
                <a:lnTo>
                  <a:pt x="2943" y="1958"/>
                </a:lnTo>
                <a:lnTo>
                  <a:pt x="2947" y="1958"/>
                </a:lnTo>
                <a:lnTo>
                  <a:pt x="2950" y="1958"/>
                </a:lnTo>
                <a:lnTo>
                  <a:pt x="2954" y="1958"/>
                </a:lnTo>
                <a:lnTo>
                  <a:pt x="2958" y="1959"/>
                </a:lnTo>
                <a:lnTo>
                  <a:pt x="2961" y="1959"/>
                </a:lnTo>
                <a:lnTo>
                  <a:pt x="2965" y="1959"/>
                </a:lnTo>
                <a:lnTo>
                  <a:pt x="2968" y="1959"/>
                </a:lnTo>
                <a:lnTo>
                  <a:pt x="2972" y="1959"/>
                </a:lnTo>
                <a:lnTo>
                  <a:pt x="2975" y="1959"/>
                </a:lnTo>
                <a:lnTo>
                  <a:pt x="2979" y="1959"/>
                </a:lnTo>
                <a:lnTo>
                  <a:pt x="2983" y="1959"/>
                </a:lnTo>
                <a:lnTo>
                  <a:pt x="2986" y="1959"/>
                </a:lnTo>
                <a:lnTo>
                  <a:pt x="2990" y="1959"/>
                </a:lnTo>
                <a:lnTo>
                  <a:pt x="2993" y="1960"/>
                </a:lnTo>
                <a:lnTo>
                  <a:pt x="2997" y="1960"/>
                </a:lnTo>
                <a:lnTo>
                  <a:pt x="3000" y="1960"/>
                </a:lnTo>
                <a:lnTo>
                  <a:pt x="3004" y="1960"/>
                </a:lnTo>
                <a:lnTo>
                  <a:pt x="3008" y="1960"/>
                </a:lnTo>
                <a:lnTo>
                  <a:pt x="3011" y="1960"/>
                </a:lnTo>
                <a:lnTo>
                  <a:pt x="3015" y="1960"/>
                </a:lnTo>
                <a:lnTo>
                  <a:pt x="3018" y="1960"/>
                </a:lnTo>
                <a:lnTo>
                  <a:pt x="3022" y="1960"/>
                </a:lnTo>
                <a:lnTo>
                  <a:pt x="3025" y="1961"/>
                </a:lnTo>
                <a:lnTo>
                  <a:pt x="3029" y="1961"/>
                </a:lnTo>
                <a:lnTo>
                  <a:pt x="3033" y="1961"/>
                </a:lnTo>
                <a:lnTo>
                  <a:pt x="3036" y="1961"/>
                </a:lnTo>
                <a:lnTo>
                  <a:pt x="3040" y="1961"/>
                </a:lnTo>
                <a:lnTo>
                  <a:pt x="3043" y="1961"/>
                </a:lnTo>
                <a:lnTo>
                  <a:pt x="3047" y="1961"/>
                </a:lnTo>
                <a:lnTo>
                  <a:pt x="3050" y="1961"/>
                </a:lnTo>
                <a:lnTo>
                  <a:pt x="3054" y="1961"/>
                </a:lnTo>
                <a:lnTo>
                  <a:pt x="3058" y="1961"/>
                </a:lnTo>
                <a:lnTo>
                  <a:pt x="3061" y="1962"/>
                </a:lnTo>
                <a:lnTo>
                  <a:pt x="3065" y="1962"/>
                </a:lnTo>
                <a:lnTo>
                  <a:pt x="3068" y="1962"/>
                </a:lnTo>
                <a:lnTo>
                  <a:pt x="3072" y="1962"/>
                </a:lnTo>
                <a:lnTo>
                  <a:pt x="3075" y="1962"/>
                </a:lnTo>
                <a:lnTo>
                  <a:pt x="3079" y="1962"/>
                </a:lnTo>
                <a:lnTo>
                  <a:pt x="3083" y="1962"/>
                </a:lnTo>
                <a:lnTo>
                  <a:pt x="3086" y="1962"/>
                </a:lnTo>
                <a:lnTo>
                  <a:pt x="3090" y="1962"/>
                </a:lnTo>
                <a:lnTo>
                  <a:pt x="3093" y="1962"/>
                </a:lnTo>
                <a:lnTo>
                  <a:pt x="3097" y="1963"/>
                </a:lnTo>
                <a:lnTo>
                  <a:pt x="3100" y="1963"/>
                </a:lnTo>
                <a:lnTo>
                  <a:pt x="3104" y="1963"/>
                </a:lnTo>
                <a:lnTo>
                  <a:pt x="3107" y="1963"/>
                </a:lnTo>
                <a:lnTo>
                  <a:pt x="3111" y="1963"/>
                </a:lnTo>
                <a:lnTo>
                  <a:pt x="3115" y="1963"/>
                </a:lnTo>
                <a:lnTo>
                  <a:pt x="3118" y="1963"/>
                </a:lnTo>
                <a:lnTo>
                  <a:pt x="3122" y="1963"/>
                </a:lnTo>
                <a:lnTo>
                  <a:pt x="3125" y="1963"/>
                </a:lnTo>
                <a:lnTo>
                  <a:pt x="3129" y="1963"/>
                </a:lnTo>
                <a:lnTo>
                  <a:pt x="3132" y="1963"/>
                </a:lnTo>
                <a:lnTo>
                  <a:pt x="3136" y="1964"/>
                </a:lnTo>
                <a:lnTo>
                  <a:pt x="3140" y="1964"/>
                </a:lnTo>
                <a:lnTo>
                  <a:pt x="3143" y="1964"/>
                </a:lnTo>
                <a:lnTo>
                  <a:pt x="3147" y="1964"/>
                </a:lnTo>
                <a:lnTo>
                  <a:pt x="3150" y="1964"/>
                </a:lnTo>
                <a:lnTo>
                  <a:pt x="3154" y="1964"/>
                </a:lnTo>
                <a:lnTo>
                  <a:pt x="3157" y="1964"/>
                </a:lnTo>
                <a:lnTo>
                  <a:pt x="3161" y="1964"/>
                </a:lnTo>
                <a:lnTo>
                  <a:pt x="3165" y="1964"/>
                </a:lnTo>
                <a:lnTo>
                  <a:pt x="3168" y="1964"/>
                </a:lnTo>
                <a:lnTo>
                  <a:pt x="3172" y="1964"/>
                </a:lnTo>
                <a:lnTo>
                  <a:pt x="3175" y="1964"/>
                </a:lnTo>
                <a:lnTo>
                  <a:pt x="3179" y="1964"/>
                </a:lnTo>
                <a:lnTo>
                  <a:pt x="3182" y="1964"/>
                </a:lnTo>
                <a:lnTo>
                  <a:pt x="3186" y="1964"/>
                </a:lnTo>
                <a:lnTo>
                  <a:pt x="3190" y="1965"/>
                </a:lnTo>
                <a:lnTo>
                  <a:pt x="3193" y="1965"/>
                </a:lnTo>
                <a:lnTo>
                  <a:pt x="3197" y="1965"/>
                </a:lnTo>
                <a:lnTo>
                  <a:pt x="3200" y="1965"/>
                </a:lnTo>
                <a:lnTo>
                  <a:pt x="3204" y="1965"/>
                </a:lnTo>
                <a:lnTo>
                  <a:pt x="3207" y="1965"/>
                </a:lnTo>
                <a:lnTo>
                  <a:pt x="3211" y="1965"/>
                </a:lnTo>
                <a:lnTo>
                  <a:pt x="3215" y="1965"/>
                </a:lnTo>
                <a:lnTo>
                  <a:pt x="3218" y="1965"/>
                </a:lnTo>
                <a:lnTo>
                  <a:pt x="3222" y="1965"/>
                </a:lnTo>
                <a:lnTo>
                  <a:pt x="3225" y="1965"/>
                </a:lnTo>
                <a:lnTo>
                  <a:pt x="3229" y="1965"/>
                </a:lnTo>
                <a:lnTo>
                  <a:pt x="3232" y="1965"/>
                </a:lnTo>
                <a:lnTo>
                  <a:pt x="3236" y="1965"/>
                </a:lnTo>
                <a:lnTo>
                  <a:pt x="3239" y="1965"/>
                </a:lnTo>
                <a:lnTo>
                  <a:pt x="3243" y="1965"/>
                </a:lnTo>
                <a:lnTo>
                  <a:pt x="3247" y="1965"/>
                </a:lnTo>
                <a:lnTo>
                  <a:pt x="3250" y="1965"/>
                </a:lnTo>
                <a:lnTo>
                  <a:pt x="3254" y="1965"/>
                </a:lnTo>
                <a:lnTo>
                  <a:pt x="3257" y="1965"/>
                </a:lnTo>
                <a:lnTo>
                  <a:pt x="3261" y="1965"/>
                </a:lnTo>
                <a:lnTo>
                  <a:pt x="3264" y="1965"/>
                </a:lnTo>
                <a:lnTo>
                  <a:pt x="3268" y="1965"/>
                </a:lnTo>
                <a:lnTo>
                  <a:pt x="3272" y="1965"/>
                </a:lnTo>
                <a:lnTo>
                  <a:pt x="3275" y="1965"/>
                </a:lnTo>
                <a:lnTo>
                  <a:pt x="3279" y="1965"/>
                </a:lnTo>
                <a:lnTo>
                  <a:pt x="3282" y="1965"/>
                </a:lnTo>
                <a:lnTo>
                  <a:pt x="3286" y="1965"/>
                </a:lnTo>
                <a:lnTo>
                  <a:pt x="3289" y="1965"/>
                </a:lnTo>
                <a:lnTo>
                  <a:pt x="3293" y="1964"/>
                </a:lnTo>
                <a:lnTo>
                  <a:pt x="3297" y="1964"/>
                </a:lnTo>
                <a:lnTo>
                  <a:pt x="3300" y="1964"/>
                </a:lnTo>
                <a:lnTo>
                  <a:pt x="3304" y="1964"/>
                </a:lnTo>
                <a:lnTo>
                  <a:pt x="3307" y="1964"/>
                </a:lnTo>
                <a:lnTo>
                  <a:pt x="3311" y="1964"/>
                </a:lnTo>
                <a:lnTo>
                  <a:pt x="3314" y="1964"/>
                </a:lnTo>
                <a:lnTo>
                  <a:pt x="3318" y="1964"/>
                </a:lnTo>
                <a:lnTo>
                  <a:pt x="3322" y="1964"/>
                </a:lnTo>
                <a:lnTo>
                  <a:pt x="3325" y="1964"/>
                </a:lnTo>
                <a:lnTo>
                  <a:pt x="3329" y="1964"/>
                </a:lnTo>
                <a:lnTo>
                  <a:pt x="3332" y="1964"/>
                </a:lnTo>
                <a:lnTo>
                  <a:pt x="3336" y="1963"/>
                </a:lnTo>
                <a:lnTo>
                  <a:pt x="3339" y="1963"/>
                </a:lnTo>
                <a:lnTo>
                  <a:pt x="3343" y="1963"/>
                </a:lnTo>
                <a:lnTo>
                  <a:pt x="3347" y="1963"/>
                </a:lnTo>
                <a:lnTo>
                  <a:pt x="3350" y="1963"/>
                </a:lnTo>
                <a:lnTo>
                  <a:pt x="3354" y="1963"/>
                </a:lnTo>
                <a:lnTo>
                  <a:pt x="3357" y="1963"/>
                </a:lnTo>
                <a:lnTo>
                  <a:pt x="3361" y="1962"/>
                </a:lnTo>
                <a:lnTo>
                  <a:pt x="3364" y="1962"/>
                </a:lnTo>
                <a:lnTo>
                  <a:pt x="3368" y="1962"/>
                </a:lnTo>
                <a:lnTo>
                  <a:pt x="3372" y="1962"/>
                </a:lnTo>
                <a:lnTo>
                  <a:pt x="3375" y="1962"/>
                </a:lnTo>
                <a:lnTo>
                  <a:pt x="3379" y="1962"/>
                </a:lnTo>
                <a:lnTo>
                  <a:pt x="3382" y="1961"/>
                </a:lnTo>
                <a:lnTo>
                  <a:pt x="3386" y="1961"/>
                </a:lnTo>
                <a:lnTo>
                  <a:pt x="3389" y="1961"/>
                </a:lnTo>
                <a:lnTo>
                  <a:pt x="3393" y="1961"/>
                </a:lnTo>
                <a:lnTo>
                  <a:pt x="3396" y="1961"/>
                </a:lnTo>
                <a:lnTo>
                  <a:pt x="3400" y="1960"/>
                </a:lnTo>
                <a:lnTo>
                  <a:pt x="3404" y="1960"/>
                </a:lnTo>
                <a:lnTo>
                  <a:pt x="3407" y="1960"/>
                </a:lnTo>
                <a:lnTo>
                  <a:pt x="3411" y="1960"/>
                </a:lnTo>
                <a:lnTo>
                  <a:pt x="3414" y="1959"/>
                </a:lnTo>
                <a:lnTo>
                  <a:pt x="3418" y="1959"/>
                </a:lnTo>
                <a:lnTo>
                  <a:pt x="3421" y="1959"/>
                </a:lnTo>
                <a:lnTo>
                  <a:pt x="3425" y="1959"/>
                </a:lnTo>
                <a:lnTo>
                  <a:pt x="3429" y="1958"/>
                </a:lnTo>
                <a:lnTo>
                  <a:pt x="3432" y="1958"/>
                </a:lnTo>
                <a:lnTo>
                  <a:pt x="3436" y="1958"/>
                </a:lnTo>
                <a:lnTo>
                  <a:pt x="3439" y="1957"/>
                </a:lnTo>
                <a:lnTo>
                  <a:pt x="3443" y="1957"/>
                </a:lnTo>
                <a:lnTo>
                  <a:pt x="3446" y="1957"/>
                </a:lnTo>
                <a:lnTo>
                  <a:pt x="3450" y="1957"/>
                </a:lnTo>
                <a:lnTo>
                  <a:pt x="3454" y="1956"/>
                </a:lnTo>
                <a:lnTo>
                  <a:pt x="3457" y="1956"/>
                </a:lnTo>
                <a:lnTo>
                  <a:pt x="3461" y="1956"/>
                </a:lnTo>
                <a:lnTo>
                  <a:pt x="3464" y="1955"/>
                </a:lnTo>
                <a:lnTo>
                  <a:pt x="3468" y="1955"/>
                </a:lnTo>
                <a:lnTo>
                  <a:pt x="3471" y="1954"/>
                </a:lnTo>
                <a:lnTo>
                  <a:pt x="3475" y="1954"/>
                </a:lnTo>
                <a:lnTo>
                  <a:pt x="3479" y="1954"/>
                </a:lnTo>
                <a:lnTo>
                  <a:pt x="3482" y="1953"/>
                </a:lnTo>
                <a:lnTo>
                  <a:pt x="3486" y="1953"/>
                </a:lnTo>
                <a:lnTo>
                  <a:pt x="3489" y="1952"/>
                </a:lnTo>
                <a:lnTo>
                  <a:pt x="3493" y="1952"/>
                </a:lnTo>
                <a:lnTo>
                  <a:pt x="3496" y="1952"/>
                </a:lnTo>
                <a:lnTo>
                  <a:pt x="3500" y="1951"/>
                </a:lnTo>
                <a:lnTo>
                  <a:pt x="3504" y="1951"/>
                </a:lnTo>
                <a:lnTo>
                  <a:pt x="3507" y="1950"/>
                </a:lnTo>
                <a:lnTo>
                  <a:pt x="3511" y="1950"/>
                </a:lnTo>
                <a:lnTo>
                  <a:pt x="3514" y="1949"/>
                </a:lnTo>
                <a:lnTo>
                  <a:pt x="3518" y="1949"/>
                </a:lnTo>
                <a:lnTo>
                  <a:pt x="3521" y="1948"/>
                </a:lnTo>
                <a:lnTo>
                  <a:pt x="3525" y="1948"/>
                </a:lnTo>
                <a:lnTo>
                  <a:pt x="3529" y="1947"/>
                </a:lnTo>
                <a:lnTo>
                  <a:pt x="3532" y="1947"/>
                </a:lnTo>
                <a:lnTo>
                  <a:pt x="3536" y="1946"/>
                </a:lnTo>
                <a:lnTo>
                  <a:pt x="3539" y="1946"/>
                </a:lnTo>
                <a:lnTo>
                  <a:pt x="3543" y="1945"/>
                </a:lnTo>
                <a:lnTo>
                  <a:pt x="3546" y="1945"/>
                </a:lnTo>
                <a:lnTo>
                  <a:pt x="3550" y="1944"/>
                </a:lnTo>
                <a:lnTo>
                  <a:pt x="3553" y="1943"/>
                </a:lnTo>
                <a:lnTo>
                  <a:pt x="3557" y="1943"/>
                </a:lnTo>
                <a:lnTo>
                  <a:pt x="3561" y="1942"/>
                </a:lnTo>
                <a:lnTo>
                  <a:pt x="3564" y="1942"/>
                </a:lnTo>
                <a:lnTo>
                  <a:pt x="3568" y="1941"/>
                </a:lnTo>
                <a:lnTo>
                  <a:pt x="3571" y="1940"/>
                </a:lnTo>
                <a:lnTo>
                  <a:pt x="3575" y="1940"/>
                </a:lnTo>
                <a:lnTo>
                  <a:pt x="3578" y="1939"/>
                </a:lnTo>
                <a:lnTo>
                  <a:pt x="3582" y="1938"/>
                </a:lnTo>
                <a:lnTo>
                  <a:pt x="3586" y="1938"/>
                </a:lnTo>
                <a:lnTo>
                  <a:pt x="3589" y="1937"/>
                </a:lnTo>
                <a:lnTo>
                  <a:pt x="3593" y="1936"/>
                </a:lnTo>
                <a:lnTo>
                  <a:pt x="3596" y="1935"/>
                </a:lnTo>
                <a:lnTo>
                  <a:pt x="3600" y="1935"/>
                </a:lnTo>
                <a:lnTo>
                  <a:pt x="3603" y="1934"/>
                </a:lnTo>
                <a:lnTo>
                  <a:pt x="3607" y="1933"/>
                </a:lnTo>
                <a:lnTo>
                  <a:pt x="3611" y="1932"/>
                </a:lnTo>
                <a:lnTo>
                  <a:pt x="3614" y="1932"/>
                </a:lnTo>
                <a:lnTo>
                  <a:pt x="3618" y="1931"/>
                </a:lnTo>
                <a:lnTo>
                  <a:pt x="3621" y="1930"/>
                </a:lnTo>
                <a:lnTo>
                  <a:pt x="3625" y="1929"/>
                </a:lnTo>
                <a:lnTo>
                  <a:pt x="3628" y="1928"/>
                </a:lnTo>
                <a:lnTo>
                  <a:pt x="3632" y="1928"/>
                </a:lnTo>
                <a:lnTo>
                  <a:pt x="3636" y="1927"/>
                </a:lnTo>
                <a:lnTo>
                  <a:pt x="3639" y="1926"/>
                </a:lnTo>
                <a:lnTo>
                  <a:pt x="3643" y="1925"/>
                </a:lnTo>
                <a:lnTo>
                  <a:pt x="3646" y="1924"/>
                </a:lnTo>
                <a:lnTo>
                  <a:pt x="3650" y="1923"/>
                </a:lnTo>
                <a:lnTo>
                  <a:pt x="3653" y="1922"/>
                </a:lnTo>
                <a:lnTo>
                  <a:pt x="3657" y="1921"/>
                </a:lnTo>
                <a:lnTo>
                  <a:pt x="3661" y="1920"/>
                </a:lnTo>
                <a:lnTo>
                  <a:pt x="3664" y="1919"/>
                </a:lnTo>
                <a:lnTo>
                  <a:pt x="3668" y="1919"/>
                </a:lnTo>
                <a:lnTo>
                  <a:pt x="3671" y="1918"/>
                </a:lnTo>
                <a:lnTo>
                  <a:pt x="3675" y="1917"/>
                </a:lnTo>
                <a:lnTo>
                  <a:pt x="3678" y="1916"/>
                </a:lnTo>
                <a:lnTo>
                  <a:pt x="3682" y="1914"/>
                </a:lnTo>
                <a:lnTo>
                  <a:pt x="3686" y="1913"/>
                </a:lnTo>
                <a:lnTo>
                  <a:pt x="3689" y="1912"/>
                </a:lnTo>
                <a:lnTo>
                  <a:pt x="3693" y="1911"/>
                </a:lnTo>
                <a:lnTo>
                  <a:pt x="3696" y="1910"/>
                </a:lnTo>
                <a:lnTo>
                  <a:pt x="3700" y="1909"/>
                </a:lnTo>
                <a:lnTo>
                  <a:pt x="3703" y="1908"/>
                </a:lnTo>
                <a:lnTo>
                  <a:pt x="3707" y="1907"/>
                </a:lnTo>
                <a:lnTo>
                  <a:pt x="3710" y="1906"/>
                </a:lnTo>
                <a:lnTo>
                  <a:pt x="3714" y="1905"/>
                </a:lnTo>
                <a:lnTo>
                  <a:pt x="3718" y="1903"/>
                </a:lnTo>
                <a:lnTo>
                  <a:pt x="3721" y="1902"/>
                </a:lnTo>
                <a:lnTo>
                  <a:pt x="3725" y="1901"/>
                </a:lnTo>
                <a:lnTo>
                  <a:pt x="3728" y="1900"/>
                </a:lnTo>
                <a:lnTo>
                  <a:pt x="3732" y="1899"/>
                </a:lnTo>
                <a:lnTo>
                  <a:pt x="3735" y="1897"/>
                </a:lnTo>
                <a:lnTo>
                  <a:pt x="3739" y="1896"/>
                </a:lnTo>
                <a:lnTo>
                  <a:pt x="3743" y="1895"/>
                </a:lnTo>
                <a:lnTo>
                  <a:pt x="3746" y="1894"/>
                </a:lnTo>
                <a:lnTo>
                  <a:pt x="3750" y="1892"/>
                </a:lnTo>
                <a:lnTo>
                  <a:pt x="3753" y="1891"/>
                </a:lnTo>
                <a:lnTo>
                  <a:pt x="3757" y="1890"/>
                </a:lnTo>
                <a:lnTo>
                  <a:pt x="3760" y="1888"/>
                </a:lnTo>
                <a:lnTo>
                  <a:pt x="3764" y="1887"/>
                </a:lnTo>
                <a:lnTo>
                  <a:pt x="3768" y="1886"/>
                </a:lnTo>
                <a:lnTo>
                  <a:pt x="3771" y="1884"/>
                </a:lnTo>
                <a:lnTo>
                  <a:pt x="3775" y="1883"/>
                </a:lnTo>
                <a:lnTo>
                  <a:pt x="3778" y="1881"/>
                </a:lnTo>
                <a:lnTo>
                  <a:pt x="3782" y="1880"/>
                </a:lnTo>
                <a:lnTo>
                  <a:pt x="3785" y="1878"/>
                </a:lnTo>
                <a:lnTo>
                  <a:pt x="3789" y="1877"/>
                </a:lnTo>
                <a:lnTo>
                  <a:pt x="3793" y="1875"/>
                </a:lnTo>
                <a:lnTo>
                  <a:pt x="3796" y="1874"/>
                </a:lnTo>
                <a:lnTo>
                  <a:pt x="3800" y="1872"/>
                </a:lnTo>
                <a:lnTo>
                  <a:pt x="3803" y="1871"/>
                </a:lnTo>
                <a:lnTo>
                  <a:pt x="3807" y="1869"/>
                </a:lnTo>
                <a:lnTo>
                  <a:pt x="3810" y="1868"/>
                </a:lnTo>
                <a:lnTo>
                  <a:pt x="3814" y="1866"/>
                </a:lnTo>
                <a:lnTo>
                  <a:pt x="3818" y="1864"/>
                </a:lnTo>
                <a:lnTo>
                  <a:pt x="3821" y="1863"/>
                </a:lnTo>
                <a:lnTo>
                  <a:pt x="3825" y="1861"/>
                </a:lnTo>
                <a:lnTo>
                  <a:pt x="3828" y="1859"/>
                </a:lnTo>
                <a:lnTo>
                  <a:pt x="3832" y="1858"/>
                </a:lnTo>
                <a:lnTo>
                  <a:pt x="3835" y="1856"/>
                </a:lnTo>
                <a:lnTo>
                  <a:pt x="3839" y="1854"/>
                </a:lnTo>
                <a:lnTo>
                  <a:pt x="3843" y="1852"/>
                </a:lnTo>
                <a:lnTo>
                  <a:pt x="3846" y="1851"/>
                </a:lnTo>
                <a:lnTo>
                  <a:pt x="3850" y="1849"/>
                </a:lnTo>
                <a:lnTo>
                  <a:pt x="3853" y="1847"/>
                </a:lnTo>
                <a:lnTo>
                  <a:pt x="3857" y="1845"/>
                </a:lnTo>
                <a:lnTo>
                  <a:pt x="3860" y="1843"/>
                </a:lnTo>
                <a:lnTo>
                  <a:pt x="3864" y="1841"/>
                </a:lnTo>
                <a:lnTo>
                  <a:pt x="3867" y="1840"/>
                </a:lnTo>
                <a:lnTo>
                  <a:pt x="3871" y="1838"/>
                </a:lnTo>
                <a:lnTo>
                  <a:pt x="3875" y="1836"/>
                </a:lnTo>
                <a:lnTo>
                  <a:pt x="3878" y="1834"/>
                </a:lnTo>
                <a:lnTo>
                  <a:pt x="3882" y="1832"/>
                </a:lnTo>
                <a:lnTo>
                  <a:pt x="3885" y="1830"/>
                </a:lnTo>
                <a:lnTo>
                  <a:pt x="3889" y="1828"/>
                </a:lnTo>
                <a:lnTo>
                  <a:pt x="3892" y="1826"/>
                </a:lnTo>
                <a:lnTo>
                  <a:pt x="3896" y="1824"/>
                </a:lnTo>
                <a:lnTo>
                  <a:pt x="3900" y="1822"/>
                </a:lnTo>
                <a:lnTo>
                  <a:pt x="3903" y="1820"/>
                </a:lnTo>
                <a:lnTo>
                  <a:pt x="3907" y="1817"/>
                </a:lnTo>
                <a:lnTo>
                  <a:pt x="3910" y="1815"/>
                </a:lnTo>
                <a:lnTo>
                  <a:pt x="3914" y="1813"/>
                </a:lnTo>
                <a:lnTo>
                  <a:pt x="3917" y="1811"/>
                </a:lnTo>
                <a:lnTo>
                  <a:pt x="3921" y="1809"/>
                </a:lnTo>
                <a:lnTo>
                  <a:pt x="3925" y="1807"/>
                </a:lnTo>
                <a:lnTo>
                  <a:pt x="3928" y="1804"/>
                </a:lnTo>
                <a:lnTo>
                  <a:pt x="3932" y="1802"/>
                </a:lnTo>
                <a:lnTo>
                  <a:pt x="3935" y="1800"/>
                </a:lnTo>
                <a:lnTo>
                  <a:pt x="3939" y="1797"/>
                </a:lnTo>
                <a:lnTo>
                  <a:pt x="3942" y="1795"/>
                </a:lnTo>
                <a:lnTo>
                  <a:pt x="3946" y="1793"/>
                </a:lnTo>
                <a:lnTo>
                  <a:pt x="3950" y="1790"/>
                </a:lnTo>
                <a:lnTo>
                  <a:pt x="3953" y="1788"/>
                </a:lnTo>
                <a:lnTo>
                  <a:pt x="3957" y="1786"/>
                </a:lnTo>
                <a:lnTo>
                  <a:pt x="3960" y="1783"/>
                </a:lnTo>
                <a:lnTo>
                  <a:pt x="3964" y="1781"/>
                </a:lnTo>
                <a:lnTo>
                  <a:pt x="3967" y="1778"/>
                </a:lnTo>
                <a:lnTo>
                  <a:pt x="3971" y="1776"/>
                </a:lnTo>
                <a:lnTo>
                  <a:pt x="3975" y="1773"/>
                </a:lnTo>
                <a:lnTo>
                  <a:pt x="3978" y="1771"/>
                </a:lnTo>
                <a:lnTo>
                  <a:pt x="3982" y="1768"/>
                </a:lnTo>
                <a:lnTo>
                  <a:pt x="3985" y="1765"/>
                </a:lnTo>
                <a:lnTo>
                  <a:pt x="3989" y="1763"/>
                </a:lnTo>
                <a:lnTo>
                  <a:pt x="3992" y="1760"/>
                </a:lnTo>
                <a:lnTo>
                  <a:pt x="3996" y="1757"/>
                </a:lnTo>
                <a:lnTo>
                  <a:pt x="4000" y="1755"/>
                </a:lnTo>
                <a:lnTo>
                  <a:pt x="4003" y="1752"/>
                </a:lnTo>
                <a:lnTo>
                  <a:pt x="4007" y="1749"/>
                </a:lnTo>
                <a:lnTo>
                  <a:pt x="4010" y="1747"/>
                </a:lnTo>
                <a:lnTo>
                  <a:pt x="4014" y="1744"/>
                </a:lnTo>
                <a:lnTo>
                  <a:pt x="4017" y="1741"/>
                </a:lnTo>
                <a:lnTo>
                  <a:pt x="4021" y="1738"/>
                </a:lnTo>
                <a:lnTo>
                  <a:pt x="4024" y="1735"/>
                </a:lnTo>
                <a:lnTo>
                  <a:pt x="4028" y="1732"/>
                </a:lnTo>
                <a:lnTo>
                  <a:pt x="4032" y="1729"/>
                </a:lnTo>
                <a:lnTo>
                  <a:pt x="4035" y="1726"/>
                </a:lnTo>
                <a:lnTo>
                  <a:pt x="4039" y="1723"/>
                </a:lnTo>
                <a:lnTo>
                  <a:pt x="4042" y="1720"/>
                </a:lnTo>
                <a:lnTo>
                  <a:pt x="4046" y="1717"/>
                </a:lnTo>
                <a:lnTo>
                  <a:pt x="4049" y="1714"/>
                </a:lnTo>
                <a:lnTo>
                  <a:pt x="4053" y="1711"/>
                </a:lnTo>
                <a:lnTo>
                  <a:pt x="4057" y="1708"/>
                </a:lnTo>
                <a:lnTo>
                  <a:pt x="4060" y="1705"/>
                </a:lnTo>
                <a:lnTo>
                  <a:pt x="4064" y="1702"/>
                </a:lnTo>
                <a:lnTo>
                  <a:pt x="4067" y="1699"/>
                </a:lnTo>
                <a:lnTo>
                  <a:pt x="4071" y="1696"/>
                </a:lnTo>
                <a:lnTo>
                  <a:pt x="4074" y="1692"/>
                </a:lnTo>
                <a:lnTo>
                  <a:pt x="4078" y="1689"/>
                </a:lnTo>
                <a:lnTo>
                  <a:pt x="4082" y="1686"/>
                </a:lnTo>
                <a:lnTo>
                  <a:pt x="4085" y="1682"/>
                </a:lnTo>
                <a:lnTo>
                  <a:pt x="4089" y="1679"/>
                </a:lnTo>
                <a:lnTo>
                  <a:pt x="4092" y="1676"/>
                </a:lnTo>
                <a:lnTo>
                  <a:pt x="4096" y="1672"/>
                </a:lnTo>
                <a:lnTo>
                  <a:pt x="4099" y="1669"/>
                </a:lnTo>
                <a:lnTo>
                  <a:pt x="4103" y="1665"/>
                </a:lnTo>
                <a:lnTo>
                  <a:pt x="4107" y="1662"/>
                </a:lnTo>
                <a:lnTo>
                  <a:pt x="4110" y="1658"/>
                </a:lnTo>
                <a:lnTo>
                  <a:pt x="4114" y="1655"/>
                </a:lnTo>
                <a:lnTo>
                  <a:pt x="4117" y="1651"/>
                </a:lnTo>
                <a:lnTo>
                  <a:pt x="4121" y="1648"/>
                </a:lnTo>
                <a:lnTo>
                  <a:pt x="4124" y="1644"/>
                </a:lnTo>
                <a:lnTo>
                  <a:pt x="4128" y="1640"/>
                </a:lnTo>
                <a:lnTo>
                  <a:pt x="4132" y="1637"/>
                </a:lnTo>
                <a:lnTo>
                  <a:pt x="4135" y="1633"/>
                </a:lnTo>
                <a:lnTo>
                  <a:pt x="4139" y="1629"/>
                </a:lnTo>
                <a:lnTo>
                  <a:pt x="4142" y="1625"/>
                </a:lnTo>
                <a:lnTo>
                  <a:pt x="4146" y="1622"/>
                </a:lnTo>
                <a:lnTo>
                  <a:pt x="4149" y="1618"/>
                </a:lnTo>
                <a:lnTo>
                  <a:pt x="4153" y="1614"/>
                </a:lnTo>
                <a:lnTo>
                  <a:pt x="4157" y="1610"/>
                </a:lnTo>
                <a:lnTo>
                  <a:pt x="4160" y="1606"/>
                </a:lnTo>
                <a:lnTo>
                  <a:pt x="4164" y="1602"/>
                </a:lnTo>
                <a:lnTo>
                  <a:pt x="4167" y="1598"/>
                </a:lnTo>
                <a:lnTo>
                  <a:pt x="4171" y="1594"/>
                </a:lnTo>
                <a:lnTo>
                  <a:pt x="4174" y="1590"/>
                </a:lnTo>
                <a:lnTo>
                  <a:pt x="4178" y="1586"/>
                </a:lnTo>
                <a:lnTo>
                  <a:pt x="4181" y="1582"/>
                </a:lnTo>
                <a:lnTo>
                  <a:pt x="4185" y="1578"/>
                </a:lnTo>
                <a:lnTo>
                  <a:pt x="4189" y="1574"/>
                </a:lnTo>
                <a:lnTo>
                  <a:pt x="4192" y="1569"/>
                </a:lnTo>
                <a:lnTo>
                  <a:pt x="4196" y="1565"/>
                </a:lnTo>
                <a:lnTo>
                  <a:pt x="4199" y="1561"/>
                </a:lnTo>
                <a:lnTo>
                  <a:pt x="4203" y="1557"/>
                </a:lnTo>
                <a:lnTo>
                  <a:pt x="4206" y="1552"/>
                </a:lnTo>
                <a:lnTo>
                  <a:pt x="4210" y="1548"/>
                </a:lnTo>
                <a:lnTo>
                  <a:pt x="4214" y="1543"/>
                </a:lnTo>
                <a:lnTo>
                  <a:pt x="4217" y="1539"/>
                </a:lnTo>
                <a:lnTo>
                  <a:pt x="4221" y="1535"/>
                </a:lnTo>
                <a:lnTo>
                  <a:pt x="4224" y="1530"/>
                </a:lnTo>
                <a:lnTo>
                  <a:pt x="4228" y="1526"/>
                </a:lnTo>
                <a:lnTo>
                  <a:pt x="4231" y="1521"/>
                </a:lnTo>
                <a:lnTo>
                  <a:pt x="4235" y="1516"/>
                </a:lnTo>
                <a:lnTo>
                  <a:pt x="4239" y="1512"/>
                </a:lnTo>
                <a:lnTo>
                  <a:pt x="4242" y="1507"/>
                </a:lnTo>
                <a:lnTo>
                  <a:pt x="4246" y="1502"/>
                </a:lnTo>
                <a:lnTo>
                  <a:pt x="4249" y="1498"/>
                </a:lnTo>
                <a:lnTo>
                  <a:pt x="4253" y="1493"/>
                </a:lnTo>
                <a:lnTo>
                  <a:pt x="4256" y="1488"/>
                </a:lnTo>
                <a:lnTo>
                  <a:pt x="4260" y="1483"/>
                </a:lnTo>
                <a:lnTo>
                  <a:pt x="4264" y="1478"/>
                </a:lnTo>
                <a:lnTo>
                  <a:pt x="4267" y="1474"/>
                </a:lnTo>
                <a:lnTo>
                  <a:pt x="4271" y="1469"/>
                </a:lnTo>
                <a:lnTo>
                  <a:pt x="4274" y="1464"/>
                </a:lnTo>
                <a:lnTo>
                  <a:pt x="4278" y="1459"/>
                </a:lnTo>
                <a:lnTo>
                  <a:pt x="4281" y="1454"/>
                </a:lnTo>
                <a:lnTo>
                  <a:pt x="4285" y="1448"/>
                </a:lnTo>
                <a:lnTo>
                  <a:pt x="4289" y="1443"/>
                </a:lnTo>
                <a:lnTo>
                  <a:pt x="4292" y="1438"/>
                </a:lnTo>
                <a:lnTo>
                  <a:pt x="4296" y="1433"/>
                </a:lnTo>
                <a:lnTo>
                  <a:pt x="4299" y="1428"/>
                </a:lnTo>
                <a:lnTo>
                  <a:pt x="4303" y="1423"/>
                </a:lnTo>
                <a:lnTo>
                  <a:pt x="4306" y="1417"/>
                </a:lnTo>
              </a:path>
            </a:pathLst>
          </a:custGeom>
          <a:noFill/>
          <a:ln w="20701">
            <a:solidFill>
              <a:srgbClr val="000099"/>
            </a:solidFill>
            <a:round/>
            <a:headEnd/>
            <a:tailEnd/>
          </a:ln>
        </p:spPr>
        <p:txBody>
          <a:bodyPr/>
          <a:lstStyle/>
          <a:p>
            <a:endParaRPr lang="en-GB" sz="2800" i="0">
              <a:solidFill>
                <a:srgbClr val="000000"/>
              </a:solidFill>
              <a:latin typeface="Arial" pitchFamily="34" charset="0"/>
            </a:endParaRPr>
          </a:p>
        </p:txBody>
      </p:sp>
      <p:sp>
        <p:nvSpPr>
          <p:cNvPr id="1100855" name="Text Box 60"/>
          <p:cNvSpPr txBox="1">
            <a:spLocks noChangeArrowheads="1"/>
          </p:cNvSpPr>
          <p:nvPr/>
        </p:nvSpPr>
        <p:spPr bwMode="auto">
          <a:xfrm>
            <a:off x="4897438" y="2789238"/>
            <a:ext cx="2549525" cy="2014537"/>
          </a:xfrm>
          <a:prstGeom prst="rect">
            <a:avLst/>
          </a:prstGeom>
          <a:noFill/>
          <a:ln w="9525">
            <a:noFill/>
            <a:miter lim="800000"/>
            <a:headEnd/>
            <a:tailEnd/>
          </a:ln>
        </p:spPr>
        <p:txBody>
          <a:bodyPr lIns="91414" tIns="45708" rIns="91414" bIns="45708">
            <a:spAutoFit/>
          </a:bodyPr>
          <a:lstStyle/>
          <a:p>
            <a:pPr eaLnBrk="0" hangingPunct="0"/>
            <a:r>
              <a:rPr lang="en-US" sz="1800" i="0">
                <a:solidFill>
                  <a:srgbClr val="003399"/>
                </a:solidFill>
                <a:latin typeface="Arial" pitchFamily="34" charset="0"/>
              </a:rPr>
              <a:t>The anticoagulant effect of vitamin K antagonists are optimized when therapeutic doses are maintained within a very narrow range</a:t>
            </a:r>
          </a:p>
        </p:txBody>
      </p:sp>
      <p:sp>
        <p:nvSpPr>
          <p:cNvPr id="1100856" name="Line 61"/>
          <p:cNvSpPr>
            <a:spLocks noChangeShapeType="1"/>
          </p:cNvSpPr>
          <p:nvPr/>
        </p:nvSpPr>
        <p:spPr bwMode="auto">
          <a:xfrm flipH="1">
            <a:off x="4537075" y="3294063"/>
            <a:ext cx="287338" cy="0"/>
          </a:xfrm>
          <a:prstGeom prst="line">
            <a:avLst/>
          </a:prstGeom>
          <a:noFill/>
          <a:ln w="38100">
            <a:solidFill>
              <a:srgbClr val="003399"/>
            </a:solidFill>
            <a:round/>
            <a:headEnd/>
            <a:tailEnd type="triangle" w="med" len="med"/>
          </a:ln>
        </p:spPr>
        <p:txBody>
          <a:bodyPr wrap="none" lIns="91414" tIns="45708" rIns="91414" bIns="45708" anchor="ctr"/>
          <a:lstStyle/>
          <a:p>
            <a:pPr eaLnBrk="0" hangingPunct="0"/>
            <a:endParaRPr lang="en-US" sz="1800" i="0">
              <a:solidFill>
                <a:srgbClr val="FFFFFF"/>
              </a:solidFill>
              <a:latin typeface="Arial" pitchFamily="34" charset="0"/>
            </a:endParaRPr>
          </a:p>
        </p:txBody>
      </p:sp>
      <p:sp>
        <p:nvSpPr>
          <p:cNvPr id="1100857" name="TextBox 57"/>
          <p:cNvSpPr txBox="1">
            <a:spLocks noChangeArrowheads="1"/>
          </p:cNvSpPr>
          <p:nvPr/>
        </p:nvSpPr>
        <p:spPr bwMode="auto">
          <a:xfrm>
            <a:off x="263525" y="6519863"/>
            <a:ext cx="5867400" cy="246062"/>
          </a:xfrm>
          <a:prstGeom prst="rect">
            <a:avLst/>
          </a:prstGeom>
          <a:noFill/>
          <a:ln w="9525">
            <a:noFill/>
            <a:miter lim="800000"/>
            <a:headEnd/>
            <a:tailEnd/>
          </a:ln>
        </p:spPr>
        <p:txBody>
          <a:bodyPr>
            <a:spAutoFit/>
          </a:bodyPr>
          <a:lstStyle/>
          <a:p>
            <a:r>
              <a:rPr lang="en-GB" sz="1000" i="0">
                <a:solidFill>
                  <a:srgbClr val="FFFFFF"/>
                </a:solidFill>
                <a:latin typeface="Arial" pitchFamily="34" charset="0"/>
              </a:rPr>
              <a:t>1. Hylek EM, et al. </a:t>
            </a:r>
            <a:r>
              <a:rPr lang="en-GB" sz="1000">
                <a:solidFill>
                  <a:srgbClr val="FFFFFF"/>
                </a:solidFill>
                <a:latin typeface="Arial" pitchFamily="34" charset="0"/>
              </a:rPr>
              <a:t>N Eng J Med </a:t>
            </a:r>
            <a:r>
              <a:rPr lang="sv-SE" sz="1000" i="0">
                <a:solidFill>
                  <a:srgbClr val="FFFFFF"/>
                </a:solidFill>
                <a:latin typeface="Arial" pitchFamily="34" charset="0"/>
              </a:rPr>
              <a:t>2003; 349:1019-1026.</a:t>
            </a:r>
            <a:endParaRPr lang="en-GB" sz="1000" i="0">
              <a:solidFill>
                <a:srgbClr val="FFFFFF"/>
              </a:solidFill>
              <a:latin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94" name="Rectangle 46"/>
          <p:cNvSpPr>
            <a:spLocks noGrp="1" noChangeArrowheads="1"/>
          </p:cNvSpPr>
          <p:nvPr>
            <p:ph type="title" idx="4294967295"/>
          </p:nvPr>
        </p:nvSpPr>
        <p:spPr>
          <a:xfrm>
            <a:off x="263525" y="28575"/>
            <a:ext cx="8880475" cy="752475"/>
          </a:xfrm>
        </p:spPr>
        <p:txBody>
          <a:bodyPr/>
          <a:lstStyle/>
          <a:p>
            <a:r>
              <a:rPr lang="en-US"/>
              <a:t>INR control: clinical trials v. clinical practice</a:t>
            </a:r>
          </a:p>
        </p:txBody>
      </p:sp>
      <p:sp>
        <p:nvSpPr>
          <p:cNvPr id="1102865" name="Text Box 11"/>
          <p:cNvSpPr txBox="1">
            <a:spLocks noChangeArrowheads="1"/>
          </p:cNvSpPr>
          <p:nvPr/>
        </p:nvSpPr>
        <p:spPr bwMode="auto">
          <a:xfrm>
            <a:off x="263525" y="1133475"/>
            <a:ext cx="8067675" cy="457200"/>
          </a:xfrm>
          <a:prstGeom prst="rect">
            <a:avLst/>
          </a:prstGeom>
          <a:noFill/>
          <a:ln w="9525">
            <a:noFill/>
            <a:miter lim="800000"/>
            <a:headEnd/>
            <a:tailEnd/>
          </a:ln>
        </p:spPr>
        <p:txBody>
          <a:bodyPr wrap="none">
            <a:spAutoFit/>
          </a:bodyPr>
          <a:lstStyle/>
          <a:p>
            <a:r>
              <a:rPr lang="en-US" i="0">
                <a:solidFill>
                  <a:srgbClr val="FFFFFF"/>
                </a:solidFill>
                <a:latin typeface="Arial" pitchFamily="34" charset="0"/>
              </a:rPr>
              <a:t>INR* control in clinical trial versus clinical practice (TTR**) </a:t>
            </a:r>
            <a:endParaRPr lang="en-US" i="0" baseline="30000">
              <a:solidFill>
                <a:srgbClr val="FFFFFF"/>
              </a:solidFill>
              <a:latin typeface="Arial" pitchFamily="34" charset="0"/>
            </a:endParaRPr>
          </a:p>
        </p:txBody>
      </p:sp>
      <p:sp>
        <p:nvSpPr>
          <p:cNvPr id="1102868" name="TextBox 41"/>
          <p:cNvSpPr txBox="1">
            <a:spLocks noChangeArrowheads="1"/>
          </p:cNvSpPr>
          <p:nvPr/>
        </p:nvSpPr>
        <p:spPr bwMode="auto">
          <a:xfrm>
            <a:off x="263525" y="6519863"/>
            <a:ext cx="8880475" cy="246062"/>
          </a:xfrm>
          <a:prstGeom prst="rect">
            <a:avLst/>
          </a:prstGeom>
          <a:noFill/>
          <a:ln w="9525">
            <a:noFill/>
            <a:miter lim="800000"/>
            <a:headEnd/>
            <a:tailEnd/>
          </a:ln>
        </p:spPr>
        <p:txBody>
          <a:bodyPr>
            <a:spAutoFit/>
          </a:bodyPr>
          <a:lstStyle/>
          <a:p>
            <a:r>
              <a:rPr lang="en-GB" sz="1000" i="0">
                <a:solidFill>
                  <a:srgbClr val="FFFFFF"/>
                </a:solidFill>
                <a:latin typeface="Helvetica Neue Light"/>
              </a:rPr>
              <a:t>1. Kalra L, et al. </a:t>
            </a:r>
            <a:r>
              <a:rPr lang="en-GB" sz="1000">
                <a:solidFill>
                  <a:srgbClr val="FFFFFF"/>
                </a:solidFill>
                <a:latin typeface="Helvetica Neue Light"/>
              </a:rPr>
              <a:t>BMJ</a:t>
            </a:r>
            <a:r>
              <a:rPr lang="en-GB" sz="1000" i="0">
                <a:solidFill>
                  <a:srgbClr val="FFFFFF"/>
                </a:solidFill>
                <a:latin typeface="Helvetica Neue Light"/>
              </a:rPr>
              <a:t> 2000;320:1236-1239 * Pooled data: up to 83% to 71% in individualized trials;  2. Matchar DB, et al. </a:t>
            </a:r>
            <a:r>
              <a:rPr lang="en-GB" sz="1000">
                <a:solidFill>
                  <a:srgbClr val="FFFFFF"/>
                </a:solidFill>
                <a:latin typeface="Helvetica Neue Light"/>
              </a:rPr>
              <a:t>Am J Med </a:t>
            </a:r>
            <a:r>
              <a:rPr lang="en-GB" sz="1000" i="0">
                <a:solidFill>
                  <a:srgbClr val="FFFFFF"/>
                </a:solidFill>
                <a:latin typeface="Helvetica Neue Light"/>
              </a:rPr>
              <a:t>2002; 113:42-51.</a:t>
            </a:r>
          </a:p>
        </p:txBody>
      </p:sp>
      <p:sp>
        <p:nvSpPr>
          <p:cNvPr id="1102893" name="Text Box 45"/>
          <p:cNvSpPr txBox="1">
            <a:spLocks noChangeArrowheads="1"/>
          </p:cNvSpPr>
          <p:nvPr/>
        </p:nvSpPr>
        <p:spPr bwMode="auto">
          <a:xfrm>
            <a:off x="4230688" y="6016625"/>
            <a:ext cx="4079875" cy="304800"/>
          </a:xfrm>
          <a:prstGeom prst="rect">
            <a:avLst/>
          </a:prstGeom>
          <a:noFill/>
          <a:ln w="9525">
            <a:noFill/>
            <a:miter lim="800000"/>
            <a:headEnd/>
            <a:tailEnd/>
          </a:ln>
          <a:effectLst/>
        </p:spPr>
        <p:txBody>
          <a:bodyPr wrap="none">
            <a:spAutoFit/>
          </a:bodyPr>
          <a:lstStyle/>
          <a:p>
            <a:r>
              <a:rPr lang="en-US" sz="1400" i="0">
                <a:solidFill>
                  <a:srgbClr val="FFFFFF"/>
                </a:solidFill>
                <a:latin typeface="Arial" pitchFamily="34" charset="0"/>
              </a:rPr>
              <a:t>** TTR = Time in Therapeutic Range (INR2.0-3.0)</a:t>
            </a:r>
          </a:p>
        </p:txBody>
      </p:sp>
      <p:cxnSp>
        <p:nvCxnSpPr>
          <p:cNvPr id="8" name="Straight Arrow Connector 7"/>
          <p:cNvCxnSpPr/>
          <p:nvPr/>
        </p:nvCxnSpPr>
        <p:spPr>
          <a:xfrm rot="16200000" flipV="1">
            <a:off x="-500063" y="3754438"/>
            <a:ext cx="3489325" cy="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44600" y="5481638"/>
            <a:ext cx="72945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02853" name="TextBox 16"/>
          <p:cNvSpPr txBox="1">
            <a:spLocks noChangeArrowheads="1"/>
          </p:cNvSpPr>
          <p:nvPr/>
        </p:nvSpPr>
        <p:spPr bwMode="auto">
          <a:xfrm>
            <a:off x="4048125" y="1768475"/>
            <a:ext cx="704850" cy="366713"/>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66% </a:t>
            </a:r>
          </a:p>
        </p:txBody>
      </p:sp>
      <p:sp>
        <p:nvSpPr>
          <p:cNvPr id="1102854" name="TextBox 17"/>
          <p:cNvSpPr txBox="1">
            <a:spLocks noChangeArrowheads="1"/>
          </p:cNvSpPr>
          <p:nvPr/>
        </p:nvSpPr>
        <p:spPr bwMode="auto">
          <a:xfrm>
            <a:off x="5064125" y="2876550"/>
            <a:ext cx="704850" cy="366713"/>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44% </a:t>
            </a:r>
          </a:p>
        </p:txBody>
      </p:sp>
      <p:sp>
        <p:nvSpPr>
          <p:cNvPr id="1102855" name="TextBox 18"/>
          <p:cNvSpPr txBox="1">
            <a:spLocks noChangeArrowheads="1"/>
          </p:cNvSpPr>
          <p:nvPr/>
        </p:nvSpPr>
        <p:spPr bwMode="auto">
          <a:xfrm>
            <a:off x="6410325" y="4572000"/>
            <a:ext cx="577850" cy="366713"/>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9% </a:t>
            </a:r>
          </a:p>
        </p:txBody>
      </p:sp>
      <p:sp>
        <p:nvSpPr>
          <p:cNvPr id="1102856" name="TextBox 19"/>
          <p:cNvSpPr txBox="1">
            <a:spLocks noChangeArrowheads="1"/>
          </p:cNvSpPr>
          <p:nvPr/>
        </p:nvSpPr>
        <p:spPr bwMode="auto">
          <a:xfrm>
            <a:off x="7273925" y="4146550"/>
            <a:ext cx="704850" cy="366713"/>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18% </a:t>
            </a:r>
          </a:p>
        </p:txBody>
      </p:sp>
      <p:sp>
        <p:nvSpPr>
          <p:cNvPr id="1102857" name="TextBox 20"/>
          <p:cNvSpPr txBox="1">
            <a:spLocks noChangeArrowheads="1"/>
          </p:cNvSpPr>
          <p:nvPr/>
        </p:nvSpPr>
        <p:spPr bwMode="auto">
          <a:xfrm>
            <a:off x="2805113" y="3205163"/>
            <a:ext cx="704850" cy="366712"/>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38% </a:t>
            </a:r>
          </a:p>
        </p:txBody>
      </p:sp>
      <p:sp>
        <p:nvSpPr>
          <p:cNvPr id="1102858" name="TextBox 21"/>
          <p:cNvSpPr txBox="1">
            <a:spLocks noChangeArrowheads="1"/>
          </p:cNvSpPr>
          <p:nvPr/>
        </p:nvSpPr>
        <p:spPr bwMode="auto">
          <a:xfrm>
            <a:off x="1808163" y="3778250"/>
            <a:ext cx="704850" cy="366713"/>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25% </a:t>
            </a:r>
          </a:p>
        </p:txBody>
      </p:sp>
      <p:sp>
        <p:nvSpPr>
          <p:cNvPr id="1102859" name="TextBox 22"/>
          <p:cNvSpPr txBox="1">
            <a:spLocks noChangeArrowheads="1"/>
          </p:cNvSpPr>
          <p:nvPr/>
        </p:nvSpPr>
        <p:spPr bwMode="auto">
          <a:xfrm>
            <a:off x="2262188" y="5529263"/>
            <a:ext cx="698500" cy="366712"/>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&lt;2.0 </a:t>
            </a:r>
          </a:p>
        </p:txBody>
      </p:sp>
      <p:sp>
        <p:nvSpPr>
          <p:cNvPr id="1102860" name="TextBox 23"/>
          <p:cNvSpPr txBox="1">
            <a:spLocks noChangeArrowheads="1"/>
          </p:cNvSpPr>
          <p:nvPr/>
        </p:nvSpPr>
        <p:spPr bwMode="auto">
          <a:xfrm>
            <a:off x="4295775" y="5534025"/>
            <a:ext cx="1136650" cy="366713"/>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2.0 – 3.0 </a:t>
            </a:r>
          </a:p>
        </p:txBody>
      </p:sp>
      <p:sp>
        <p:nvSpPr>
          <p:cNvPr id="1102861" name="TextBox 24"/>
          <p:cNvSpPr txBox="1">
            <a:spLocks noChangeArrowheads="1"/>
          </p:cNvSpPr>
          <p:nvPr/>
        </p:nvSpPr>
        <p:spPr bwMode="auto">
          <a:xfrm>
            <a:off x="6742113" y="5518150"/>
            <a:ext cx="1219200" cy="366713"/>
          </a:xfrm>
          <a:prstGeom prst="rect">
            <a:avLst/>
          </a:prstGeom>
          <a:noFill/>
          <a:ln w="9525">
            <a:noFill/>
            <a:miter lim="800000"/>
            <a:headEnd/>
            <a:tailEnd/>
          </a:ln>
        </p:spPr>
        <p:txBody>
          <a:bodyPr wrap="none">
            <a:spAutoFit/>
          </a:bodyPr>
          <a:lstStyle/>
          <a:p>
            <a:r>
              <a:rPr lang="en-GB" sz="1800" b="1" i="0">
                <a:solidFill>
                  <a:srgbClr val="FFFFFF"/>
                </a:solidFill>
                <a:latin typeface="Arial" pitchFamily="34" charset="0"/>
              </a:rPr>
              <a:t>&gt;3.0  INR </a:t>
            </a:r>
          </a:p>
        </p:txBody>
      </p:sp>
      <p:cxnSp>
        <p:nvCxnSpPr>
          <p:cNvPr id="27" name="Straight Connector 26"/>
          <p:cNvCxnSpPr/>
          <p:nvPr/>
        </p:nvCxnSpPr>
        <p:spPr>
          <a:xfrm rot="5400000">
            <a:off x="3635375" y="5535613"/>
            <a:ext cx="144463" cy="15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982495" y="5555456"/>
            <a:ext cx="144462" cy="31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02864" name="Text Box 6"/>
          <p:cNvSpPr txBox="1">
            <a:spLocks noChangeArrowheads="1"/>
          </p:cNvSpPr>
          <p:nvPr/>
        </p:nvSpPr>
        <p:spPr bwMode="auto">
          <a:xfrm rot="-5400000">
            <a:off x="-1020762" y="3405187"/>
            <a:ext cx="3530600" cy="701675"/>
          </a:xfrm>
          <a:prstGeom prst="rect">
            <a:avLst/>
          </a:prstGeom>
          <a:noFill/>
          <a:ln w="9525">
            <a:noFill/>
            <a:miter lim="800000"/>
            <a:headEnd/>
            <a:tailEnd/>
          </a:ln>
        </p:spPr>
        <p:txBody>
          <a:bodyPr>
            <a:spAutoFit/>
          </a:bodyPr>
          <a:lstStyle/>
          <a:p>
            <a:pPr algn="ctr" eaLnBrk="0" hangingPunct="0">
              <a:spcBef>
                <a:spcPct val="50000"/>
              </a:spcBef>
            </a:pPr>
            <a:r>
              <a:rPr lang="en-GB" sz="2000" i="0">
                <a:solidFill>
                  <a:srgbClr val="FFFFFF"/>
                </a:solidFill>
                <a:latin typeface="Arial" pitchFamily="34" charset="0"/>
              </a:rPr>
              <a:t>% of eligible patients receiving warfarin</a:t>
            </a:r>
            <a:endParaRPr lang="en-US" sz="2000" i="0">
              <a:solidFill>
                <a:srgbClr val="FFFFFF"/>
              </a:solidFill>
              <a:latin typeface="Arial" pitchFamily="34" charset="0"/>
            </a:endParaRPr>
          </a:p>
        </p:txBody>
      </p:sp>
      <p:sp>
        <p:nvSpPr>
          <p:cNvPr id="1102866" name="Text Box 10"/>
          <p:cNvSpPr txBox="1">
            <a:spLocks noChangeArrowheads="1"/>
          </p:cNvSpPr>
          <p:nvPr/>
        </p:nvSpPr>
        <p:spPr bwMode="auto">
          <a:xfrm>
            <a:off x="6684963" y="1871663"/>
            <a:ext cx="2098675" cy="366712"/>
          </a:xfrm>
          <a:prstGeom prst="rect">
            <a:avLst/>
          </a:prstGeom>
          <a:noFill/>
          <a:ln w="9525">
            <a:noFill/>
            <a:miter lim="800000"/>
            <a:headEnd/>
            <a:tailEnd/>
          </a:ln>
        </p:spPr>
        <p:txBody>
          <a:bodyPr>
            <a:spAutoFit/>
          </a:bodyPr>
          <a:lstStyle/>
          <a:p>
            <a:pPr eaLnBrk="0" hangingPunct="0">
              <a:spcBef>
                <a:spcPct val="50000"/>
              </a:spcBef>
            </a:pPr>
            <a:r>
              <a:rPr lang="en-GB" sz="1800" i="0">
                <a:solidFill>
                  <a:srgbClr val="FFFFFF"/>
                </a:solidFill>
                <a:latin typeface="Arial" pitchFamily="34" charset="0"/>
              </a:rPr>
              <a:t>Clinical trial</a:t>
            </a:r>
            <a:r>
              <a:rPr lang="en-GB" sz="1800" i="0" baseline="30000">
                <a:solidFill>
                  <a:srgbClr val="FFFFFF"/>
                </a:solidFill>
                <a:latin typeface="Arial" pitchFamily="34" charset="0"/>
              </a:rPr>
              <a:t>1</a:t>
            </a:r>
            <a:endParaRPr lang="en-US" sz="1800" i="0" baseline="30000">
              <a:solidFill>
                <a:srgbClr val="FFFFFF"/>
              </a:solidFill>
              <a:latin typeface="Arial" pitchFamily="34" charset="0"/>
            </a:endParaRPr>
          </a:p>
        </p:txBody>
      </p:sp>
      <p:sp>
        <p:nvSpPr>
          <p:cNvPr id="1102867" name="Text Box 10"/>
          <p:cNvSpPr txBox="1">
            <a:spLocks noChangeArrowheads="1"/>
          </p:cNvSpPr>
          <p:nvPr/>
        </p:nvSpPr>
        <p:spPr bwMode="auto">
          <a:xfrm>
            <a:off x="6684963" y="2430463"/>
            <a:ext cx="2511425" cy="366712"/>
          </a:xfrm>
          <a:prstGeom prst="rect">
            <a:avLst/>
          </a:prstGeom>
          <a:noFill/>
          <a:ln w="9525">
            <a:noFill/>
            <a:miter lim="800000"/>
            <a:headEnd/>
            <a:tailEnd/>
          </a:ln>
        </p:spPr>
        <p:txBody>
          <a:bodyPr>
            <a:spAutoFit/>
          </a:bodyPr>
          <a:lstStyle/>
          <a:p>
            <a:pPr eaLnBrk="0" hangingPunct="0">
              <a:spcBef>
                <a:spcPct val="50000"/>
              </a:spcBef>
            </a:pPr>
            <a:r>
              <a:rPr lang="en-GB" sz="1800" i="0">
                <a:solidFill>
                  <a:srgbClr val="FFFFFF"/>
                </a:solidFill>
                <a:latin typeface="Arial" pitchFamily="34" charset="0"/>
              </a:rPr>
              <a:t>Clinical practice</a:t>
            </a:r>
            <a:r>
              <a:rPr lang="en-GB" sz="1800" i="0" baseline="30000">
                <a:solidFill>
                  <a:srgbClr val="FFFFFF"/>
                </a:solidFill>
                <a:latin typeface="Arial" pitchFamily="34" charset="0"/>
              </a:rPr>
              <a:t>2</a:t>
            </a:r>
            <a:endParaRPr lang="en-US" sz="1800" i="0" baseline="30000">
              <a:solidFill>
                <a:srgbClr val="FFFFFF"/>
              </a:solidFill>
              <a:latin typeface="Arial" pitchFamily="34" charset="0"/>
            </a:endParaRPr>
          </a:p>
        </p:txBody>
      </p:sp>
      <p:sp>
        <p:nvSpPr>
          <p:cNvPr id="40" name="Rectangle 39"/>
          <p:cNvSpPr/>
          <p:nvPr/>
        </p:nvSpPr>
        <p:spPr>
          <a:xfrm>
            <a:off x="6294988" y="1899913"/>
            <a:ext cx="381314" cy="299114"/>
          </a:xfrm>
          <a:prstGeom prst="rect">
            <a:avLst/>
          </a:prstGeom>
          <a:gradFill>
            <a:gsLst>
              <a:gs pos="0">
                <a:srgbClr val="99CCFF"/>
              </a:gs>
              <a:gs pos="99000">
                <a:srgbClr val="0084CB"/>
              </a:gs>
            </a:gsLst>
            <a:lin ang="54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42" name="Rectangle 41"/>
          <p:cNvSpPr/>
          <p:nvPr/>
        </p:nvSpPr>
        <p:spPr>
          <a:xfrm>
            <a:off x="6294988" y="2457146"/>
            <a:ext cx="381314" cy="303066"/>
          </a:xfrm>
          <a:prstGeom prst="rect">
            <a:avLst/>
          </a:prstGeom>
          <a:solidFill>
            <a:schemeClr val="bg1"/>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33" name="Rectangle 32"/>
          <p:cNvSpPr/>
          <p:nvPr/>
        </p:nvSpPr>
        <p:spPr>
          <a:xfrm>
            <a:off x="1786490" y="4248814"/>
            <a:ext cx="805026" cy="1228488"/>
          </a:xfrm>
          <a:prstGeom prst="rect">
            <a:avLst/>
          </a:prstGeom>
          <a:gradFill>
            <a:gsLst>
              <a:gs pos="0">
                <a:srgbClr val="99CCFF"/>
              </a:gs>
              <a:gs pos="99000">
                <a:srgbClr val="0084CB"/>
              </a:gs>
            </a:gsLst>
            <a:lin ang="54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35" name="Rectangle 34"/>
          <p:cNvSpPr/>
          <p:nvPr/>
        </p:nvSpPr>
        <p:spPr>
          <a:xfrm>
            <a:off x="4015221" y="2262553"/>
            <a:ext cx="803666" cy="3218195"/>
          </a:xfrm>
          <a:prstGeom prst="rect">
            <a:avLst/>
          </a:prstGeom>
          <a:gradFill>
            <a:gsLst>
              <a:gs pos="0">
                <a:srgbClr val="99CCFF"/>
              </a:gs>
              <a:gs pos="99000">
                <a:srgbClr val="0084CB"/>
              </a:gs>
            </a:gsLst>
            <a:lin ang="54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37" name="Rectangle 36"/>
          <p:cNvSpPr/>
          <p:nvPr/>
        </p:nvSpPr>
        <p:spPr>
          <a:xfrm>
            <a:off x="6300123" y="5058532"/>
            <a:ext cx="760697" cy="424459"/>
          </a:xfrm>
          <a:prstGeom prst="rect">
            <a:avLst/>
          </a:prstGeom>
          <a:gradFill>
            <a:gsLst>
              <a:gs pos="0">
                <a:srgbClr val="99CCFF"/>
              </a:gs>
              <a:gs pos="99000">
                <a:srgbClr val="0084CB"/>
              </a:gs>
            </a:gsLst>
            <a:lin ang="54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41" name="Rectangle 40"/>
          <p:cNvSpPr/>
          <p:nvPr/>
        </p:nvSpPr>
        <p:spPr>
          <a:xfrm>
            <a:off x="5012171" y="3362958"/>
            <a:ext cx="803666" cy="2117471"/>
          </a:xfrm>
          <a:prstGeom prst="rect">
            <a:avLst/>
          </a:prstGeom>
          <a:solidFill>
            <a:schemeClr val="bg1"/>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43" name="Rectangle 42"/>
          <p:cNvSpPr/>
          <p:nvPr/>
        </p:nvSpPr>
        <p:spPr>
          <a:xfrm>
            <a:off x="7242267" y="4632954"/>
            <a:ext cx="805027" cy="846896"/>
          </a:xfrm>
          <a:prstGeom prst="rect">
            <a:avLst/>
          </a:prstGeom>
          <a:solidFill>
            <a:schemeClr val="bg1"/>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44" name="Rectangle 43"/>
          <p:cNvSpPr/>
          <p:nvPr/>
        </p:nvSpPr>
        <p:spPr>
          <a:xfrm>
            <a:off x="2772764" y="3704005"/>
            <a:ext cx="803667" cy="1778562"/>
          </a:xfrm>
          <a:prstGeom prst="rect">
            <a:avLst/>
          </a:prstGeom>
          <a:solidFill>
            <a:schemeClr val="bg1"/>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hangingPunct="0"/>
            <a:endParaRPr lang="en-GB" sz="2000" i="0">
              <a:solidFill>
                <a:srgbClr val="FFFFFF"/>
              </a:solidFill>
            </a:endParaRPr>
          </a:p>
        </p:txBody>
      </p:sp>
      <p:sp>
        <p:nvSpPr>
          <p:cNvPr id="1102896" name="Text Box 48"/>
          <p:cNvSpPr txBox="1">
            <a:spLocks noChangeArrowheads="1"/>
          </p:cNvSpPr>
          <p:nvPr/>
        </p:nvSpPr>
        <p:spPr bwMode="auto">
          <a:xfrm>
            <a:off x="455613" y="5989638"/>
            <a:ext cx="3046412" cy="304800"/>
          </a:xfrm>
          <a:prstGeom prst="rect">
            <a:avLst/>
          </a:prstGeom>
          <a:noFill/>
          <a:ln w="9525">
            <a:noFill/>
            <a:miter lim="800000"/>
            <a:headEnd/>
            <a:tailEnd/>
          </a:ln>
          <a:effectLst/>
        </p:spPr>
        <p:txBody>
          <a:bodyPr wrap="none">
            <a:spAutoFit/>
          </a:bodyPr>
          <a:lstStyle/>
          <a:p>
            <a:r>
              <a:rPr lang="en-US" sz="1400" i="0">
                <a:solidFill>
                  <a:srgbClr val="FFFFFF"/>
                </a:solidFill>
                <a:latin typeface="Arial" pitchFamily="34" charset="0"/>
              </a:rPr>
              <a:t>*INR = International normalized ratio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ctrTitle"/>
          </p:nvPr>
        </p:nvSpPr>
        <p:spPr>
          <a:xfrm>
            <a:off x="676275" y="2535238"/>
            <a:ext cx="7772400" cy="1470025"/>
          </a:xfrm>
        </p:spPr>
        <p:txBody>
          <a:bodyPr/>
          <a:lstStyle/>
          <a:p>
            <a:r>
              <a:rPr lang="en-GB"/>
              <a:t>The RE-LY</a:t>
            </a:r>
            <a:r>
              <a:rPr lang="en-GB" baseline="30000">
                <a:sym typeface="Symbol" pitchFamily="18" charset="2"/>
              </a:rPr>
              <a:t></a:t>
            </a:r>
            <a:r>
              <a:rPr lang="en-GB"/>
              <a:t> Study:</a:t>
            </a:r>
            <a:br>
              <a:rPr lang="en-GB"/>
            </a:br>
            <a:r>
              <a:rPr lang="en-GB"/>
              <a:t>Randomized Evaluation of </a:t>
            </a:r>
            <a:br>
              <a:rPr lang="en-GB"/>
            </a:br>
            <a:r>
              <a:rPr lang="en-GB"/>
              <a:t>Long-term anticoagulant therapY</a:t>
            </a:r>
          </a:p>
        </p:txBody>
      </p:sp>
      <p:sp>
        <p:nvSpPr>
          <p:cNvPr id="1139715" name="Rectangle 3"/>
          <p:cNvSpPr>
            <a:spLocks noGrp="1" noChangeArrowheads="1"/>
          </p:cNvSpPr>
          <p:nvPr>
            <p:ph type="subTitle" idx="1"/>
          </p:nvPr>
        </p:nvSpPr>
        <p:spPr>
          <a:xfrm>
            <a:off x="263525" y="4227513"/>
            <a:ext cx="8615363" cy="1752600"/>
          </a:xfrm>
        </p:spPr>
        <p:txBody>
          <a:bodyPr/>
          <a:lstStyle/>
          <a:p>
            <a:endParaRPr lang="en-US" b="0" dirty="0"/>
          </a:p>
          <a:p>
            <a:r>
              <a:rPr lang="en-US" b="0" i="1" dirty="0"/>
              <a:t>Dabigatran Compared to Warfarin in 18,113 Patients with Atrial Fibrillation at Risk of Stroke</a:t>
            </a:r>
          </a:p>
        </p:txBody>
      </p:sp>
      <p:pic>
        <p:nvPicPr>
          <p:cNvPr id="1139717" name="Picture 5" descr="a_RE LY"/>
          <p:cNvPicPr>
            <a:picLocks noChangeAspect="1" noChangeArrowheads="1"/>
          </p:cNvPicPr>
          <p:nvPr/>
        </p:nvPicPr>
        <p:blipFill>
          <a:blip r:embed="rId3" cstate="print"/>
          <a:srcRect/>
          <a:stretch>
            <a:fillRect/>
          </a:stretch>
        </p:blipFill>
        <p:spPr bwMode="auto">
          <a:xfrm>
            <a:off x="0" y="0"/>
            <a:ext cx="9144000" cy="2228850"/>
          </a:xfrm>
          <a:prstGeom prst="rect">
            <a:avLst/>
          </a:prstGeom>
          <a:noFill/>
        </p:spPr>
      </p:pic>
      <p:sp>
        <p:nvSpPr>
          <p:cNvPr id="1139718" name="Text Box 6"/>
          <p:cNvSpPr txBox="1">
            <a:spLocks noChangeArrowheads="1"/>
          </p:cNvSpPr>
          <p:nvPr/>
        </p:nvSpPr>
        <p:spPr bwMode="auto">
          <a:xfrm>
            <a:off x="255588" y="6375400"/>
            <a:ext cx="184150" cy="366713"/>
          </a:xfrm>
          <a:prstGeom prst="rect">
            <a:avLst/>
          </a:prstGeom>
          <a:noFill/>
          <a:ln w="9525">
            <a:noFill/>
            <a:miter lim="800000"/>
            <a:headEnd/>
            <a:tailEnd/>
          </a:ln>
          <a:effectLst/>
        </p:spPr>
        <p:txBody>
          <a:bodyPr wrap="none">
            <a:spAutoFit/>
          </a:bodyPr>
          <a:lstStyle/>
          <a:p>
            <a:pPr eaLnBrk="0" hangingPunct="0"/>
            <a:endParaRPr lang="en-GB" sz="2700" i="0" baseline="-25000">
              <a:solidFill>
                <a:srgbClr val="000000"/>
              </a:solidFill>
              <a:latin typeface="Arial" pitchFamily="34" charset="0"/>
            </a:endParaRPr>
          </a:p>
        </p:txBody>
      </p:sp>
      <p:sp>
        <p:nvSpPr>
          <p:cNvPr id="1139720" name="Text Box 8"/>
          <p:cNvSpPr txBox="1">
            <a:spLocks noChangeArrowheads="1"/>
          </p:cNvSpPr>
          <p:nvPr/>
        </p:nvSpPr>
        <p:spPr bwMode="auto">
          <a:xfrm>
            <a:off x="263525" y="6369050"/>
            <a:ext cx="4359275" cy="396875"/>
          </a:xfrm>
          <a:prstGeom prst="rect">
            <a:avLst/>
          </a:prstGeom>
          <a:noFill/>
          <a:ln w="9525">
            <a:noFill/>
            <a:miter lim="800000"/>
            <a:headEnd/>
            <a:tailEnd/>
          </a:ln>
          <a:effectLst/>
        </p:spPr>
        <p:txBody>
          <a:bodyPr>
            <a:spAutoFit/>
          </a:bodyPr>
          <a:lstStyle/>
          <a:p>
            <a:pPr eaLnBrk="0" hangingPunct="0"/>
            <a:r>
              <a:rPr lang="de-DE" sz="1000" i="0">
                <a:solidFill>
                  <a:srgbClr val="FFFFFF"/>
                </a:solidFill>
                <a:latin typeface="Arial" pitchFamily="34" charset="0"/>
              </a:rPr>
              <a:t>Connolly SJ., et al. </a:t>
            </a:r>
            <a:r>
              <a:rPr lang="de-DE" sz="1000">
                <a:solidFill>
                  <a:srgbClr val="FFFFFF"/>
                </a:solidFill>
                <a:latin typeface="Arial" pitchFamily="34" charset="0"/>
              </a:rPr>
              <a:t>NEJM </a:t>
            </a:r>
            <a:r>
              <a:rPr lang="de-DE" sz="1000" i="0">
                <a:solidFill>
                  <a:srgbClr val="FFFFFF"/>
                </a:solidFill>
                <a:latin typeface="Arial" pitchFamily="34" charset="0"/>
              </a:rPr>
              <a:t>published online on Aug 30th 2009. </a:t>
            </a:r>
            <a:br>
              <a:rPr lang="de-DE" sz="1000" i="0">
                <a:solidFill>
                  <a:srgbClr val="FFFFFF"/>
                </a:solidFill>
                <a:latin typeface="Arial" pitchFamily="34" charset="0"/>
              </a:rPr>
            </a:br>
            <a:r>
              <a:rPr lang="de-DE" sz="1000" i="0">
                <a:solidFill>
                  <a:srgbClr val="FFFFFF"/>
                </a:solidFill>
                <a:latin typeface="Arial" pitchFamily="34" charset="0"/>
              </a:rPr>
              <a:t>DOI 10.1056/NEJMoa0905561</a:t>
            </a:r>
          </a:p>
        </p:txBody>
      </p:sp>
      <p:sp>
        <p:nvSpPr>
          <p:cNvPr id="1139721" name="Text Box 9"/>
          <p:cNvSpPr txBox="1">
            <a:spLocks noChangeArrowheads="1"/>
          </p:cNvSpPr>
          <p:nvPr/>
        </p:nvSpPr>
        <p:spPr bwMode="auto">
          <a:xfrm>
            <a:off x="4657725" y="6369050"/>
            <a:ext cx="4221163" cy="396875"/>
          </a:xfrm>
          <a:prstGeom prst="rect">
            <a:avLst/>
          </a:prstGeom>
          <a:noFill/>
          <a:ln w="9525">
            <a:noFill/>
            <a:miter lim="800000"/>
            <a:headEnd/>
            <a:tailEnd/>
          </a:ln>
          <a:effectLst/>
        </p:spPr>
        <p:txBody>
          <a:bodyPr>
            <a:spAutoFit/>
          </a:bodyPr>
          <a:lstStyle/>
          <a:p>
            <a:pPr algn="r" eaLnBrk="0" hangingPunct="0"/>
            <a:r>
              <a:rPr lang="en-GB" sz="1000" i="0">
                <a:solidFill>
                  <a:srgbClr val="FFFFFF"/>
                </a:solidFill>
                <a:latin typeface="Arial" pitchFamily="34" charset="0"/>
              </a:rPr>
              <a:t>Dabigatran etexilate is in clinical development and not licensed for clinical use in stroke prevention for patients with atrial fibrillation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47" name="Rectangle 19"/>
          <p:cNvSpPr>
            <a:spLocks noGrp="1" noChangeArrowheads="1"/>
          </p:cNvSpPr>
          <p:nvPr>
            <p:ph type="title"/>
          </p:nvPr>
        </p:nvSpPr>
        <p:spPr/>
        <p:txBody>
          <a:bodyPr/>
          <a:lstStyle/>
          <a:p>
            <a:r>
              <a:rPr lang="en-US"/>
              <a:t>RE-LY</a:t>
            </a:r>
            <a:r>
              <a:rPr lang="en-GB" baseline="30000"/>
              <a:t>®</a:t>
            </a:r>
            <a:r>
              <a:rPr lang="en-GB"/>
              <a:t> – </a:t>
            </a:r>
            <a:r>
              <a:rPr lang="en-US"/>
              <a:t>study design</a:t>
            </a:r>
          </a:p>
        </p:txBody>
      </p:sp>
      <p:grpSp>
        <p:nvGrpSpPr>
          <p:cNvPr id="2" name="Group 30"/>
          <p:cNvGrpSpPr>
            <a:grpSpLocks/>
          </p:cNvGrpSpPr>
          <p:nvPr/>
        </p:nvGrpSpPr>
        <p:grpSpPr bwMode="auto">
          <a:xfrm>
            <a:off x="911225" y="1116013"/>
            <a:ext cx="7693025" cy="3835400"/>
            <a:chOff x="574" y="703"/>
            <a:chExt cx="4846" cy="2416"/>
          </a:xfrm>
        </p:grpSpPr>
        <p:sp>
          <p:nvSpPr>
            <p:cNvPr id="739332" name="Text Box 3"/>
            <p:cNvSpPr txBox="1">
              <a:spLocks noChangeArrowheads="1"/>
            </p:cNvSpPr>
            <p:nvPr/>
          </p:nvSpPr>
          <p:spPr bwMode="auto">
            <a:xfrm>
              <a:off x="1493" y="703"/>
              <a:ext cx="2799" cy="458"/>
            </a:xfrm>
            <a:prstGeom prst="rect">
              <a:avLst/>
            </a:prstGeom>
            <a:noFill/>
            <a:ln w="25400">
              <a:solidFill>
                <a:schemeClr val="bg1"/>
              </a:solidFill>
              <a:miter lim="800000"/>
              <a:headEnd/>
              <a:tailEnd/>
            </a:ln>
          </p:spPr>
          <p:txBody>
            <a:bodyPr wrap="none">
              <a:spAutoFit/>
            </a:bodyPr>
            <a:lstStyle/>
            <a:p>
              <a:pPr algn="ctr" eaLnBrk="0" hangingPunct="0"/>
              <a:r>
                <a:rPr lang="en-CA" sz="2000" b="1" i="0">
                  <a:solidFill>
                    <a:srgbClr val="FFFFFF"/>
                  </a:solidFill>
                  <a:latin typeface="Arial" pitchFamily="34" charset="0"/>
                </a:rPr>
                <a:t>Atrial fibrillation with ≥ 1 risk factor</a:t>
              </a:r>
            </a:p>
            <a:p>
              <a:pPr algn="ctr" eaLnBrk="0" hangingPunct="0"/>
              <a:r>
                <a:rPr lang="en-CA" sz="2000" b="1" i="0">
                  <a:solidFill>
                    <a:srgbClr val="FFFFFF"/>
                  </a:solidFill>
                  <a:latin typeface="Arial" pitchFamily="34" charset="0"/>
                </a:rPr>
                <a:t>Absence of contraindications</a:t>
              </a:r>
              <a:endParaRPr lang="en-CA" sz="2000" b="1" i="0" baseline="30000">
                <a:solidFill>
                  <a:srgbClr val="FFFFFF"/>
                </a:solidFill>
                <a:latin typeface="Arial" pitchFamily="34" charset="0"/>
              </a:endParaRPr>
            </a:p>
          </p:txBody>
        </p:sp>
        <p:sp>
          <p:nvSpPr>
            <p:cNvPr id="739333" name="Line 4"/>
            <p:cNvSpPr>
              <a:spLocks noChangeShapeType="1"/>
            </p:cNvSpPr>
            <p:nvPr/>
          </p:nvSpPr>
          <p:spPr bwMode="auto">
            <a:xfrm>
              <a:off x="2879" y="1203"/>
              <a:ext cx="0" cy="161"/>
            </a:xfrm>
            <a:prstGeom prst="line">
              <a:avLst/>
            </a:prstGeom>
            <a:noFill/>
            <a:ln w="25400">
              <a:solidFill>
                <a:schemeClr val="bg1"/>
              </a:solidFill>
              <a:round/>
              <a:headEnd/>
              <a:tailEnd type="triangle" w="med" len="med"/>
            </a:ln>
          </p:spPr>
          <p:txBody>
            <a:bodyPr/>
            <a:lstStyle/>
            <a:p>
              <a:pPr eaLnBrk="0" hangingPunct="0"/>
              <a:endParaRPr lang="en-US" sz="1800" i="0">
                <a:solidFill>
                  <a:srgbClr val="FFFFFF"/>
                </a:solidFill>
                <a:latin typeface="Arial" pitchFamily="34" charset="0"/>
              </a:endParaRPr>
            </a:p>
          </p:txBody>
        </p:sp>
        <p:sp>
          <p:nvSpPr>
            <p:cNvPr id="739334" name="Text Box 5"/>
            <p:cNvSpPr txBox="1">
              <a:spLocks noChangeArrowheads="1"/>
            </p:cNvSpPr>
            <p:nvPr/>
          </p:nvSpPr>
          <p:spPr bwMode="auto">
            <a:xfrm>
              <a:off x="2734" y="1469"/>
              <a:ext cx="301" cy="365"/>
            </a:xfrm>
            <a:prstGeom prst="rect">
              <a:avLst/>
            </a:prstGeom>
            <a:noFill/>
            <a:ln w="9525">
              <a:noFill/>
              <a:miter lim="800000"/>
              <a:headEnd/>
              <a:tailEnd/>
            </a:ln>
          </p:spPr>
          <p:txBody>
            <a:bodyPr wrap="none">
              <a:spAutoFit/>
            </a:bodyPr>
            <a:lstStyle/>
            <a:p>
              <a:pPr eaLnBrk="0" hangingPunct="0"/>
              <a:r>
                <a:rPr lang="en-US" sz="3200" b="1" i="0">
                  <a:solidFill>
                    <a:srgbClr val="FF3300"/>
                  </a:solidFill>
                  <a:latin typeface="Arial" pitchFamily="34" charset="0"/>
                </a:rPr>
                <a:t>R</a:t>
              </a:r>
              <a:endParaRPr lang="en-CA" sz="3200" b="1" i="0">
                <a:solidFill>
                  <a:srgbClr val="FF3300"/>
                </a:solidFill>
                <a:latin typeface="Arial" pitchFamily="34" charset="0"/>
              </a:endParaRPr>
            </a:p>
          </p:txBody>
        </p:sp>
        <p:sp>
          <p:nvSpPr>
            <p:cNvPr id="739335" name="Oval 6"/>
            <p:cNvSpPr>
              <a:spLocks noChangeArrowheads="1"/>
            </p:cNvSpPr>
            <p:nvPr/>
          </p:nvSpPr>
          <p:spPr bwMode="auto">
            <a:xfrm>
              <a:off x="2663" y="1417"/>
              <a:ext cx="456" cy="472"/>
            </a:xfrm>
            <a:prstGeom prst="ellipse">
              <a:avLst/>
            </a:prstGeom>
            <a:noFill/>
            <a:ln w="25400">
              <a:solidFill>
                <a:schemeClr val="bg1"/>
              </a:solidFill>
              <a:round/>
              <a:headEnd/>
              <a:tailEnd/>
            </a:ln>
          </p:spPr>
          <p:txBody>
            <a:bodyPr wrap="none" anchor="ctr"/>
            <a:lstStyle/>
            <a:p>
              <a:endParaRPr lang="en-GB" i="0">
                <a:solidFill>
                  <a:srgbClr val="000000"/>
                </a:solidFill>
                <a:latin typeface="Arial" pitchFamily="34" charset="0"/>
              </a:endParaRPr>
            </a:p>
          </p:txBody>
        </p:sp>
        <p:sp>
          <p:nvSpPr>
            <p:cNvPr id="739336" name="Line 8"/>
            <p:cNvSpPr>
              <a:spLocks noChangeShapeType="1"/>
            </p:cNvSpPr>
            <p:nvPr/>
          </p:nvSpPr>
          <p:spPr bwMode="auto">
            <a:xfrm>
              <a:off x="2887" y="1959"/>
              <a:ext cx="0" cy="144"/>
            </a:xfrm>
            <a:prstGeom prst="line">
              <a:avLst/>
            </a:prstGeom>
            <a:noFill/>
            <a:ln w="25400">
              <a:solidFill>
                <a:schemeClr val="bg1"/>
              </a:solidFill>
              <a:round/>
              <a:headEnd/>
              <a:tailEnd type="triangle" w="med" len="med"/>
            </a:ln>
          </p:spPr>
          <p:txBody>
            <a:bodyPr/>
            <a:lstStyle/>
            <a:p>
              <a:pPr eaLnBrk="0" hangingPunct="0"/>
              <a:endParaRPr lang="en-US" sz="1800" i="0">
                <a:solidFill>
                  <a:srgbClr val="FFFFFF"/>
                </a:solidFill>
                <a:latin typeface="Arial" pitchFamily="34" charset="0"/>
              </a:endParaRPr>
            </a:p>
          </p:txBody>
        </p:sp>
        <p:grpSp>
          <p:nvGrpSpPr>
            <p:cNvPr id="3" name="Group 24"/>
            <p:cNvGrpSpPr>
              <a:grpSpLocks/>
            </p:cNvGrpSpPr>
            <p:nvPr/>
          </p:nvGrpSpPr>
          <p:grpSpPr bwMode="auto">
            <a:xfrm>
              <a:off x="1426" y="2144"/>
              <a:ext cx="2906" cy="140"/>
              <a:chOff x="1426" y="2151"/>
              <a:chExt cx="2906" cy="140"/>
            </a:xfrm>
          </p:grpSpPr>
          <p:sp>
            <p:nvSpPr>
              <p:cNvPr id="739338" name="Line 7"/>
              <p:cNvSpPr>
                <a:spLocks noChangeShapeType="1"/>
              </p:cNvSpPr>
              <p:nvPr/>
            </p:nvSpPr>
            <p:spPr bwMode="auto">
              <a:xfrm>
                <a:off x="1431" y="2156"/>
                <a:ext cx="2901" cy="0"/>
              </a:xfrm>
              <a:prstGeom prst="line">
                <a:avLst/>
              </a:prstGeom>
              <a:noFill/>
              <a:ln w="25400">
                <a:solidFill>
                  <a:schemeClr val="bg1"/>
                </a:solidFill>
                <a:round/>
                <a:headEnd/>
                <a:tailEnd/>
              </a:ln>
            </p:spPr>
            <p:txBody>
              <a:bodyPr/>
              <a:lstStyle/>
              <a:p>
                <a:pPr eaLnBrk="0" hangingPunct="0"/>
                <a:endParaRPr lang="en-US" sz="1800" i="0">
                  <a:solidFill>
                    <a:srgbClr val="FFFFFF"/>
                  </a:solidFill>
                  <a:latin typeface="Arial" pitchFamily="34" charset="0"/>
                </a:endParaRPr>
              </a:p>
            </p:txBody>
          </p:sp>
          <p:sp>
            <p:nvSpPr>
              <p:cNvPr id="739339" name="Line 9"/>
              <p:cNvSpPr>
                <a:spLocks noChangeShapeType="1"/>
              </p:cNvSpPr>
              <p:nvPr/>
            </p:nvSpPr>
            <p:spPr bwMode="auto">
              <a:xfrm>
                <a:off x="1426" y="2151"/>
                <a:ext cx="0" cy="132"/>
              </a:xfrm>
              <a:prstGeom prst="line">
                <a:avLst/>
              </a:prstGeom>
              <a:noFill/>
              <a:ln w="25400">
                <a:solidFill>
                  <a:schemeClr val="bg1"/>
                </a:solidFill>
                <a:round/>
                <a:headEnd/>
                <a:tailEnd type="triangle" w="med" len="med"/>
              </a:ln>
            </p:spPr>
            <p:txBody>
              <a:bodyPr/>
              <a:lstStyle/>
              <a:p>
                <a:pPr eaLnBrk="0" hangingPunct="0"/>
                <a:endParaRPr lang="en-US" sz="1800" i="0">
                  <a:solidFill>
                    <a:srgbClr val="FFFFFF"/>
                  </a:solidFill>
                  <a:latin typeface="Arial" pitchFamily="34" charset="0"/>
                </a:endParaRPr>
              </a:p>
            </p:txBody>
          </p:sp>
          <p:sp>
            <p:nvSpPr>
              <p:cNvPr id="739340" name="Line 10"/>
              <p:cNvSpPr>
                <a:spLocks noChangeShapeType="1"/>
              </p:cNvSpPr>
              <p:nvPr/>
            </p:nvSpPr>
            <p:spPr bwMode="auto">
              <a:xfrm>
                <a:off x="2882" y="2159"/>
                <a:ext cx="0" cy="132"/>
              </a:xfrm>
              <a:prstGeom prst="line">
                <a:avLst/>
              </a:prstGeom>
              <a:noFill/>
              <a:ln w="25400">
                <a:solidFill>
                  <a:schemeClr val="bg1"/>
                </a:solidFill>
                <a:round/>
                <a:headEnd/>
                <a:tailEnd type="triangle" w="med" len="med"/>
              </a:ln>
            </p:spPr>
            <p:txBody>
              <a:bodyPr/>
              <a:lstStyle/>
              <a:p>
                <a:pPr eaLnBrk="0" hangingPunct="0"/>
                <a:endParaRPr lang="en-US" sz="1800" i="0">
                  <a:solidFill>
                    <a:srgbClr val="FFFFFF"/>
                  </a:solidFill>
                  <a:latin typeface="Arial" pitchFamily="34" charset="0"/>
                </a:endParaRPr>
              </a:p>
            </p:txBody>
          </p:sp>
        </p:grpSp>
        <p:sp>
          <p:nvSpPr>
            <p:cNvPr id="739341" name="Line 11"/>
            <p:cNvSpPr>
              <a:spLocks noChangeShapeType="1"/>
            </p:cNvSpPr>
            <p:nvPr/>
          </p:nvSpPr>
          <p:spPr bwMode="auto">
            <a:xfrm>
              <a:off x="4332" y="2144"/>
              <a:ext cx="0" cy="132"/>
            </a:xfrm>
            <a:prstGeom prst="line">
              <a:avLst/>
            </a:prstGeom>
            <a:noFill/>
            <a:ln w="25400">
              <a:solidFill>
                <a:schemeClr val="bg1"/>
              </a:solidFill>
              <a:round/>
              <a:headEnd/>
              <a:tailEnd type="triangle" w="med" len="med"/>
            </a:ln>
          </p:spPr>
          <p:txBody>
            <a:bodyPr/>
            <a:lstStyle/>
            <a:p>
              <a:pPr eaLnBrk="0" hangingPunct="0"/>
              <a:endParaRPr lang="en-US" sz="1800" i="0">
                <a:solidFill>
                  <a:srgbClr val="FFFFFF"/>
                </a:solidFill>
                <a:latin typeface="Arial" pitchFamily="34" charset="0"/>
              </a:endParaRPr>
            </a:p>
          </p:txBody>
        </p:sp>
        <p:sp>
          <p:nvSpPr>
            <p:cNvPr id="739342" name="Text Box 12"/>
            <p:cNvSpPr txBox="1">
              <a:spLocks noChangeArrowheads="1"/>
            </p:cNvSpPr>
            <p:nvPr/>
          </p:nvSpPr>
          <p:spPr bwMode="auto">
            <a:xfrm>
              <a:off x="574" y="2353"/>
              <a:ext cx="1513" cy="766"/>
            </a:xfrm>
            <a:prstGeom prst="rect">
              <a:avLst/>
            </a:prstGeom>
            <a:noFill/>
            <a:ln w="25400">
              <a:solidFill>
                <a:schemeClr val="bg1"/>
              </a:solidFill>
              <a:miter lim="800000"/>
              <a:headEnd/>
              <a:tailEnd/>
            </a:ln>
          </p:spPr>
          <p:txBody>
            <a:bodyPr>
              <a:spAutoFit/>
            </a:bodyPr>
            <a:lstStyle/>
            <a:p>
              <a:pPr algn="ctr" eaLnBrk="0" hangingPunct="0"/>
              <a:r>
                <a:rPr lang="en-US" sz="1800" b="1" i="0" dirty="0">
                  <a:solidFill>
                    <a:srgbClr val="FFFFFF"/>
                  </a:solidFill>
                  <a:latin typeface="Arial" pitchFamily="34" charset="0"/>
                </a:rPr>
                <a:t>Warfarin</a:t>
              </a:r>
            </a:p>
            <a:p>
              <a:pPr algn="ctr" eaLnBrk="0" hangingPunct="0"/>
              <a:r>
                <a:rPr lang="en-US" sz="1800" b="1" i="0" dirty="0">
                  <a:solidFill>
                    <a:srgbClr val="FFFFFF"/>
                  </a:solidFill>
                  <a:latin typeface="Arial" pitchFamily="34" charset="0"/>
                </a:rPr>
                <a:t>1 mg, 3 mg, 5 mg</a:t>
              </a:r>
            </a:p>
            <a:p>
              <a:pPr algn="ctr" eaLnBrk="0" hangingPunct="0"/>
              <a:r>
                <a:rPr lang="en-US" sz="1800" b="1" i="0" dirty="0">
                  <a:solidFill>
                    <a:srgbClr val="FFFFFF"/>
                  </a:solidFill>
                  <a:latin typeface="Arial" pitchFamily="34" charset="0"/>
                </a:rPr>
                <a:t> (INR 2.0-3.0)</a:t>
              </a:r>
            </a:p>
            <a:p>
              <a:pPr algn="ctr" eaLnBrk="0" hangingPunct="0"/>
              <a:r>
                <a:rPr lang="en-US" sz="1800" b="1" i="0" dirty="0">
                  <a:solidFill>
                    <a:srgbClr val="FFFFFF"/>
                  </a:solidFill>
                  <a:latin typeface="Arial" pitchFamily="34" charset="0"/>
                </a:rPr>
                <a:t>N=6000</a:t>
              </a:r>
              <a:endParaRPr lang="en-CA" sz="1800" b="1" i="0" dirty="0">
                <a:solidFill>
                  <a:srgbClr val="FFFFFF"/>
                </a:solidFill>
                <a:latin typeface="Arial" pitchFamily="34" charset="0"/>
              </a:endParaRPr>
            </a:p>
          </p:txBody>
        </p:sp>
        <p:sp>
          <p:nvSpPr>
            <p:cNvPr id="739343" name="Text Box 13"/>
            <p:cNvSpPr txBox="1">
              <a:spLocks noChangeArrowheads="1"/>
            </p:cNvSpPr>
            <p:nvPr/>
          </p:nvSpPr>
          <p:spPr bwMode="auto">
            <a:xfrm>
              <a:off x="2152" y="2352"/>
              <a:ext cx="1578" cy="765"/>
            </a:xfrm>
            <a:prstGeom prst="rect">
              <a:avLst/>
            </a:prstGeom>
            <a:noFill/>
            <a:ln w="25400">
              <a:solidFill>
                <a:schemeClr val="bg1"/>
              </a:solidFill>
              <a:miter lim="800000"/>
              <a:headEnd/>
              <a:tailEnd/>
            </a:ln>
          </p:spPr>
          <p:txBody>
            <a:bodyPr anchor="ctr" anchorCtr="1"/>
            <a:lstStyle/>
            <a:p>
              <a:pPr algn="ctr" eaLnBrk="0" hangingPunct="0"/>
              <a:r>
                <a:rPr lang="en-US" sz="1800" b="1" i="0">
                  <a:solidFill>
                    <a:srgbClr val="FFFFFF"/>
                  </a:solidFill>
                  <a:latin typeface="Arial" pitchFamily="34" charset="0"/>
                </a:rPr>
                <a:t>Dabigatran etexilate </a:t>
              </a:r>
            </a:p>
            <a:p>
              <a:pPr algn="ctr" eaLnBrk="0" hangingPunct="0"/>
              <a:r>
                <a:rPr lang="en-US" sz="1800" b="1" i="0">
                  <a:solidFill>
                    <a:srgbClr val="FFFFFF"/>
                  </a:solidFill>
                  <a:latin typeface="Arial" pitchFamily="34" charset="0"/>
                </a:rPr>
                <a:t>110 mg bid</a:t>
              </a:r>
            </a:p>
            <a:p>
              <a:pPr algn="ctr" eaLnBrk="0" hangingPunct="0"/>
              <a:r>
                <a:rPr lang="en-US" sz="1800" b="1" i="0">
                  <a:solidFill>
                    <a:srgbClr val="FFFFFF"/>
                  </a:solidFill>
                  <a:latin typeface="Arial" pitchFamily="34" charset="0"/>
                </a:rPr>
                <a:t>N=6000</a:t>
              </a:r>
              <a:endParaRPr lang="en-CA" sz="1800" b="1" i="0">
                <a:solidFill>
                  <a:srgbClr val="FFFFFF"/>
                </a:solidFill>
                <a:latin typeface="Arial" pitchFamily="34" charset="0"/>
              </a:endParaRPr>
            </a:p>
          </p:txBody>
        </p:sp>
        <p:sp>
          <p:nvSpPr>
            <p:cNvPr id="739344" name="Text Box 14"/>
            <p:cNvSpPr txBox="1">
              <a:spLocks noChangeArrowheads="1"/>
            </p:cNvSpPr>
            <p:nvPr/>
          </p:nvSpPr>
          <p:spPr bwMode="auto">
            <a:xfrm>
              <a:off x="3823" y="2352"/>
              <a:ext cx="1597" cy="766"/>
            </a:xfrm>
            <a:prstGeom prst="rect">
              <a:avLst/>
            </a:prstGeom>
            <a:noFill/>
            <a:ln w="25400">
              <a:solidFill>
                <a:schemeClr val="bg1"/>
              </a:solidFill>
              <a:miter lim="800000"/>
              <a:headEnd/>
              <a:tailEnd/>
            </a:ln>
          </p:spPr>
          <p:txBody>
            <a:bodyPr anchor="ctr" anchorCtr="1"/>
            <a:lstStyle/>
            <a:p>
              <a:pPr algn="ctr" eaLnBrk="0" hangingPunct="0"/>
              <a:r>
                <a:rPr lang="en-US" sz="1800" b="1" i="0">
                  <a:solidFill>
                    <a:srgbClr val="FFFFFF"/>
                  </a:solidFill>
                  <a:latin typeface="Arial" pitchFamily="34" charset="0"/>
                </a:rPr>
                <a:t>Dabigatran etexilate </a:t>
              </a:r>
            </a:p>
            <a:p>
              <a:pPr algn="ctr" eaLnBrk="0" hangingPunct="0"/>
              <a:r>
                <a:rPr lang="en-US" sz="1800" b="1" i="0">
                  <a:solidFill>
                    <a:srgbClr val="FFFFFF"/>
                  </a:solidFill>
                  <a:latin typeface="Arial" pitchFamily="34" charset="0"/>
                </a:rPr>
                <a:t>150 mg bid</a:t>
              </a:r>
            </a:p>
            <a:p>
              <a:pPr algn="ctr" eaLnBrk="0" hangingPunct="0"/>
              <a:r>
                <a:rPr lang="en-US" sz="1800" b="1" i="0">
                  <a:solidFill>
                    <a:srgbClr val="FFFFFF"/>
                  </a:solidFill>
                  <a:latin typeface="Arial" pitchFamily="34" charset="0"/>
                </a:rPr>
                <a:t>N=6000</a:t>
              </a:r>
              <a:endParaRPr lang="en-CA" sz="1800" b="1" i="0">
                <a:solidFill>
                  <a:srgbClr val="FFFFFF"/>
                </a:solidFill>
                <a:latin typeface="Arial" pitchFamily="34" charset="0"/>
              </a:endParaRPr>
            </a:p>
          </p:txBody>
        </p:sp>
      </p:grpSp>
      <p:sp>
        <p:nvSpPr>
          <p:cNvPr id="739353" name="Rectangle 16"/>
          <p:cNvSpPr>
            <a:spLocks noChangeArrowheads="1"/>
          </p:cNvSpPr>
          <p:nvPr/>
        </p:nvSpPr>
        <p:spPr bwMode="auto">
          <a:xfrm>
            <a:off x="227013" y="5184775"/>
            <a:ext cx="8916987" cy="1498600"/>
          </a:xfrm>
          <a:prstGeom prst="rect">
            <a:avLst/>
          </a:prstGeom>
          <a:noFill/>
          <a:ln w="9525">
            <a:noFill/>
            <a:miter lim="800000"/>
            <a:headEnd/>
            <a:tailEnd/>
          </a:ln>
        </p:spPr>
        <p:txBody>
          <a:bodyPr/>
          <a:lstStyle/>
          <a:p>
            <a:pPr marL="228600" indent="-228600">
              <a:spcBef>
                <a:spcPct val="50000"/>
              </a:spcBef>
              <a:buClr>
                <a:srgbClr val="FFFFFF"/>
              </a:buClr>
              <a:buSzPct val="90000"/>
              <a:buFont typeface="Wingdings" pitchFamily="2" charset="2"/>
              <a:buChar char="§"/>
            </a:pPr>
            <a:r>
              <a:rPr lang="en-US" sz="1800" i="0" dirty="0">
                <a:solidFill>
                  <a:srgbClr val="FFFFFF"/>
                </a:solidFill>
                <a:latin typeface="Arial" pitchFamily="34" charset="0"/>
              </a:rPr>
              <a:t>Primary objective: To establish the non-inferiority of </a:t>
            </a:r>
            <a:r>
              <a:rPr lang="en-US" sz="1800" i="0" dirty="0" err="1">
                <a:solidFill>
                  <a:srgbClr val="FFFFFF"/>
                </a:solidFill>
                <a:latin typeface="Arial" pitchFamily="34" charset="0"/>
              </a:rPr>
              <a:t>dabigatran</a:t>
            </a:r>
            <a:r>
              <a:rPr lang="en-US" sz="1800" i="0" dirty="0">
                <a:solidFill>
                  <a:srgbClr val="FFFFFF"/>
                </a:solidFill>
                <a:latin typeface="Arial" pitchFamily="34" charset="0"/>
              </a:rPr>
              <a:t> </a:t>
            </a:r>
            <a:r>
              <a:rPr lang="en-US" sz="1800" i="0" dirty="0" err="1">
                <a:solidFill>
                  <a:srgbClr val="FFFFFF"/>
                </a:solidFill>
                <a:latin typeface="Arial" pitchFamily="34" charset="0"/>
              </a:rPr>
              <a:t>etexilate</a:t>
            </a:r>
            <a:r>
              <a:rPr lang="en-US" sz="1800" i="0" dirty="0">
                <a:solidFill>
                  <a:srgbClr val="FFFFFF"/>
                </a:solidFill>
                <a:latin typeface="Arial" pitchFamily="34" charset="0"/>
              </a:rPr>
              <a:t> to warfarin </a:t>
            </a:r>
          </a:p>
          <a:p>
            <a:pPr marL="228600" indent="-228600">
              <a:spcBef>
                <a:spcPct val="50000"/>
              </a:spcBef>
              <a:buClr>
                <a:srgbClr val="FFFFFF"/>
              </a:buClr>
              <a:buSzPct val="90000"/>
              <a:buFont typeface="Wingdings" pitchFamily="2" charset="2"/>
              <a:buChar char="§"/>
            </a:pPr>
            <a:r>
              <a:rPr lang="en-US" sz="1800" i="0" dirty="0">
                <a:solidFill>
                  <a:srgbClr val="FFFFFF"/>
                </a:solidFill>
                <a:latin typeface="Arial" pitchFamily="34" charset="0"/>
              </a:rPr>
              <a:t>Minimum 1 year follow-up, maximum  of 3 years and mean of 2 years of follow-up</a:t>
            </a:r>
          </a:p>
        </p:txBody>
      </p:sp>
      <p:sp>
        <p:nvSpPr>
          <p:cNvPr id="739354" name="Text Box 26"/>
          <p:cNvSpPr txBox="1">
            <a:spLocks noChangeArrowheads="1"/>
          </p:cNvSpPr>
          <p:nvPr/>
        </p:nvSpPr>
        <p:spPr bwMode="auto">
          <a:xfrm>
            <a:off x="263525" y="6189663"/>
            <a:ext cx="3019425" cy="244475"/>
          </a:xfrm>
          <a:prstGeom prst="rect">
            <a:avLst/>
          </a:prstGeom>
          <a:noFill/>
          <a:ln w="9525">
            <a:noFill/>
            <a:miter lim="800000"/>
            <a:headEnd/>
            <a:tailEnd/>
          </a:ln>
          <a:effectLst/>
        </p:spPr>
        <p:txBody>
          <a:bodyPr wrap="none">
            <a:spAutoFit/>
          </a:bodyPr>
          <a:lstStyle/>
          <a:p>
            <a:pPr eaLnBrk="0" hangingPunct="0"/>
            <a:r>
              <a:rPr lang="de-DE" sz="1000" i="0">
                <a:solidFill>
                  <a:srgbClr val="FFFFFF"/>
                </a:solidFill>
                <a:latin typeface="Arial" pitchFamily="34" charset="0"/>
              </a:rPr>
              <a:t>Ezekowitz MD, et al. </a:t>
            </a:r>
            <a:r>
              <a:rPr lang="de-DE" sz="1000">
                <a:solidFill>
                  <a:srgbClr val="FFFFFF"/>
                </a:solidFill>
                <a:latin typeface="Arial" pitchFamily="34" charset="0"/>
              </a:rPr>
              <a:t>Am Heart J</a:t>
            </a:r>
            <a:r>
              <a:rPr lang="de-DE" sz="1000" i="0">
                <a:solidFill>
                  <a:srgbClr val="FFFFFF"/>
                </a:solidFill>
                <a:latin typeface="Arial" pitchFamily="34" charset="0"/>
              </a:rPr>
              <a:t> 2009;157:805-10.</a:t>
            </a:r>
          </a:p>
        </p:txBody>
      </p:sp>
      <p:sp>
        <p:nvSpPr>
          <p:cNvPr id="739356" name="Text Box 28"/>
          <p:cNvSpPr txBox="1">
            <a:spLocks noChangeArrowheads="1"/>
          </p:cNvSpPr>
          <p:nvPr/>
        </p:nvSpPr>
        <p:spPr bwMode="auto">
          <a:xfrm>
            <a:off x="263525" y="6369050"/>
            <a:ext cx="4359275" cy="396875"/>
          </a:xfrm>
          <a:prstGeom prst="rect">
            <a:avLst/>
          </a:prstGeom>
          <a:noFill/>
          <a:ln w="9525">
            <a:noFill/>
            <a:miter lim="800000"/>
            <a:headEnd/>
            <a:tailEnd/>
          </a:ln>
          <a:effectLst/>
        </p:spPr>
        <p:txBody>
          <a:bodyPr>
            <a:spAutoFit/>
          </a:bodyPr>
          <a:lstStyle/>
          <a:p>
            <a:pPr eaLnBrk="0" hangingPunct="0"/>
            <a:r>
              <a:rPr lang="de-DE" sz="1000" i="0">
                <a:solidFill>
                  <a:srgbClr val="FFFFFF"/>
                </a:solidFill>
                <a:latin typeface="Arial" pitchFamily="34" charset="0"/>
              </a:rPr>
              <a:t>Connolly SJ., et al. </a:t>
            </a:r>
            <a:r>
              <a:rPr lang="de-DE" sz="1000">
                <a:solidFill>
                  <a:srgbClr val="FFFFFF"/>
                </a:solidFill>
                <a:latin typeface="Arial" pitchFamily="34" charset="0"/>
              </a:rPr>
              <a:t>NEJM </a:t>
            </a:r>
            <a:r>
              <a:rPr lang="de-DE" sz="1000" i="0">
                <a:solidFill>
                  <a:srgbClr val="FFFFFF"/>
                </a:solidFill>
                <a:latin typeface="Arial" pitchFamily="34" charset="0"/>
              </a:rPr>
              <a:t>published online on Aug 30th 2009. </a:t>
            </a:r>
            <a:br>
              <a:rPr lang="de-DE" sz="1000" i="0">
                <a:solidFill>
                  <a:srgbClr val="FFFFFF"/>
                </a:solidFill>
                <a:latin typeface="Arial" pitchFamily="34" charset="0"/>
              </a:rPr>
            </a:br>
            <a:r>
              <a:rPr lang="de-DE" sz="1000" i="0">
                <a:solidFill>
                  <a:srgbClr val="FFFFFF"/>
                </a:solidFill>
                <a:latin typeface="Arial" pitchFamily="34" charset="0"/>
              </a:rPr>
              <a:t>DOI 10.1056/NEJMoa0905561</a:t>
            </a:r>
          </a:p>
        </p:txBody>
      </p:sp>
      <p:sp>
        <p:nvSpPr>
          <p:cNvPr id="739357" name="Text Box 29"/>
          <p:cNvSpPr txBox="1">
            <a:spLocks noChangeArrowheads="1"/>
          </p:cNvSpPr>
          <p:nvPr/>
        </p:nvSpPr>
        <p:spPr bwMode="auto">
          <a:xfrm>
            <a:off x="4657725" y="6369050"/>
            <a:ext cx="4221163" cy="396875"/>
          </a:xfrm>
          <a:prstGeom prst="rect">
            <a:avLst/>
          </a:prstGeom>
          <a:noFill/>
          <a:ln w="9525">
            <a:noFill/>
            <a:miter lim="800000"/>
            <a:headEnd/>
            <a:tailEnd/>
          </a:ln>
          <a:effectLst/>
        </p:spPr>
        <p:txBody>
          <a:bodyPr>
            <a:spAutoFit/>
          </a:bodyPr>
          <a:lstStyle/>
          <a:p>
            <a:pPr algn="r" eaLnBrk="0" hangingPunct="0"/>
            <a:r>
              <a:rPr lang="en-GB" sz="1000" i="0">
                <a:solidFill>
                  <a:srgbClr val="FFFFFF"/>
                </a:solidFill>
                <a:latin typeface="Arial" pitchFamily="34" charset="0"/>
              </a:rPr>
              <a:t>Dabigatran etexilate is in clinical development and not licensed for clinical use in stroke prevention for patients with atrial fibrillation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230" name="Rectangle 70"/>
          <p:cNvSpPr>
            <a:spLocks noGrp="1" noChangeArrowheads="1"/>
          </p:cNvSpPr>
          <p:nvPr>
            <p:ph type="title"/>
          </p:nvPr>
        </p:nvSpPr>
        <p:spPr>
          <a:xfrm>
            <a:off x="263525" y="42863"/>
            <a:ext cx="7259638" cy="752475"/>
          </a:xfrm>
        </p:spPr>
        <p:txBody>
          <a:bodyPr/>
          <a:lstStyle/>
          <a:p>
            <a:r>
              <a:rPr lang="en-CA"/>
              <a:t>Stroke or systemic embolism (SSE)</a:t>
            </a:r>
            <a:endParaRPr lang="en-US"/>
          </a:p>
        </p:txBody>
      </p:sp>
      <p:sp>
        <p:nvSpPr>
          <p:cNvPr id="44035" name="Rectangle 4"/>
          <p:cNvSpPr>
            <a:spLocks noChangeArrowheads="1"/>
          </p:cNvSpPr>
          <p:nvPr/>
        </p:nvSpPr>
        <p:spPr bwMode="auto">
          <a:xfrm>
            <a:off x="0" y="1588"/>
            <a:ext cx="184150" cy="579437"/>
          </a:xfrm>
          <a:prstGeom prst="rect">
            <a:avLst/>
          </a:prstGeom>
          <a:noFill/>
          <a:ln w="9525">
            <a:noFill/>
            <a:miter lim="800000"/>
            <a:headEnd/>
            <a:tailEnd/>
          </a:ln>
        </p:spPr>
        <p:txBody>
          <a:bodyPr wrap="none" anchor="ctr">
            <a:spAutoFit/>
          </a:bodyPr>
          <a:lstStyle/>
          <a:p>
            <a:pPr algn="ctr" eaLnBrk="0" hangingPunct="0"/>
            <a:endParaRPr lang="sv-SE" sz="3200" i="0">
              <a:solidFill>
                <a:srgbClr val="FF9933"/>
              </a:solidFill>
              <a:latin typeface="Arial" pitchFamily="34" charset="0"/>
            </a:endParaRPr>
          </a:p>
        </p:txBody>
      </p:sp>
      <p:sp>
        <p:nvSpPr>
          <p:cNvPr id="44037" name="AutoShape 6"/>
          <p:cNvSpPr>
            <a:spLocks noChangeAspect="1" noChangeArrowheads="1" noTextEdit="1"/>
          </p:cNvSpPr>
          <p:nvPr/>
        </p:nvSpPr>
        <p:spPr bwMode="auto">
          <a:xfrm>
            <a:off x="214313" y="917575"/>
            <a:ext cx="8207375" cy="5356225"/>
          </a:xfrm>
          <a:prstGeom prst="rect">
            <a:avLst/>
          </a:prstGeom>
          <a:noFill/>
          <a:ln w="9525">
            <a:noFill/>
            <a:miter lim="800000"/>
            <a:headEnd/>
            <a:tailEnd/>
          </a:ln>
        </p:spPr>
        <p:txBody>
          <a:bodyPr/>
          <a:lstStyle/>
          <a:p>
            <a:pPr eaLnBrk="0" hangingPunct="0">
              <a:defRPr/>
            </a:pPr>
            <a:endParaRPr lang="en-GB" sz="2000" i="0">
              <a:solidFill>
                <a:srgbClr val="000000"/>
              </a:solidFill>
              <a:latin typeface="Arial"/>
            </a:endParaRPr>
          </a:p>
        </p:txBody>
      </p:sp>
      <p:sp>
        <p:nvSpPr>
          <p:cNvPr id="44038" name="Rectangle 8"/>
          <p:cNvSpPr>
            <a:spLocks noChangeArrowheads="1"/>
          </p:cNvSpPr>
          <p:nvPr/>
        </p:nvSpPr>
        <p:spPr bwMode="auto">
          <a:xfrm>
            <a:off x="4060825" y="1909763"/>
            <a:ext cx="260350" cy="252412"/>
          </a:xfrm>
          <a:prstGeom prst="rect">
            <a:avLst/>
          </a:prstGeom>
          <a:solidFill>
            <a:srgbClr val="FFFF99"/>
          </a:solidFill>
          <a:ln w="0">
            <a:solidFill>
              <a:srgbClr val="FFFF99"/>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39" name="Rectangle 9"/>
          <p:cNvSpPr>
            <a:spLocks noChangeArrowheads="1"/>
          </p:cNvSpPr>
          <p:nvPr/>
        </p:nvSpPr>
        <p:spPr bwMode="auto">
          <a:xfrm>
            <a:off x="3282950" y="3703638"/>
            <a:ext cx="260350" cy="252412"/>
          </a:xfrm>
          <a:prstGeom prst="rect">
            <a:avLst/>
          </a:prstGeom>
          <a:solidFill>
            <a:srgbClr val="00FFFF"/>
          </a:solidFill>
          <a:ln w="0">
            <a:solidFill>
              <a:srgbClr val="00FFFF"/>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0" name="Line 10"/>
          <p:cNvSpPr>
            <a:spLocks noChangeShapeType="1"/>
          </p:cNvSpPr>
          <p:nvPr/>
        </p:nvSpPr>
        <p:spPr bwMode="auto">
          <a:xfrm flipV="1">
            <a:off x="4476750" y="966788"/>
            <a:ext cx="1588" cy="4746625"/>
          </a:xfrm>
          <a:prstGeom prst="line">
            <a:avLst/>
          </a:prstGeom>
          <a:noFill/>
          <a:ln w="11">
            <a:solidFill>
              <a:schemeClr val="bg1"/>
            </a:solidFill>
            <a:round/>
            <a:headEnd/>
            <a:tailEnd/>
          </a:ln>
        </p:spPr>
        <p:txBody>
          <a:bodyPr/>
          <a:lstStyle/>
          <a:p>
            <a:pPr eaLnBrk="0" hangingPunct="0"/>
            <a:endParaRPr lang="en-US" sz="1800" i="0">
              <a:solidFill>
                <a:srgbClr val="FFFFFF"/>
              </a:solidFill>
              <a:latin typeface="Arial" pitchFamily="34" charset="0"/>
            </a:endParaRPr>
          </a:p>
        </p:txBody>
      </p:sp>
      <p:grpSp>
        <p:nvGrpSpPr>
          <p:cNvPr id="2" name="Group 71"/>
          <p:cNvGrpSpPr>
            <a:grpSpLocks/>
          </p:cNvGrpSpPr>
          <p:nvPr/>
        </p:nvGrpSpPr>
        <p:grpSpPr bwMode="auto">
          <a:xfrm>
            <a:off x="5897563" y="977900"/>
            <a:ext cx="23812" cy="4735513"/>
            <a:chOff x="3979" y="616"/>
            <a:chExt cx="15" cy="2983"/>
          </a:xfrm>
        </p:grpSpPr>
        <p:sp>
          <p:nvSpPr>
            <p:cNvPr id="44041" name="Rectangle 11"/>
            <p:cNvSpPr>
              <a:spLocks noChangeArrowheads="1"/>
            </p:cNvSpPr>
            <p:nvPr/>
          </p:nvSpPr>
          <p:spPr bwMode="auto">
            <a:xfrm>
              <a:off x="3979" y="3513"/>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2" name="Rectangle 12"/>
            <p:cNvSpPr>
              <a:spLocks noChangeArrowheads="1"/>
            </p:cNvSpPr>
            <p:nvPr/>
          </p:nvSpPr>
          <p:spPr bwMode="auto">
            <a:xfrm>
              <a:off x="3979" y="3406"/>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3" name="Rectangle 13"/>
            <p:cNvSpPr>
              <a:spLocks noChangeArrowheads="1"/>
            </p:cNvSpPr>
            <p:nvPr/>
          </p:nvSpPr>
          <p:spPr bwMode="auto">
            <a:xfrm>
              <a:off x="3979" y="3298"/>
              <a:ext cx="15" cy="87"/>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4" name="Rectangle 14"/>
            <p:cNvSpPr>
              <a:spLocks noChangeArrowheads="1"/>
            </p:cNvSpPr>
            <p:nvPr/>
          </p:nvSpPr>
          <p:spPr bwMode="auto">
            <a:xfrm>
              <a:off x="3979" y="3192"/>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5" name="Rectangle 15"/>
            <p:cNvSpPr>
              <a:spLocks noChangeArrowheads="1"/>
            </p:cNvSpPr>
            <p:nvPr/>
          </p:nvSpPr>
          <p:spPr bwMode="auto">
            <a:xfrm>
              <a:off x="3979" y="3084"/>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6" name="Rectangle 16"/>
            <p:cNvSpPr>
              <a:spLocks noChangeArrowheads="1"/>
            </p:cNvSpPr>
            <p:nvPr/>
          </p:nvSpPr>
          <p:spPr bwMode="auto">
            <a:xfrm>
              <a:off x="3979" y="2976"/>
              <a:ext cx="15" cy="87"/>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7" name="Rectangle 17"/>
            <p:cNvSpPr>
              <a:spLocks noChangeArrowheads="1"/>
            </p:cNvSpPr>
            <p:nvPr/>
          </p:nvSpPr>
          <p:spPr bwMode="auto">
            <a:xfrm>
              <a:off x="3979" y="2870"/>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8" name="Rectangle 18"/>
            <p:cNvSpPr>
              <a:spLocks noChangeArrowheads="1"/>
            </p:cNvSpPr>
            <p:nvPr/>
          </p:nvSpPr>
          <p:spPr bwMode="auto">
            <a:xfrm>
              <a:off x="3979" y="2762"/>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49" name="Rectangle 19"/>
            <p:cNvSpPr>
              <a:spLocks noChangeArrowheads="1"/>
            </p:cNvSpPr>
            <p:nvPr/>
          </p:nvSpPr>
          <p:spPr bwMode="auto">
            <a:xfrm>
              <a:off x="3979" y="2655"/>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0" name="Rectangle 20"/>
            <p:cNvSpPr>
              <a:spLocks noChangeArrowheads="1"/>
            </p:cNvSpPr>
            <p:nvPr/>
          </p:nvSpPr>
          <p:spPr bwMode="auto">
            <a:xfrm>
              <a:off x="3979" y="2548"/>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1" name="Rectangle 21"/>
            <p:cNvSpPr>
              <a:spLocks noChangeArrowheads="1"/>
            </p:cNvSpPr>
            <p:nvPr/>
          </p:nvSpPr>
          <p:spPr bwMode="auto">
            <a:xfrm>
              <a:off x="3979" y="2440"/>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2" name="Rectangle 22"/>
            <p:cNvSpPr>
              <a:spLocks noChangeArrowheads="1"/>
            </p:cNvSpPr>
            <p:nvPr/>
          </p:nvSpPr>
          <p:spPr bwMode="auto">
            <a:xfrm>
              <a:off x="3979" y="2333"/>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3" name="Rectangle 23"/>
            <p:cNvSpPr>
              <a:spLocks noChangeArrowheads="1"/>
            </p:cNvSpPr>
            <p:nvPr/>
          </p:nvSpPr>
          <p:spPr bwMode="auto">
            <a:xfrm>
              <a:off x="3979" y="2226"/>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4" name="Rectangle 24"/>
            <p:cNvSpPr>
              <a:spLocks noChangeArrowheads="1"/>
            </p:cNvSpPr>
            <p:nvPr/>
          </p:nvSpPr>
          <p:spPr bwMode="auto">
            <a:xfrm>
              <a:off x="3979" y="2119"/>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5" name="Rectangle 25"/>
            <p:cNvSpPr>
              <a:spLocks noChangeArrowheads="1"/>
            </p:cNvSpPr>
            <p:nvPr/>
          </p:nvSpPr>
          <p:spPr bwMode="auto">
            <a:xfrm>
              <a:off x="3979" y="2011"/>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6" name="Rectangle 26"/>
            <p:cNvSpPr>
              <a:spLocks noChangeArrowheads="1"/>
            </p:cNvSpPr>
            <p:nvPr/>
          </p:nvSpPr>
          <p:spPr bwMode="auto">
            <a:xfrm>
              <a:off x="3979" y="1904"/>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7" name="Rectangle 27"/>
            <p:cNvSpPr>
              <a:spLocks noChangeArrowheads="1"/>
            </p:cNvSpPr>
            <p:nvPr/>
          </p:nvSpPr>
          <p:spPr bwMode="auto">
            <a:xfrm>
              <a:off x="3979" y="1797"/>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8" name="Rectangle 28"/>
            <p:cNvSpPr>
              <a:spLocks noChangeArrowheads="1"/>
            </p:cNvSpPr>
            <p:nvPr/>
          </p:nvSpPr>
          <p:spPr bwMode="auto">
            <a:xfrm>
              <a:off x="3979" y="1689"/>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59" name="Rectangle 29"/>
            <p:cNvSpPr>
              <a:spLocks noChangeArrowheads="1"/>
            </p:cNvSpPr>
            <p:nvPr/>
          </p:nvSpPr>
          <p:spPr bwMode="auto">
            <a:xfrm>
              <a:off x="3979" y="1582"/>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0" name="Rectangle 30"/>
            <p:cNvSpPr>
              <a:spLocks noChangeArrowheads="1"/>
            </p:cNvSpPr>
            <p:nvPr/>
          </p:nvSpPr>
          <p:spPr bwMode="auto">
            <a:xfrm>
              <a:off x="3979" y="1475"/>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1" name="Rectangle 31"/>
            <p:cNvSpPr>
              <a:spLocks noChangeArrowheads="1"/>
            </p:cNvSpPr>
            <p:nvPr/>
          </p:nvSpPr>
          <p:spPr bwMode="auto">
            <a:xfrm>
              <a:off x="3979" y="1367"/>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2" name="Rectangle 32"/>
            <p:cNvSpPr>
              <a:spLocks noChangeArrowheads="1"/>
            </p:cNvSpPr>
            <p:nvPr/>
          </p:nvSpPr>
          <p:spPr bwMode="auto">
            <a:xfrm>
              <a:off x="3979" y="1261"/>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3" name="Rectangle 33"/>
            <p:cNvSpPr>
              <a:spLocks noChangeArrowheads="1"/>
            </p:cNvSpPr>
            <p:nvPr/>
          </p:nvSpPr>
          <p:spPr bwMode="auto">
            <a:xfrm>
              <a:off x="3979" y="1153"/>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4" name="Rectangle 34"/>
            <p:cNvSpPr>
              <a:spLocks noChangeArrowheads="1"/>
            </p:cNvSpPr>
            <p:nvPr/>
          </p:nvSpPr>
          <p:spPr bwMode="auto">
            <a:xfrm>
              <a:off x="3979" y="1045"/>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5" name="Rectangle 35"/>
            <p:cNvSpPr>
              <a:spLocks noChangeArrowheads="1"/>
            </p:cNvSpPr>
            <p:nvPr/>
          </p:nvSpPr>
          <p:spPr bwMode="auto">
            <a:xfrm>
              <a:off x="3979" y="939"/>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6" name="Rectangle 36"/>
            <p:cNvSpPr>
              <a:spLocks noChangeArrowheads="1"/>
            </p:cNvSpPr>
            <p:nvPr/>
          </p:nvSpPr>
          <p:spPr bwMode="auto">
            <a:xfrm>
              <a:off x="3979" y="831"/>
              <a:ext cx="15" cy="86"/>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7" name="Rectangle 37"/>
            <p:cNvSpPr>
              <a:spLocks noChangeArrowheads="1"/>
            </p:cNvSpPr>
            <p:nvPr/>
          </p:nvSpPr>
          <p:spPr bwMode="auto">
            <a:xfrm>
              <a:off x="3979" y="724"/>
              <a:ext cx="15" cy="85"/>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sp>
          <p:nvSpPr>
            <p:cNvPr id="44068" name="Rectangle 38"/>
            <p:cNvSpPr>
              <a:spLocks noChangeArrowheads="1"/>
            </p:cNvSpPr>
            <p:nvPr/>
          </p:nvSpPr>
          <p:spPr bwMode="auto">
            <a:xfrm>
              <a:off x="3979" y="616"/>
              <a:ext cx="15" cy="87"/>
            </a:xfrm>
            <a:prstGeom prst="rect">
              <a:avLst/>
            </a:prstGeom>
            <a:solidFill>
              <a:srgbClr val="FFFF00"/>
            </a:solidFill>
            <a:ln w="9525">
              <a:solidFill>
                <a:srgbClr val="FFFF00"/>
              </a:solidFill>
              <a:miter lim="800000"/>
              <a:headEnd/>
              <a:tailEnd/>
            </a:ln>
          </p:spPr>
          <p:txBody>
            <a:bodyPr/>
            <a:lstStyle/>
            <a:p>
              <a:pPr algn="ctr" eaLnBrk="0" hangingPunct="0"/>
              <a:endParaRPr lang="sv-SE" sz="3200" b="1" i="0">
                <a:solidFill>
                  <a:srgbClr val="FFFFFF"/>
                </a:solidFill>
                <a:latin typeface="Arial" pitchFamily="34" charset="0"/>
              </a:endParaRPr>
            </a:p>
          </p:txBody>
        </p:sp>
      </p:grpSp>
      <p:sp>
        <p:nvSpPr>
          <p:cNvPr id="44069" name="Line 39"/>
          <p:cNvSpPr>
            <a:spLocks noChangeShapeType="1"/>
          </p:cNvSpPr>
          <p:nvPr/>
        </p:nvSpPr>
        <p:spPr bwMode="auto">
          <a:xfrm>
            <a:off x="2916238" y="5713413"/>
            <a:ext cx="1587" cy="95250"/>
          </a:xfrm>
          <a:prstGeom prst="line">
            <a:avLst/>
          </a:prstGeom>
          <a:noFill/>
          <a:ln w="6">
            <a:solidFill>
              <a:schemeClr val="bg1"/>
            </a:solidFill>
            <a:round/>
            <a:headEnd/>
            <a:tailEnd/>
          </a:ln>
        </p:spPr>
        <p:txBody>
          <a:bodyPr/>
          <a:lstStyle/>
          <a:p>
            <a:pPr eaLnBrk="0" hangingPunct="0"/>
            <a:endParaRPr lang="en-US" sz="1800" i="0">
              <a:solidFill>
                <a:srgbClr val="FFFFFF"/>
              </a:solidFill>
              <a:latin typeface="Arial" pitchFamily="34" charset="0"/>
            </a:endParaRPr>
          </a:p>
        </p:txBody>
      </p:sp>
      <p:sp>
        <p:nvSpPr>
          <p:cNvPr id="44070" name="Line 40"/>
          <p:cNvSpPr>
            <a:spLocks noChangeShapeType="1"/>
          </p:cNvSpPr>
          <p:nvPr/>
        </p:nvSpPr>
        <p:spPr bwMode="auto">
          <a:xfrm>
            <a:off x="3697288" y="5713413"/>
            <a:ext cx="1587" cy="95250"/>
          </a:xfrm>
          <a:prstGeom prst="line">
            <a:avLst/>
          </a:prstGeom>
          <a:noFill/>
          <a:ln w="6">
            <a:solidFill>
              <a:schemeClr val="bg1"/>
            </a:solidFill>
            <a:round/>
            <a:headEnd/>
            <a:tailEnd/>
          </a:ln>
        </p:spPr>
        <p:txBody>
          <a:bodyPr/>
          <a:lstStyle/>
          <a:p>
            <a:pPr eaLnBrk="0" hangingPunct="0"/>
            <a:endParaRPr lang="en-US" sz="1800" i="0">
              <a:solidFill>
                <a:srgbClr val="FFFFFF"/>
              </a:solidFill>
              <a:latin typeface="Arial" pitchFamily="34" charset="0"/>
            </a:endParaRPr>
          </a:p>
        </p:txBody>
      </p:sp>
      <p:sp>
        <p:nvSpPr>
          <p:cNvPr id="44071" name="Line 41"/>
          <p:cNvSpPr>
            <a:spLocks noChangeShapeType="1"/>
          </p:cNvSpPr>
          <p:nvPr/>
        </p:nvSpPr>
        <p:spPr bwMode="auto">
          <a:xfrm>
            <a:off x="4476750" y="5713413"/>
            <a:ext cx="1588" cy="95250"/>
          </a:xfrm>
          <a:prstGeom prst="line">
            <a:avLst/>
          </a:prstGeom>
          <a:noFill/>
          <a:ln w="6">
            <a:solidFill>
              <a:schemeClr val="bg1"/>
            </a:solidFill>
            <a:round/>
            <a:headEnd/>
            <a:tailEnd/>
          </a:ln>
        </p:spPr>
        <p:txBody>
          <a:bodyPr/>
          <a:lstStyle/>
          <a:p>
            <a:pPr eaLnBrk="0" hangingPunct="0"/>
            <a:endParaRPr lang="en-US" sz="1800" i="0">
              <a:solidFill>
                <a:srgbClr val="FFFFFF"/>
              </a:solidFill>
              <a:latin typeface="Arial" pitchFamily="34" charset="0"/>
            </a:endParaRPr>
          </a:p>
        </p:txBody>
      </p:sp>
      <p:sp>
        <p:nvSpPr>
          <p:cNvPr id="44072" name="Line 42"/>
          <p:cNvSpPr>
            <a:spLocks noChangeShapeType="1"/>
          </p:cNvSpPr>
          <p:nvPr/>
        </p:nvSpPr>
        <p:spPr bwMode="auto">
          <a:xfrm>
            <a:off x="5254625" y="5713413"/>
            <a:ext cx="1588" cy="95250"/>
          </a:xfrm>
          <a:prstGeom prst="line">
            <a:avLst/>
          </a:prstGeom>
          <a:noFill/>
          <a:ln w="6">
            <a:solidFill>
              <a:schemeClr val="bg1"/>
            </a:solidFill>
            <a:round/>
            <a:headEnd/>
            <a:tailEnd/>
          </a:ln>
        </p:spPr>
        <p:txBody>
          <a:bodyPr/>
          <a:lstStyle/>
          <a:p>
            <a:pPr eaLnBrk="0" hangingPunct="0"/>
            <a:endParaRPr lang="en-US" sz="1800" i="0">
              <a:solidFill>
                <a:srgbClr val="FFFFFF"/>
              </a:solidFill>
              <a:latin typeface="Arial" pitchFamily="34" charset="0"/>
            </a:endParaRPr>
          </a:p>
        </p:txBody>
      </p:sp>
      <p:sp>
        <p:nvSpPr>
          <p:cNvPr id="44073" name="Line 43"/>
          <p:cNvSpPr>
            <a:spLocks noChangeShapeType="1"/>
          </p:cNvSpPr>
          <p:nvPr/>
        </p:nvSpPr>
        <p:spPr bwMode="auto">
          <a:xfrm>
            <a:off x="6034088" y="5713413"/>
            <a:ext cx="1587" cy="95250"/>
          </a:xfrm>
          <a:prstGeom prst="line">
            <a:avLst/>
          </a:prstGeom>
          <a:noFill/>
          <a:ln w="6">
            <a:solidFill>
              <a:schemeClr val="bg1"/>
            </a:solidFill>
            <a:round/>
            <a:headEnd/>
            <a:tailEnd/>
          </a:ln>
        </p:spPr>
        <p:txBody>
          <a:bodyPr/>
          <a:lstStyle/>
          <a:p>
            <a:pPr eaLnBrk="0" hangingPunct="0"/>
            <a:endParaRPr lang="en-US" sz="1800" i="0">
              <a:solidFill>
                <a:srgbClr val="FFFFFF"/>
              </a:solidFill>
              <a:latin typeface="Arial" pitchFamily="34" charset="0"/>
            </a:endParaRPr>
          </a:p>
        </p:txBody>
      </p:sp>
      <p:sp>
        <p:nvSpPr>
          <p:cNvPr id="44074" name="Line 44"/>
          <p:cNvSpPr>
            <a:spLocks noChangeShapeType="1"/>
          </p:cNvSpPr>
          <p:nvPr/>
        </p:nvSpPr>
        <p:spPr bwMode="auto">
          <a:xfrm>
            <a:off x="2916238" y="5713413"/>
            <a:ext cx="3117850" cy="1587"/>
          </a:xfrm>
          <a:prstGeom prst="line">
            <a:avLst/>
          </a:prstGeom>
          <a:noFill/>
          <a:ln w="6">
            <a:solidFill>
              <a:schemeClr val="bg1"/>
            </a:solidFill>
            <a:round/>
            <a:headEnd/>
            <a:tailEnd/>
          </a:ln>
        </p:spPr>
        <p:txBody>
          <a:bodyPr/>
          <a:lstStyle/>
          <a:p>
            <a:pPr eaLnBrk="0" hangingPunct="0"/>
            <a:endParaRPr lang="en-US" sz="1800" i="0">
              <a:solidFill>
                <a:srgbClr val="FFFFFF"/>
              </a:solidFill>
              <a:latin typeface="Arial" pitchFamily="34" charset="0"/>
            </a:endParaRPr>
          </a:p>
        </p:txBody>
      </p:sp>
      <p:sp>
        <p:nvSpPr>
          <p:cNvPr id="44075" name="Rectangle 45"/>
          <p:cNvSpPr>
            <a:spLocks noChangeArrowheads="1"/>
          </p:cNvSpPr>
          <p:nvPr/>
        </p:nvSpPr>
        <p:spPr bwMode="auto">
          <a:xfrm>
            <a:off x="2747963" y="5902325"/>
            <a:ext cx="395287"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0.50</a:t>
            </a:r>
            <a:endParaRPr lang="en-US" sz="3600" b="1" i="0">
              <a:solidFill>
                <a:srgbClr val="FFFFFF"/>
              </a:solidFill>
              <a:latin typeface="Arial" pitchFamily="34" charset="0"/>
            </a:endParaRPr>
          </a:p>
        </p:txBody>
      </p:sp>
      <p:sp>
        <p:nvSpPr>
          <p:cNvPr id="44076" name="Rectangle 46"/>
          <p:cNvSpPr>
            <a:spLocks noChangeArrowheads="1"/>
          </p:cNvSpPr>
          <p:nvPr/>
        </p:nvSpPr>
        <p:spPr bwMode="auto">
          <a:xfrm>
            <a:off x="3529013" y="5902325"/>
            <a:ext cx="395287"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0.75</a:t>
            </a:r>
            <a:endParaRPr lang="en-US" sz="3600" b="1" i="0">
              <a:solidFill>
                <a:srgbClr val="FFFFFF"/>
              </a:solidFill>
              <a:latin typeface="Arial" pitchFamily="34" charset="0"/>
            </a:endParaRPr>
          </a:p>
        </p:txBody>
      </p:sp>
      <p:sp>
        <p:nvSpPr>
          <p:cNvPr id="44077" name="Rectangle 47"/>
          <p:cNvSpPr>
            <a:spLocks noChangeArrowheads="1"/>
          </p:cNvSpPr>
          <p:nvPr/>
        </p:nvSpPr>
        <p:spPr bwMode="auto">
          <a:xfrm>
            <a:off x="4308475" y="5902325"/>
            <a:ext cx="395288"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1.00</a:t>
            </a:r>
            <a:endParaRPr lang="en-US" sz="3600" b="1" i="0">
              <a:solidFill>
                <a:srgbClr val="FFFFFF"/>
              </a:solidFill>
              <a:latin typeface="Arial" pitchFamily="34" charset="0"/>
            </a:endParaRPr>
          </a:p>
        </p:txBody>
      </p:sp>
      <p:sp>
        <p:nvSpPr>
          <p:cNvPr id="44078" name="Rectangle 48"/>
          <p:cNvSpPr>
            <a:spLocks noChangeArrowheads="1"/>
          </p:cNvSpPr>
          <p:nvPr/>
        </p:nvSpPr>
        <p:spPr bwMode="auto">
          <a:xfrm>
            <a:off x="5087938" y="5902325"/>
            <a:ext cx="395287"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1.25</a:t>
            </a:r>
            <a:endParaRPr lang="en-US" sz="3600" b="1" i="0">
              <a:solidFill>
                <a:srgbClr val="FFFFFF"/>
              </a:solidFill>
              <a:latin typeface="Arial" pitchFamily="34" charset="0"/>
            </a:endParaRPr>
          </a:p>
        </p:txBody>
      </p:sp>
      <p:sp>
        <p:nvSpPr>
          <p:cNvPr id="44079" name="Rectangle 49"/>
          <p:cNvSpPr>
            <a:spLocks noChangeArrowheads="1"/>
          </p:cNvSpPr>
          <p:nvPr/>
        </p:nvSpPr>
        <p:spPr bwMode="auto">
          <a:xfrm>
            <a:off x="5867400" y="5902325"/>
            <a:ext cx="395288"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1.50</a:t>
            </a:r>
            <a:endParaRPr lang="en-US" sz="3600" b="1" i="0">
              <a:solidFill>
                <a:srgbClr val="FFFFFF"/>
              </a:solidFill>
              <a:latin typeface="Arial" pitchFamily="34" charset="0"/>
            </a:endParaRPr>
          </a:p>
        </p:txBody>
      </p:sp>
      <p:sp>
        <p:nvSpPr>
          <p:cNvPr id="44080" name="Line 50"/>
          <p:cNvSpPr>
            <a:spLocks noChangeShapeType="1"/>
          </p:cNvSpPr>
          <p:nvPr/>
        </p:nvSpPr>
        <p:spPr bwMode="auto">
          <a:xfrm>
            <a:off x="3665538" y="2038350"/>
            <a:ext cx="1152525" cy="1588"/>
          </a:xfrm>
          <a:prstGeom prst="line">
            <a:avLst/>
          </a:prstGeom>
          <a:noFill/>
          <a:ln w="11">
            <a:solidFill>
              <a:srgbClr val="FFFF99"/>
            </a:solidFill>
            <a:round/>
            <a:headEnd/>
            <a:tailEnd/>
          </a:ln>
        </p:spPr>
        <p:txBody>
          <a:bodyPr/>
          <a:lstStyle/>
          <a:p>
            <a:pPr eaLnBrk="0" hangingPunct="0"/>
            <a:endParaRPr lang="en-US" sz="1800" i="0">
              <a:solidFill>
                <a:srgbClr val="FFFFFF"/>
              </a:solidFill>
              <a:latin typeface="Arial" pitchFamily="34" charset="0"/>
            </a:endParaRPr>
          </a:p>
        </p:txBody>
      </p:sp>
      <p:sp>
        <p:nvSpPr>
          <p:cNvPr id="44081" name="Line 51"/>
          <p:cNvSpPr>
            <a:spLocks noChangeShapeType="1"/>
          </p:cNvSpPr>
          <p:nvPr/>
        </p:nvSpPr>
        <p:spPr bwMode="auto">
          <a:xfrm flipV="1">
            <a:off x="3665538" y="1949450"/>
            <a:ext cx="1587" cy="180975"/>
          </a:xfrm>
          <a:prstGeom prst="line">
            <a:avLst/>
          </a:prstGeom>
          <a:noFill/>
          <a:ln w="11">
            <a:solidFill>
              <a:srgbClr val="FFFF99"/>
            </a:solidFill>
            <a:round/>
            <a:headEnd/>
            <a:tailEnd/>
          </a:ln>
        </p:spPr>
        <p:txBody>
          <a:bodyPr/>
          <a:lstStyle/>
          <a:p>
            <a:pPr eaLnBrk="0" hangingPunct="0"/>
            <a:endParaRPr lang="en-US" sz="1800" i="0">
              <a:solidFill>
                <a:srgbClr val="FFFFFF"/>
              </a:solidFill>
              <a:latin typeface="Arial" pitchFamily="34" charset="0"/>
            </a:endParaRPr>
          </a:p>
        </p:txBody>
      </p:sp>
      <p:sp>
        <p:nvSpPr>
          <p:cNvPr id="44082" name="Line 52"/>
          <p:cNvSpPr>
            <a:spLocks noChangeShapeType="1"/>
          </p:cNvSpPr>
          <p:nvPr/>
        </p:nvSpPr>
        <p:spPr bwMode="auto">
          <a:xfrm flipV="1">
            <a:off x="4818063" y="1949450"/>
            <a:ext cx="1587" cy="180975"/>
          </a:xfrm>
          <a:prstGeom prst="line">
            <a:avLst/>
          </a:prstGeom>
          <a:noFill/>
          <a:ln w="11">
            <a:solidFill>
              <a:srgbClr val="FFFF99"/>
            </a:solidFill>
            <a:round/>
            <a:headEnd/>
            <a:tailEnd/>
          </a:ln>
        </p:spPr>
        <p:txBody>
          <a:bodyPr/>
          <a:lstStyle/>
          <a:p>
            <a:pPr eaLnBrk="0" hangingPunct="0"/>
            <a:endParaRPr lang="en-US" sz="1800" i="0">
              <a:solidFill>
                <a:srgbClr val="FFFFFF"/>
              </a:solidFill>
              <a:latin typeface="Arial" pitchFamily="34" charset="0"/>
            </a:endParaRPr>
          </a:p>
        </p:txBody>
      </p:sp>
      <p:sp>
        <p:nvSpPr>
          <p:cNvPr id="44083" name="Line 53"/>
          <p:cNvSpPr>
            <a:spLocks noChangeShapeType="1"/>
          </p:cNvSpPr>
          <p:nvPr/>
        </p:nvSpPr>
        <p:spPr bwMode="auto">
          <a:xfrm>
            <a:off x="3009900" y="3833813"/>
            <a:ext cx="904875" cy="1587"/>
          </a:xfrm>
          <a:prstGeom prst="line">
            <a:avLst/>
          </a:prstGeom>
          <a:noFill/>
          <a:ln w="11">
            <a:solidFill>
              <a:srgbClr val="00FFFF"/>
            </a:solidFill>
            <a:round/>
            <a:headEnd/>
            <a:tailEnd/>
          </a:ln>
        </p:spPr>
        <p:txBody>
          <a:bodyPr/>
          <a:lstStyle/>
          <a:p>
            <a:pPr eaLnBrk="0" hangingPunct="0"/>
            <a:endParaRPr lang="en-US" sz="1800" i="0">
              <a:solidFill>
                <a:srgbClr val="FFFFFF"/>
              </a:solidFill>
              <a:latin typeface="Arial" pitchFamily="34" charset="0"/>
            </a:endParaRPr>
          </a:p>
        </p:txBody>
      </p:sp>
      <p:sp>
        <p:nvSpPr>
          <p:cNvPr id="44084" name="Line 54"/>
          <p:cNvSpPr>
            <a:spLocks noChangeShapeType="1"/>
          </p:cNvSpPr>
          <p:nvPr/>
        </p:nvSpPr>
        <p:spPr bwMode="auto">
          <a:xfrm flipV="1">
            <a:off x="3009900" y="3743325"/>
            <a:ext cx="0" cy="180975"/>
          </a:xfrm>
          <a:prstGeom prst="line">
            <a:avLst/>
          </a:prstGeom>
          <a:noFill/>
          <a:ln w="11">
            <a:solidFill>
              <a:srgbClr val="00FFFF"/>
            </a:solidFill>
            <a:round/>
            <a:headEnd/>
            <a:tailEnd/>
          </a:ln>
        </p:spPr>
        <p:txBody>
          <a:bodyPr/>
          <a:lstStyle/>
          <a:p>
            <a:pPr eaLnBrk="0" hangingPunct="0"/>
            <a:endParaRPr lang="en-US" sz="1800" i="0">
              <a:solidFill>
                <a:srgbClr val="FFFFFF"/>
              </a:solidFill>
              <a:latin typeface="Arial" pitchFamily="34" charset="0"/>
            </a:endParaRPr>
          </a:p>
        </p:txBody>
      </p:sp>
      <p:sp>
        <p:nvSpPr>
          <p:cNvPr id="44085" name="Line 55"/>
          <p:cNvSpPr>
            <a:spLocks noChangeShapeType="1"/>
          </p:cNvSpPr>
          <p:nvPr/>
        </p:nvSpPr>
        <p:spPr bwMode="auto">
          <a:xfrm flipV="1">
            <a:off x="3914775" y="3743325"/>
            <a:ext cx="1588" cy="180975"/>
          </a:xfrm>
          <a:prstGeom prst="line">
            <a:avLst/>
          </a:prstGeom>
          <a:noFill/>
          <a:ln w="11">
            <a:solidFill>
              <a:srgbClr val="00FFFF"/>
            </a:solidFill>
            <a:round/>
            <a:headEnd/>
            <a:tailEnd/>
          </a:ln>
        </p:spPr>
        <p:txBody>
          <a:bodyPr/>
          <a:lstStyle/>
          <a:p>
            <a:pPr eaLnBrk="0" hangingPunct="0"/>
            <a:endParaRPr lang="en-US" sz="1800" i="0">
              <a:solidFill>
                <a:srgbClr val="FFFFFF"/>
              </a:solidFill>
              <a:latin typeface="Arial" pitchFamily="34" charset="0"/>
            </a:endParaRPr>
          </a:p>
        </p:txBody>
      </p:sp>
      <p:sp>
        <p:nvSpPr>
          <p:cNvPr id="44086" name="Rectangle 56"/>
          <p:cNvSpPr>
            <a:spLocks noChangeArrowheads="1"/>
          </p:cNvSpPr>
          <p:nvPr/>
        </p:nvSpPr>
        <p:spPr bwMode="auto">
          <a:xfrm>
            <a:off x="482600" y="1733550"/>
            <a:ext cx="2230438" cy="577850"/>
          </a:xfrm>
          <a:prstGeom prst="rect">
            <a:avLst/>
          </a:prstGeom>
          <a:noFill/>
          <a:ln w="9525">
            <a:noFill/>
            <a:miter lim="800000"/>
            <a:headEnd/>
            <a:tailEnd/>
          </a:ln>
        </p:spPr>
        <p:txBody>
          <a:bodyPr wrap="none" lIns="0" tIns="0" rIns="0" bIns="0">
            <a:spAutoFit/>
          </a:bodyPr>
          <a:lstStyle/>
          <a:p>
            <a:pPr algn="r" eaLnBrk="0" hangingPunct="0"/>
            <a:r>
              <a:rPr lang="en-US" sz="1900" b="1" i="0" dirty="0">
                <a:solidFill>
                  <a:srgbClr val="FFFF99"/>
                </a:solidFill>
                <a:latin typeface="Arial" pitchFamily="34" charset="0"/>
              </a:rPr>
              <a:t>Dabigatran 110 mg </a:t>
            </a:r>
          </a:p>
          <a:p>
            <a:pPr algn="r" eaLnBrk="0" hangingPunct="0"/>
            <a:r>
              <a:rPr lang="en-US" sz="1900" b="1" i="0" dirty="0">
                <a:solidFill>
                  <a:srgbClr val="FFFF99"/>
                </a:solidFill>
                <a:latin typeface="Arial" pitchFamily="34" charset="0"/>
              </a:rPr>
              <a:t>vs. warfarin</a:t>
            </a:r>
            <a:endParaRPr lang="en-US" sz="3200" b="1" i="0" dirty="0">
              <a:solidFill>
                <a:srgbClr val="FFFF99"/>
              </a:solidFill>
              <a:latin typeface="Arial" pitchFamily="34" charset="0"/>
            </a:endParaRPr>
          </a:p>
        </p:txBody>
      </p:sp>
      <p:sp>
        <p:nvSpPr>
          <p:cNvPr id="44087" name="Rectangle 57"/>
          <p:cNvSpPr>
            <a:spLocks noChangeArrowheads="1"/>
          </p:cNvSpPr>
          <p:nvPr/>
        </p:nvSpPr>
        <p:spPr bwMode="auto">
          <a:xfrm>
            <a:off x="482600" y="3578225"/>
            <a:ext cx="2230438" cy="577850"/>
          </a:xfrm>
          <a:prstGeom prst="rect">
            <a:avLst/>
          </a:prstGeom>
          <a:noFill/>
          <a:ln w="9525">
            <a:noFill/>
            <a:miter lim="800000"/>
            <a:headEnd/>
            <a:tailEnd/>
          </a:ln>
        </p:spPr>
        <p:txBody>
          <a:bodyPr wrap="none" lIns="0" tIns="0" rIns="0" bIns="0">
            <a:spAutoFit/>
          </a:bodyPr>
          <a:lstStyle/>
          <a:p>
            <a:pPr algn="r" eaLnBrk="0" hangingPunct="0"/>
            <a:r>
              <a:rPr lang="en-US" sz="1900" b="1" i="0" dirty="0">
                <a:solidFill>
                  <a:srgbClr val="00FFFF"/>
                </a:solidFill>
                <a:latin typeface="Arial" pitchFamily="34" charset="0"/>
              </a:rPr>
              <a:t>Dabigatran 150 mg </a:t>
            </a:r>
          </a:p>
          <a:p>
            <a:pPr algn="r" eaLnBrk="0" hangingPunct="0"/>
            <a:r>
              <a:rPr lang="en-US" sz="1900" b="1" i="0" dirty="0">
                <a:solidFill>
                  <a:srgbClr val="00FFFF"/>
                </a:solidFill>
                <a:latin typeface="Arial" pitchFamily="34" charset="0"/>
              </a:rPr>
              <a:t>vs. warfarin</a:t>
            </a:r>
            <a:endParaRPr lang="en-US" sz="3200" b="1" i="0" dirty="0">
              <a:solidFill>
                <a:srgbClr val="00FFFF"/>
              </a:solidFill>
              <a:latin typeface="Arial" pitchFamily="34" charset="0"/>
            </a:endParaRPr>
          </a:p>
        </p:txBody>
      </p:sp>
      <p:sp>
        <p:nvSpPr>
          <p:cNvPr id="44088" name="Rectangle 58"/>
          <p:cNvSpPr>
            <a:spLocks noChangeArrowheads="1"/>
          </p:cNvSpPr>
          <p:nvPr/>
        </p:nvSpPr>
        <p:spPr bwMode="auto">
          <a:xfrm>
            <a:off x="6380163" y="1341438"/>
            <a:ext cx="1333500"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Noninferiority</a:t>
            </a:r>
            <a:endParaRPr lang="en-US" sz="3600" b="1" i="0">
              <a:solidFill>
                <a:srgbClr val="FFFFFF"/>
              </a:solidFill>
              <a:latin typeface="Arial" pitchFamily="34" charset="0"/>
            </a:endParaRPr>
          </a:p>
        </p:txBody>
      </p:sp>
      <p:sp>
        <p:nvSpPr>
          <p:cNvPr id="44089" name="Rectangle 59"/>
          <p:cNvSpPr>
            <a:spLocks noChangeArrowheads="1"/>
          </p:cNvSpPr>
          <p:nvPr/>
        </p:nvSpPr>
        <p:spPr bwMode="auto">
          <a:xfrm>
            <a:off x="6754813" y="1520825"/>
            <a:ext cx="711200"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p-value</a:t>
            </a:r>
            <a:endParaRPr lang="en-US" sz="3600" b="1" i="0">
              <a:solidFill>
                <a:srgbClr val="FFFFFF"/>
              </a:solidFill>
              <a:latin typeface="Arial" pitchFamily="34" charset="0"/>
            </a:endParaRPr>
          </a:p>
        </p:txBody>
      </p:sp>
      <p:sp>
        <p:nvSpPr>
          <p:cNvPr id="44090" name="Rectangle 60"/>
          <p:cNvSpPr>
            <a:spLocks noChangeArrowheads="1"/>
          </p:cNvSpPr>
          <p:nvPr/>
        </p:nvSpPr>
        <p:spPr bwMode="auto">
          <a:xfrm>
            <a:off x="6778625" y="1938338"/>
            <a:ext cx="704850" cy="274637"/>
          </a:xfrm>
          <a:prstGeom prst="rect">
            <a:avLst/>
          </a:prstGeom>
          <a:noFill/>
          <a:ln w="9525">
            <a:noFill/>
            <a:miter lim="800000"/>
            <a:headEnd/>
            <a:tailEnd/>
          </a:ln>
        </p:spPr>
        <p:txBody>
          <a:bodyPr wrap="none" lIns="0" tIns="0" rIns="0" bIns="0">
            <a:spAutoFit/>
          </a:bodyPr>
          <a:lstStyle/>
          <a:p>
            <a:pPr algn="ctr" eaLnBrk="0" hangingPunct="0"/>
            <a:r>
              <a:rPr lang="en-US" sz="1800" b="1" i="0">
                <a:solidFill>
                  <a:srgbClr val="FFFFFF"/>
                </a:solidFill>
                <a:latin typeface="Arial" pitchFamily="34" charset="0"/>
              </a:rPr>
              <a:t>&lt;0.001</a:t>
            </a:r>
            <a:endParaRPr lang="en-US" sz="4000" b="1" i="0">
              <a:solidFill>
                <a:srgbClr val="FFFFFF"/>
              </a:solidFill>
              <a:latin typeface="Arial" pitchFamily="34" charset="0"/>
            </a:endParaRPr>
          </a:p>
        </p:txBody>
      </p:sp>
      <p:sp>
        <p:nvSpPr>
          <p:cNvPr id="44091" name="Rectangle 61"/>
          <p:cNvSpPr>
            <a:spLocks noChangeArrowheads="1"/>
          </p:cNvSpPr>
          <p:nvPr/>
        </p:nvSpPr>
        <p:spPr bwMode="auto">
          <a:xfrm>
            <a:off x="6778625" y="3733800"/>
            <a:ext cx="704850" cy="274638"/>
          </a:xfrm>
          <a:prstGeom prst="rect">
            <a:avLst/>
          </a:prstGeom>
          <a:noFill/>
          <a:ln w="9525">
            <a:noFill/>
            <a:miter lim="800000"/>
            <a:headEnd/>
            <a:tailEnd/>
          </a:ln>
        </p:spPr>
        <p:txBody>
          <a:bodyPr wrap="none" lIns="0" tIns="0" rIns="0" bIns="0">
            <a:spAutoFit/>
          </a:bodyPr>
          <a:lstStyle/>
          <a:p>
            <a:pPr algn="ctr" eaLnBrk="0" hangingPunct="0"/>
            <a:r>
              <a:rPr lang="en-US" sz="1800" b="1" i="0">
                <a:solidFill>
                  <a:srgbClr val="FFFFFF"/>
                </a:solidFill>
                <a:latin typeface="Arial" pitchFamily="34" charset="0"/>
              </a:rPr>
              <a:t>&lt;0.001</a:t>
            </a:r>
            <a:endParaRPr lang="en-US" sz="4000" b="1" i="0">
              <a:solidFill>
                <a:srgbClr val="FFFFFF"/>
              </a:solidFill>
              <a:latin typeface="Arial" pitchFamily="34" charset="0"/>
            </a:endParaRPr>
          </a:p>
        </p:txBody>
      </p:sp>
      <p:sp>
        <p:nvSpPr>
          <p:cNvPr id="44092" name="Rectangle 62"/>
          <p:cNvSpPr>
            <a:spLocks noChangeArrowheads="1"/>
          </p:cNvSpPr>
          <p:nvPr/>
        </p:nvSpPr>
        <p:spPr bwMode="auto">
          <a:xfrm>
            <a:off x="7927975" y="1341438"/>
            <a:ext cx="1073150"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Superiority</a:t>
            </a:r>
            <a:endParaRPr lang="en-US" sz="3600" b="1" i="0">
              <a:solidFill>
                <a:srgbClr val="FFFFFF"/>
              </a:solidFill>
              <a:latin typeface="Arial" pitchFamily="34" charset="0"/>
            </a:endParaRPr>
          </a:p>
        </p:txBody>
      </p:sp>
      <p:sp>
        <p:nvSpPr>
          <p:cNvPr id="44093" name="Rectangle 63"/>
          <p:cNvSpPr>
            <a:spLocks noChangeArrowheads="1"/>
          </p:cNvSpPr>
          <p:nvPr/>
        </p:nvSpPr>
        <p:spPr bwMode="auto">
          <a:xfrm>
            <a:off x="8075613" y="1520825"/>
            <a:ext cx="711200" cy="244475"/>
          </a:xfrm>
          <a:prstGeom prst="rect">
            <a:avLst/>
          </a:prstGeom>
          <a:noFill/>
          <a:ln w="9525">
            <a:noFill/>
            <a:miter lim="800000"/>
            <a:headEnd/>
            <a:tailEnd/>
          </a:ln>
        </p:spPr>
        <p:txBody>
          <a:bodyPr wrap="none" lIns="0" tIns="0" rIns="0" bIns="0">
            <a:spAutoFit/>
          </a:bodyPr>
          <a:lstStyle/>
          <a:p>
            <a:pPr algn="ctr" eaLnBrk="0" hangingPunct="0"/>
            <a:r>
              <a:rPr lang="en-US" sz="1600" b="1" i="0">
                <a:solidFill>
                  <a:srgbClr val="FFFFFF"/>
                </a:solidFill>
                <a:latin typeface="Arial" pitchFamily="34" charset="0"/>
              </a:rPr>
              <a:t>p-value</a:t>
            </a:r>
            <a:endParaRPr lang="en-US" sz="3600" b="1" i="0">
              <a:solidFill>
                <a:srgbClr val="FFFFFF"/>
              </a:solidFill>
              <a:latin typeface="Arial" pitchFamily="34" charset="0"/>
            </a:endParaRPr>
          </a:p>
        </p:txBody>
      </p:sp>
      <p:sp>
        <p:nvSpPr>
          <p:cNvPr id="44094" name="Rectangle 64"/>
          <p:cNvSpPr>
            <a:spLocks noChangeArrowheads="1"/>
          </p:cNvSpPr>
          <p:nvPr/>
        </p:nvSpPr>
        <p:spPr bwMode="auto">
          <a:xfrm>
            <a:off x="8077200" y="1938338"/>
            <a:ext cx="571500" cy="274637"/>
          </a:xfrm>
          <a:prstGeom prst="rect">
            <a:avLst/>
          </a:prstGeom>
          <a:noFill/>
          <a:ln w="9525">
            <a:noFill/>
            <a:miter lim="800000"/>
            <a:headEnd/>
            <a:tailEnd/>
          </a:ln>
        </p:spPr>
        <p:txBody>
          <a:bodyPr wrap="none" lIns="0" tIns="0" rIns="0" bIns="0">
            <a:spAutoFit/>
          </a:bodyPr>
          <a:lstStyle/>
          <a:p>
            <a:pPr algn="ctr" eaLnBrk="0" hangingPunct="0"/>
            <a:r>
              <a:rPr lang="en-US" sz="1800" b="1" i="0">
                <a:solidFill>
                  <a:srgbClr val="FFFFFF"/>
                </a:solidFill>
                <a:latin typeface="Arial" pitchFamily="34" charset="0"/>
              </a:rPr>
              <a:t>  0.34</a:t>
            </a:r>
            <a:endParaRPr lang="en-US" sz="4000" b="1" i="0">
              <a:solidFill>
                <a:srgbClr val="FFFFFF"/>
              </a:solidFill>
              <a:latin typeface="Arial" pitchFamily="34" charset="0"/>
            </a:endParaRPr>
          </a:p>
        </p:txBody>
      </p:sp>
      <p:sp>
        <p:nvSpPr>
          <p:cNvPr id="44095" name="Rectangle 65"/>
          <p:cNvSpPr>
            <a:spLocks noChangeArrowheads="1"/>
          </p:cNvSpPr>
          <p:nvPr/>
        </p:nvSpPr>
        <p:spPr bwMode="auto">
          <a:xfrm>
            <a:off x="8034338" y="3733800"/>
            <a:ext cx="704850" cy="274638"/>
          </a:xfrm>
          <a:prstGeom prst="rect">
            <a:avLst/>
          </a:prstGeom>
          <a:noFill/>
          <a:ln w="9525">
            <a:noFill/>
            <a:miter lim="800000"/>
            <a:headEnd/>
            <a:tailEnd/>
          </a:ln>
        </p:spPr>
        <p:txBody>
          <a:bodyPr wrap="none" lIns="0" tIns="0" rIns="0" bIns="0">
            <a:spAutoFit/>
          </a:bodyPr>
          <a:lstStyle/>
          <a:p>
            <a:pPr algn="ctr" eaLnBrk="0" hangingPunct="0"/>
            <a:r>
              <a:rPr lang="en-US" sz="1800" b="1" i="0">
                <a:solidFill>
                  <a:srgbClr val="FFFFFF"/>
                </a:solidFill>
                <a:latin typeface="Arial" pitchFamily="34" charset="0"/>
              </a:rPr>
              <a:t>&lt;0.001</a:t>
            </a:r>
            <a:endParaRPr lang="en-US" sz="4000" b="1" i="0">
              <a:solidFill>
                <a:srgbClr val="FFFFFF"/>
              </a:solidFill>
              <a:latin typeface="Arial" pitchFamily="34" charset="0"/>
            </a:endParaRPr>
          </a:p>
        </p:txBody>
      </p:sp>
      <p:sp>
        <p:nvSpPr>
          <p:cNvPr id="44096" name="Rectangle 66"/>
          <p:cNvSpPr>
            <a:spLocks noChangeArrowheads="1"/>
          </p:cNvSpPr>
          <p:nvPr/>
        </p:nvSpPr>
        <p:spPr bwMode="auto">
          <a:xfrm rot="16200000">
            <a:off x="4892675" y="4595813"/>
            <a:ext cx="1612900" cy="304800"/>
          </a:xfrm>
          <a:prstGeom prst="rect">
            <a:avLst/>
          </a:prstGeom>
          <a:noFill/>
          <a:ln w="9525">
            <a:noFill/>
            <a:miter lim="800000"/>
            <a:headEnd/>
            <a:tailEnd/>
          </a:ln>
        </p:spPr>
        <p:txBody>
          <a:bodyPr wrap="none" lIns="0" tIns="0" rIns="0" bIns="0">
            <a:spAutoFit/>
          </a:bodyPr>
          <a:lstStyle/>
          <a:p>
            <a:pPr algn="ctr" eaLnBrk="0" hangingPunct="0"/>
            <a:r>
              <a:rPr lang="en-US" sz="2000" b="1" i="0">
                <a:solidFill>
                  <a:srgbClr val="FFFF00"/>
                </a:solidFill>
                <a:latin typeface="Arial" pitchFamily="34" charset="0"/>
              </a:rPr>
              <a:t>Margin = 1.46</a:t>
            </a:r>
            <a:endParaRPr lang="en-US" sz="4000" b="1" i="0">
              <a:solidFill>
                <a:srgbClr val="FFFF00"/>
              </a:solidFill>
              <a:latin typeface="Arial" pitchFamily="34" charset="0"/>
            </a:endParaRPr>
          </a:p>
        </p:txBody>
      </p:sp>
      <p:sp>
        <p:nvSpPr>
          <p:cNvPr id="44097" name="Rectangle 67"/>
          <p:cNvSpPr>
            <a:spLocks noChangeArrowheads="1"/>
          </p:cNvSpPr>
          <p:nvPr/>
        </p:nvSpPr>
        <p:spPr bwMode="auto">
          <a:xfrm>
            <a:off x="3860800" y="6154738"/>
            <a:ext cx="1344613" cy="258762"/>
          </a:xfrm>
          <a:prstGeom prst="rect">
            <a:avLst/>
          </a:prstGeom>
          <a:noFill/>
          <a:ln w="9525">
            <a:noFill/>
            <a:miter lim="800000"/>
            <a:headEnd/>
            <a:tailEnd/>
          </a:ln>
        </p:spPr>
        <p:txBody>
          <a:bodyPr wrap="none" lIns="0" tIns="0" rIns="0" bIns="0">
            <a:spAutoFit/>
          </a:bodyPr>
          <a:lstStyle/>
          <a:p>
            <a:pPr algn="ctr" eaLnBrk="0" hangingPunct="0"/>
            <a:r>
              <a:rPr lang="en-US" sz="1700" b="1" i="0">
                <a:solidFill>
                  <a:srgbClr val="FFFFFF"/>
                </a:solidFill>
                <a:latin typeface="Arial" pitchFamily="34" charset="0"/>
              </a:rPr>
              <a:t>HR   (95% CI)</a:t>
            </a:r>
            <a:endParaRPr lang="en-US" sz="3200" b="1" i="0">
              <a:solidFill>
                <a:srgbClr val="FFFFFF"/>
              </a:solidFill>
              <a:latin typeface="Arial" pitchFamily="34" charset="0"/>
            </a:endParaRPr>
          </a:p>
        </p:txBody>
      </p:sp>
      <p:sp>
        <p:nvSpPr>
          <p:cNvPr id="1244228" name="Text Box 68"/>
          <p:cNvSpPr txBox="1">
            <a:spLocks noChangeArrowheads="1"/>
          </p:cNvSpPr>
          <p:nvPr/>
        </p:nvSpPr>
        <p:spPr bwMode="auto">
          <a:xfrm>
            <a:off x="263525" y="6369050"/>
            <a:ext cx="4359275" cy="396875"/>
          </a:xfrm>
          <a:prstGeom prst="rect">
            <a:avLst/>
          </a:prstGeom>
          <a:noFill/>
          <a:ln w="9525">
            <a:noFill/>
            <a:miter lim="800000"/>
            <a:headEnd/>
            <a:tailEnd/>
          </a:ln>
          <a:effectLst/>
        </p:spPr>
        <p:txBody>
          <a:bodyPr>
            <a:spAutoFit/>
          </a:bodyPr>
          <a:lstStyle/>
          <a:p>
            <a:pPr eaLnBrk="0" hangingPunct="0"/>
            <a:r>
              <a:rPr lang="de-DE" sz="1000" i="0">
                <a:solidFill>
                  <a:srgbClr val="FFFFFF"/>
                </a:solidFill>
                <a:latin typeface="Arial" pitchFamily="34" charset="0"/>
              </a:rPr>
              <a:t>Connolly SJ., et al. </a:t>
            </a:r>
            <a:r>
              <a:rPr lang="de-DE" sz="1000">
                <a:solidFill>
                  <a:srgbClr val="FFFFFF"/>
                </a:solidFill>
                <a:latin typeface="Arial" pitchFamily="34" charset="0"/>
              </a:rPr>
              <a:t>NEJM </a:t>
            </a:r>
            <a:r>
              <a:rPr lang="de-DE" sz="1000" i="0">
                <a:solidFill>
                  <a:srgbClr val="FFFFFF"/>
                </a:solidFill>
                <a:latin typeface="Arial" pitchFamily="34" charset="0"/>
              </a:rPr>
              <a:t>published online on Aug 30th 2009. </a:t>
            </a:r>
            <a:br>
              <a:rPr lang="de-DE" sz="1000" i="0">
                <a:solidFill>
                  <a:srgbClr val="FFFFFF"/>
                </a:solidFill>
                <a:latin typeface="Arial" pitchFamily="34" charset="0"/>
              </a:rPr>
            </a:br>
            <a:r>
              <a:rPr lang="de-DE" sz="1000" i="0">
                <a:solidFill>
                  <a:srgbClr val="FFFFFF"/>
                </a:solidFill>
                <a:latin typeface="Arial" pitchFamily="34" charset="0"/>
              </a:rPr>
              <a:t>DOI 10.1056/NEJMoa0905561</a:t>
            </a:r>
          </a:p>
        </p:txBody>
      </p:sp>
      <p:sp>
        <p:nvSpPr>
          <p:cNvPr id="1244229" name="Text Box 69"/>
          <p:cNvSpPr txBox="1">
            <a:spLocks noChangeArrowheads="1"/>
          </p:cNvSpPr>
          <p:nvPr/>
        </p:nvSpPr>
        <p:spPr bwMode="auto">
          <a:xfrm>
            <a:off x="4657725" y="6369050"/>
            <a:ext cx="4221163" cy="396875"/>
          </a:xfrm>
          <a:prstGeom prst="rect">
            <a:avLst/>
          </a:prstGeom>
          <a:noFill/>
          <a:ln w="9525">
            <a:noFill/>
            <a:miter lim="800000"/>
            <a:headEnd/>
            <a:tailEnd/>
          </a:ln>
          <a:effectLst/>
        </p:spPr>
        <p:txBody>
          <a:bodyPr>
            <a:spAutoFit/>
          </a:bodyPr>
          <a:lstStyle/>
          <a:p>
            <a:pPr algn="r" eaLnBrk="0" hangingPunct="0"/>
            <a:r>
              <a:rPr lang="en-GB" sz="1000" i="0">
                <a:solidFill>
                  <a:srgbClr val="FFFFFF"/>
                </a:solidFill>
                <a:latin typeface="Arial" pitchFamily="34" charset="0"/>
              </a:rPr>
              <a:t>Dabigatran etexilate is in clinical development and not licensed for clinical use in stroke prevention for patients with atrial fibrillation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9" name="Text Box 3"/>
          <p:cNvSpPr txBox="1">
            <a:spLocks noChangeArrowheads="1"/>
          </p:cNvSpPr>
          <p:nvPr/>
        </p:nvSpPr>
        <p:spPr bwMode="auto">
          <a:xfrm>
            <a:off x="781050" y="4367213"/>
            <a:ext cx="395288" cy="244475"/>
          </a:xfrm>
          <a:prstGeom prst="rect">
            <a:avLst/>
          </a:prstGeom>
          <a:noFill/>
          <a:ln w="9525">
            <a:noFill/>
            <a:miter lim="800000"/>
            <a:headEnd/>
            <a:tailEnd/>
          </a:ln>
          <a:effectLst/>
        </p:spPr>
        <p:txBody>
          <a:bodyPr wrap="none" lIns="0" tIns="0" rIns="0" bIns="0">
            <a:spAutoFit/>
          </a:bodyPr>
          <a:lstStyle/>
          <a:p>
            <a:pPr algn="r" eaLnBrk="0" hangingPunct="0"/>
            <a:r>
              <a:rPr lang="en-GB" sz="1600" b="1" i="0">
                <a:solidFill>
                  <a:srgbClr val="FFFFFF"/>
                </a:solidFill>
                <a:latin typeface="Arial" pitchFamily="34" charset="0"/>
              </a:rPr>
              <a:t>0.01</a:t>
            </a:r>
          </a:p>
        </p:txBody>
      </p:sp>
      <p:sp>
        <p:nvSpPr>
          <p:cNvPr id="1084420" name="Text Box 4"/>
          <p:cNvSpPr txBox="1">
            <a:spLocks noChangeArrowheads="1"/>
          </p:cNvSpPr>
          <p:nvPr/>
        </p:nvSpPr>
        <p:spPr bwMode="auto">
          <a:xfrm>
            <a:off x="795338" y="3617913"/>
            <a:ext cx="396875" cy="244475"/>
          </a:xfrm>
          <a:prstGeom prst="rect">
            <a:avLst/>
          </a:prstGeom>
          <a:noFill/>
          <a:ln w="9525">
            <a:noFill/>
            <a:miter lim="800000"/>
            <a:headEnd/>
            <a:tailEnd/>
          </a:ln>
          <a:effectLst/>
        </p:spPr>
        <p:txBody>
          <a:bodyPr wrap="none" lIns="0" tIns="0" rIns="0" bIns="0">
            <a:spAutoFit/>
          </a:bodyPr>
          <a:lstStyle/>
          <a:p>
            <a:pPr algn="r" eaLnBrk="0" hangingPunct="0"/>
            <a:r>
              <a:rPr lang="en-GB" sz="1600" b="1" i="0">
                <a:solidFill>
                  <a:srgbClr val="FFFFFF"/>
                </a:solidFill>
                <a:latin typeface="Arial" pitchFamily="34" charset="0"/>
              </a:rPr>
              <a:t>0.02</a:t>
            </a:r>
          </a:p>
        </p:txBody>
      </p:sp>
      <p:sp>
        <p:nvSpPr>
          <p:cNvPr id="1084421" name="Text Box 5"/>
          <p:cNvSpPr txBox="1">
            <a:spLocks noChangeArrowheads="1"/>
          </p:cNvSpPr>
          <p:nvPr/>
        </p:nvSpPr>
        <p:spPr bwMode="auto">
          <a:xfrm>
            <a:off x="782638" y="2868613"/>
            <a:ext cx="395287" cy="244475"/>
          </a:xfrm>
          <a:prstGeom prst="rect">
            <a:avLst/>
          </a:prstGeom>
          <a:noFill/>
          <a:ln w="9525">
            <a:noFill/>
            <a:miter lim="800000"/>
            <a:headEnd/>
            <a:tailEnd/>
          </a:ln>
          <a:effectLst/>
        </p:spPr>
        <p:txBody>
          <a:bodyPr wrap="none" lIns="0" tIns="0" rIns="0" bIns="0">
            <a:spAutoFit/>
          </a:bodyPr>
          <a:lstStyle/>
          <a:p>
            <a:pPr algn="r" eaLnBrk="0" hangingPunct="0"/>
            <a:r>
              <a:rPr lang="en-GB" sz="1600" b="1" i="0">
                <a:solidFill>
                  <a:srgbClr val="FFFFFF"/>
                </a:solidFill>
                <a:latin typeface="Arial" pitchFamily="34" charset="0"/>
              </a:rPr>
              <a:t>0.03</a:t>
            </a:r>
          </a:p>
        </p:txBody>
      </p:sp>
      <p:sp>
        <p:nvSpPr>
          <p:cNvPr id="1084422" name="Line 6"/>
          <p:cNvSpPr>
            <a:spLocks noChangeShapeType="1"/>
          </p:cNvSpPr>
          <p:nvPr/>
        </p:nvSpPr>
        <p:spPr bwMode="auto">
          <a:xfrm rot="5400000">
            <a:off x="1035050" y="2295525"/>
            <a:ext cx="0" cy="0"/>
          </a:xfrm>
          <a:prstGeom prst="line">
            <a:avLst/>
          </a:prstGeom>
          <a:noFill/>
          <a:ln w="9525">
            <a:solidFill>
              <a:schemeClr val="tx1"/>
            </a:solidFill>
            <a:round/>
            <a:headEnd/>
            <a:tailEnd/>
          </a:ln>
          <a:effectLst/>
        </p:spPr>
        <p:txBody>
          <a:bodyPr wrap="none" lIns="0" tIns="0" rIns="0" bIns="0">
            <a:spAutoFit/>
          </a:bodyPr>
          <a:lstStyle/>
          <a:p>
            <a:pPr eaLnBrk="0" hangingPunct="0"/>
            <a:endParaRPr lang="en-US" sz="1800" i="0">
              <a:solidFill>
                <a:srgbClr val="FFFFFF"/>
              </a:solidFill>
              <a:latin typeface="Arial" pitchFamily="34" charset="0"/>
            </a:endParaRPr>
          </a:p>
        </p:txBody>
      </p:sp>
      <p:sp>
        <p:nvSpPr>
          <p:cNvPr id="1084423" name="Line 7"/>
          <p:cNvSpPr>
            <a:spLocks noChangeShapeType="1"/>
          </p:cNvSpPr>
          <p:nvPr/>
        </p:nvSpPr>
        <p:spPr bwMode="auto">
          <a:xfrm rot="5400000">
            <a:off x="1035050" y="1558925"/>
            <a:ext cx="0" cy="0"/>
          </a:xfrm>
          <a:prstGeom prst="line">
            <a:avLst/>
          </a:prstGeom>
          <a:noFill/>
          <a:ln w="9525">
            <a:solidFill>
              <a:schemeClr val="tx1"/>
            </a:solidFill>
            <a:round/>
            <a:headEnd/>
            <a:tailEnd/>
          </a:ln>
          <a:effectLst/>
        </p:spPr>
        <p:txBody>
          <a:bodyPr wrap="none" lIns="0" tIns="0" rIns="0" bIns="0">
            <a:spAutoFit/>
          </a:bodyPr>
          <a:lstStyle/>
          <a:p>
            <a:pPr eaLnBrk="0" hangingPunct="0"/>
            <a:endParaRPr lang="en-US" sz="1800" i="0">
              <a:solidFill>
                <a:srgbClr val="FFFFFF"/>
              </a:solidFill>
              <a:latin typeface="Arial" pitchFamily="34" charset="0"/>
            </a:endParaRPr>
          </a:p>
        </p:txBody>
      </p:sp>
      <p:sp>
        <p:nvSpPr>
          <p:cNvPr id="1084424" name="Text Box 8"/>
          <p:cNvSpPr txBox="1">
            <a:spLocks noChangeArrowheads="1"/>
          </p:cNvSpPr>
          <p:nvPr/>
        </p:nvSpPr>
        <p:spPr bwMode="auto">
          <a:xfrm>
            <a:off x="782638" y="1419225"/>
            <a:ext cx="395287" cy="244475"/>
          </a:xfrm>
          <a:prstGeom prst="rect">
            <a:avLst/>
          </a:prstGeom>
          <a:noFill/>
          <a:ln w="9525">
            <a:noFill/>
            <a:miter lim="800000"/>
            <a:headEnd/>
            <a:tailEnd/>
          </a:ln>
          <a:effectLst/>
        </p:spPr>
        <p:txBody>
          <a:bodyPr wrap="none" lIns="0" tIns="0" rIns="0" bIns="0">
            <a:spAutoFit/>
          </a:bodyPr>
          <a:lstStyle/>
          <a:p>
            <a:pPr algn="r" eaLnBrk="0" hangingPunct="0"/>
            <a:r>
              <a:rPr lang="en-GB" sz="1600" b="1" i="0">
                <a:solidFill>
                  <a:srgbClr val="FFFFFF"/>
                </a:solidFill>
                <a:latin typeface="Arial" pitchFamily="34" charset="0"/>
              </a:rPr>
              <a:t>0.05</a:t>
            </a:r>
          </a:p>
        </p:txBody>
      </p:sp>
      <p:sp>
        <p:nvSpPr>
          <p:cNvPr id="1084425" name="Text Box 9"/>
          <p:cNvSpPr txBox="1">
            <a:spLocks noChangeArrowheads="1"/>
          </p:cNvSpPr>
          <p:nvPr/>
        </p:nvSpPr>
        <p:spPr bwMode="auto">
          <a:xfrm>
            <a:off x="782638" y="2105025"/>
            <a:ext cx="395287" cy="244475"/>
          </a:xfrm>
          <a:prstGeom prst="rect">
            <a:avLst/>
          </a:prstGeom>
          <a:noFill/>
          <a:ln w="9525">
            <a:noFill/>
            <a:miter lim="800000"/>
            <a:headEnd/>
            <a:tailEnd/>
          </a:ln>
          <a:effectLst/>
        </p:spPr>
        <p:txBody>
          <a:bodyPr wrap="none" lIns="0" tIns="0" rIns="0" bIns="0">
            <a:spAutoFit/>
          </a:bodyPr>
          <a:lstStyle/>
          <a:p>
            <a:pPr algn="r" eaLnBrk="0" hangingPunct="0"/>
            <a:r>
              <a:rPr lang="en-GB" sz="1600" b="1" i="0">
                <a:solidFill>
                  <a:srgbClr val="FFFFFF"/>
                </a:solidFill>
                <a:latin typeface="Arial" pitchFamily="34" charset="0"/>
              </a:rPr>
              <a:t>0.04</a:t>
            </a:r>
          </a:p>
        </p:txBody>
      </p:sp>
      <p:sp>
        <p:nvSpPr>
          <p:cNvPr id="1084426" name="Text Box 10"/>
          <p:cNvSpPr txBox="1">
            <a:spLocks noChangeArrowheads="1"/>
          </p:cNvSpPr>
          <p:nvPr/>
        </p:nvSpPr>
        <p:spPr bwMode="auto">
          <a:xfrm rot="-5400000">
            <a:off x="-820737" y="3194050"/>
            <a:ext cx="2533650" cy="336550"/>
          </a:xfrm>
          <a:prstGeom prst="rect">
            <a:avLst/>
          </a:prstGeom>
          <a:noFill/>
          <a:ln w="9525">
            <a:noFill/>
            <a:miter lim="800000"/>
            <a:headEnd/>
            <a:tailEnd/>
          </a:ln>
          <a:effectLst/>
        </p:spPr>
        <p:txBody>
          <a:bodyPr wrap="none">
            <a:spAutoFit/>
          </a:bodyPr>
          <a:lstStyle/>
          <a:p>
            <a:pPr algn="ctr" eaLnBrk="0" hangingPunct="0"/>
            <a:r>
              <a:rPr lang="en-GB" sz="1600" b="1" i="0">
                <a:solidFill>
                  <a:srgbClr val="FFFFFF"/>
                </a:solidFill>
                <a:latin typeface="Arial" pitchFamily="34" charset="0"/>
              </a:rPr>
              <a:t>Cumulative hazard rates</a:t>
            </a:r>
          </a:p>
        </p:txBody>
      </p:sp>
      <p:sp>
        <p:nvSpPr>
          <p:cNvPr id="1084427" name="Text Box 11"/>
          <p:cNvSpPr txBox="1">
            <a:spLocks noChangeArrowheads="1"/>
          </p:cNvSpPr>
          <p:nvPr/>
        </p:nvSpPr>
        <p:spPr bwMode="auto">
          <a:xfrm>
            <a:off x="5749925" y="1260475"/>
            <a:ext cx="1770063" cy="942975"/>
          </a:xfrm>
          <a:prstGeom prst="rect">
            <a:avLst/>
          </a:prstGeom>
          <a:noFill/>
          <a:ln w="9525">
            <a:noFill/>
            <a:miter lim="800000"/>
            <a:headEnd/>
            <a:tailEnd/>
          </a:ln>
          <a:effectLst/>
        </p:spPr>
        <p:txBody>
          <a:bodyPr wrap="none">
            <a:spAutoFit/>
          </a:bodyPr>
          <a:lstStyle/>
          <a:p>
            <a:pPr eaLnBrk="0" hangingPunct="0"/>
            <a:r>
              <a:rPr lang="en-GB" sz="1400" b="1" i="0">
                <a:solidFill>
                  <a:srgbClr val="FFFF99"/>
                </a:solidFill>
                <a:latin typeface="Arial" pitchFamily="34" charset="0"/>
              </a:rPr>
              <a:t>RR 0.91</a:t>
            </a:r>
          </a:p>
          <a:p>
            <a:pPr eaLnBrk="0" hangingPunct="0"/>
            <a:r>
              <a:rPr lang="en-GB" sz="1400" i="0">
                <a:solidFill>
                  <a:srgbClr val="FFFF99"/>
                </a:solidFill>
                <a:latin typeface="Arial" pitchFamily="34" charset="0"/>
              </a:rPr>
              <a:t>(95% CI: 0.74–1.11)</a:t>
            </a:r>
          </a:p>
          <a:p>
            <a:pPr eaLnBrk="0" hangingPunct="0"/>
            <a:r>
              <a:rPr lang="en-GB" sz="1400" b="1" i="0">
                <a:solidFill>
                  <a:srgbClr val="FFFF99"/>
                </a:solidFill>
                <a:latin typeface="Arial" pitchFamily="34" charset="0"/>
              </a:rPr>
              <a:t>p&lt;0.001 (NI)</a:t>
            </a:r>
          </a:p>
          <a:p>
            <a:pPr eaLnBrk="0" hangingPunct="0"/>
            <a:r>
              <a:rPr lang="en-GB" sz="1400" i="0">
                <a:solidFill>
                  <a:srgbClr val="FFFF99"/>
                </a:solidFill>
                <a:latin typeface="Arial" pitchFamily="34" charset="0"/>
              </a:rPr>
              <a:t>p=0.34 (Sup)</a:t>
            </a:r>
          </a:p>
        </p:txBody>
      </p:sp>
      <p:sp>
        <p:nvSpPr>
          <p:cNvPr id="1084428" name="Text Box 12"/>
          <p:cNvSpPr txBox="1">
            <a:spLocks noChangeArrowheads="1"/>
          </p:cNvSpPr>
          <p:nvPr/>
        </p:nvSpPr>
        <p:spPr bwMode="auto">
          <a:xfrm>
            <a:off x="7358063" y="3349625"/>
            <a:ext cx="2016125" cy="942975"/>
          </a:xfrm>
          <a:prstGeom prst="rect">
            <a:avLst/>
          </a:prstGeom>
          <a:noFill/>
          <a:ln w="9525">
            <a:noFill/>
            <a:miter lim="800000"/>
            <a:headEnd/>
            <a:tailEnd/>
          </a:ln>
          <a:effectLst/>
        </p:spPr>
        <p:txBody>
          <a:bodyPr>
            <a:spAutoFit/>
          </a:bodyPr>
          <a:lstStyle/>
          <a:p>
            <a:pPr eaLnBrk="0" hangingPunct="0"/>
            <a:r>
              <a:rPr lang="en-GB" sz="1400" b="1" i="0">
                <a:solidFill>
                  <a:srgbClr val="00EEE8"/>
                </a:solidFill>
                <a:latin typeface="Arial" pitchFamily="34" charset="0"/>
              </a:rPr>
              <a:t>RR 0.66</a:t>
            </a:r>
          </a:p>
          <a:p>
            <a:pPr eaLnBrk="0" hangingPunct="0"/>
            <a:r>
              <a:rPr lang="en-GB" sz="1400" i="0">
                <a:solidFill>
                  <a:srgbClr val="00EEE8"/>
                </a:solidFill>
                <a:latin typeface="Arial" pitchFamily="34" charset="0"/>
              </a:rPr>
              <a:t>(95% CI: 0.53–0.82)</a:t>
            </a:r>
          </a:p>
          <a:p>
            <a:pPr eaLnBrk="0" hangingPunct="0"/>
            <a:r>
              <a:rPr lang="en-GB" sz="1400" b="1" i="0">
                <a:solidFill>
                  <a:srgbClr val="00EEE8"/>
                </a:solidFill>
                <a:latin typeface="Arial" pitchFamily="34" charset="0"/>
              </a:rPr>
              <a:t>p&lt;0.001 (NI)</a:t>
            </a:r>
          </a:p>
          <a:p>
            <a:pPr eaLnBrk="0" hangingPunct="0"/>
            <a:r>
              <a:rPr lang="en-GB" sz="1400" i="0">
                <a:solidFill>
                  <a:srgbClr val="00EEE8"/>
                </a:solidFill>
                <a:latin typeface="Arial" pitchFamily="34" charset="0"/>
              </a:rPr>
              <a:t>p&lt;0.001 (Sup)</a:t>
            </a:r>
          </a:p>
        </p:txBody>
      </p:sp>
      <p:sp>
        <p:nvSpPr>
          <p:cNvPr id="1084429" name="Text Box 13"/>
          <p:cNvSpPr txBox="1">
            <a:spLocks noChangeArrowheads="1"/>
          </p:cNvSpPr>
          <p:nvPr/>
        </p:nvSpPr>
        <p:spPr bwMode="auto">
          <a:xfrm>
            <a:off x="4249738" y="5776913"/>
            <a:ext cx="738187" cy="336550"/>
          </a:xfrm>
          <a:prstGeom prst="rect">
            <a:avLst/>
          </a:prstGeom>
          <a:noFill/>
          <a:ln w="9525">
            <a:noFill/>
            <a:miter lim="800000"/>
            <a:headEnd/>
            <a:tailEnd/>
          </a:ln>
          <a:effectLst/>
        </p:spPr>
        <p:txBody>
          <a:bodyPr wrap="none">
            <a:spAutoFit/>
          </a:bodyPr>
          <a:lstStyle/>
          <a:p>
            <a:pPr eaLnBrk="0" hangingPunct="0"/>
            <a:r>
              <a:rPr lang="en-GB" sz="1600" b="1" i="0">
                <a:solidFill>
                  <a:srgbClr val="FFFFFF"/>
                </a:solidFill>
                <a:latin typeface="Arial" pitchFamily="34" charset="0"/>
              </a:rPr>
              <a:t>Years</a:t>
            </a:r>
          </a:p>
        </p:txBody>
      </p:sp>
      <p:sp>
        <p:nvSpPr>
          <p:cNvPr id="1084430" name="Text Box 14"/>
          <p:cNvSpPr txBox="1">
            <a:spLocks noChangeArrowheads="1"/>
          </p:cNvSpPr>
          <p:nvPr/>
        </p:nvSpPr>
        <p:spPr bwMode="auto">
          <a:xfrm>
            <a:off x="1533525" y="5584825"/>
            <a:ext cx="112713" cy="244475"/>
          </a:xfrm>
          <a:prstGeom prst="rect">
            <a:avLst/>
          </a:prstGeom>
          <a:noFill/>
          <a:ln w="9525">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0</a:t>
            </a:r>
          </a:p>
        </p:txBody>
      </p:sp>
      <p:sp>
        <p:nvSpPr>
          <p:cNvPr id="1084431" name="Text Box 15"/>
          <p:cNvSpPr txBox="1">
            <a:spLocks noChangeArrowheads="1"/>
          </p:cNvSpPr>
          <p:nvPr/>
        </p:nvSpPr>
        <p:spPr bwMode="auto">
          <a:xfrm>
            <a:off x="2667000" y="5584825"/>
            <a:ext cx="282575" cy="244475"/>
          </a:xfrm>
          <a:prstGeom prst="rect">
            <a:avLst/>
          </a:prstGeom>
          <a:noFill/>
          <a:ln w="9525">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0.5</a:t>
            </a:r>
          </a:p>
        </p:txBody>
      </p:sp>
      <p:sp>
        <p:nvSpPr>
          <p:cNvPr id="1084432" name="Text Box 16"/>
          <p:cNvSpPr txBox="1">
            <a:spLocks noChangeArrowheads="1"/>
          </p:cNvSpPr>
          <p:nvPr/>
        </p:nvSpPr>
        <p:spPr bwMode="auto">
          <a:xfrm>
            <a:off x="3871913" y="5584825"/>
            <a:ext cx="282575" cy="244475"/>
          </a:xfrm>
          <a:prstGeom prst="rect">
            <a:avLst/>
          </a:prstGeom>
          <a:noFill/>
          <a:ln w="9525">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1.0</a:t>
            </a:r>
          </a:p>
        </p:txBody>
      </p:sp>
      <p:sp>
        <p:nvSpPr>
          <p:cNvPr id="1084433" name="Text Box 17"/>
          <p:cNvSpPr txBox="1">
            <a:spLocks noChangeArrowheads="1"/>
          </p:cNvSpPr>
          <p:nvPr/>
        </p:nvSpPr>
        <p:spPr bwMode="auto">
          <a:xfrm>
            <a:off x="5076825" y="5584825"/>
            <a:ext cx="282575" cy="244475"/>
          </a:xfrm>
          <a:prstGeom prst="rect">
            <a:avLst/>
          </a:prstGeom>
          <a:noFill/>
          <a:ln w="9525">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1.5</a:t>
            </a:r>
          </a:p>
        </p:txBody>
      </p:sp>
      <p:sp>
        <p:nvSpPr>
          <p:cNvPr id="1084434" name="Text Box 18"/>
          <p:cNvSpPr txBox="1">
            <a:spLocks noChangeArrowheads="1"/>
          </p:cNvSpPr>
          <p:nvPr/>
        </p:nvSpPr>
        <p:spPr bwMode="auto">
          <a:xfrm>
            <a:off x="6305550" y="5584825"/>
            <a:ext cx="282575" cy="244475"/>
          </a:xfrm>
          <a:prstGeom prst="rect">
            <a:avLst/>
          </a:prstGeom>
          <a:noFill/>
          <a:ln w="9525">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2.0</a:t>
            </a:r>
          </a:p>
        </p:txBody>
      </p:sp>
      <p:sp>
        <p:nvSpPr>
          <p:cNvPr id="1084435" name="Text Box 19"/>
          <p:cNvSpPr txBox="1">
            <a:spLocks noChangeArrowheads="1"/>
          </p:cNvSpPr>
          <p:nvPr/>
        </p:nvSpPr>
        <p:spPr bwMode="auto">
          <a:xfrm>
            <a:off x="7516813" y="5584825"/>
            <a:ext cx="282575" cy="244475"/>
          </a:xfrm>
          <a:prstGeom prst="rect">
            <a:avLst/>
          </a:prstGeom>
          <a:noFill/>
          <a:ln w="9525">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2.5</a:t>
            </a:r>
          </a:p>
        </p:txBody>
      </p:sp>
      <p:sp>
        <p:nvSpPr>
          <p:cNvPr id="1084436" name="Text Box 20"/>
          <p:cNvSpPr txBox="1">
            <a:spLocks noChangeArrowheads="1"/>
          </p:cNvSpPr>
          <p:nvPr/>
        </p:nvSpPr>
        <p:spPr bwMode="auto">
          <a:xfrm rot="-21600000">
            <a:off x="831850" y="5116513"/>
            <a:ext cx="282575" cy="244475"/>
          </a:xfrm>
          <a:prstGeom prst="rect">
            <a:avLst/>
          </a:prstGeom>
          <a:noFill/>
          <a:ln w="9525">
            <a:noFill/>
            <a:miter lim="800000"/>
            <a:headEnd/>
            <a:tailEnd/>
          </a:ln>
          <a:effectLst/>
        </p:spPr>
        <p:txBody>
          <a:bodyPr wrap="none" lIns="0" tIns="0" rIns="0" bIns="0">
            <a:spAutoFit/>
          </a:bodyPr>
          <a:lstStyle/>
          <a:p>
            <a:pPr algn="r" eaLnBrk="0" hangingPunct="0"/>
            <a:r>
              <a:rPr lang="en-GB" sz="1600" b="1" i="0">
                <a:solidFill>
                  <a:srgbClr val="FFFFFF"/>
                </a:solidFill>
                <a:latin typeface="Arial" pitchFamily="34" charset="0"/>
              </a:rPr>
              <a:t>0.0</a:t>
            </a:r>
          </a:p>
        </p:txBody>
      </p:sp>
      <p:grpSp>
        <p:nvGrpSpPr>
          <p:cNvPr id="2" name="Group 21"/>
          <p:cNvGrpSpPr>
            <a:grpSpLocks/>
          </p:cNvGrpSpPr>
          <p:nvPr/>
        </p:nvGrpSpPr>
        <p:grpSpPr bwMode="auto">
          <a:xfrm>
            <a:off x="1216025" y="1358900"/>
            <a:ext cx="128588" cy="4075113"/>
            <a:chOff x="1022" y="856"/>
            <a:chExt cx="81" cy="2567"/>
          </a:xfrm>
        </p:grpSpPr>
        <p:sp>
          <p:nvSpPr>
            <p:cNvPr id="1084438" name="Line 22"/>
            <p:cNvSpPr>
              <a:spLocks noChangeShapeType="1"/>
            </p:cNvSpPr>
            <p:nvPr/>
          </p:nvSpPr>
          <p:spPr bwMode="auto">
            <a:xfrm>
              <a:off x="1022" y="1446"/>
              <a:ext cx="80"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39" name="Line 23"/>
            <p:cNvSpPr>
              <a:spLocks noChangeShapeType="1"/>
            </p:cNvSpPr>
            <p:nvPr/>
          </p:nvSpPr>
          <p:spPr bwMode="auto">
            <a:xfrm>
              <a:off x="1022" y="974"/>
              <a:ext cx="80"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0" name="Line 24"/>
            <p:cNvSpPr>
              <a:spLocks noChangeShapeType="1"/>
            </p:cNvSpPr>
            <p:nvPr/>
          </p:nvSpPr>
          <p:spPr bwMode="auto">
            <a:xfrm>
              <a:off x="1023" y="1918"/>
              <a:ext cx="79"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1" name="Line 25"/>
            <p:cNvSpPr>
              <a:spLocks noChangeShapeType="1"/>
            </p:cNvSpPr>
            <p:nvPr/>
          </p:nvSpPr>
          <p:spPr bwMode="auto">
            <a:xfrm>
              <a:off x="1023" y="2390"/>
              <a:ext cx="79"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2" name="Line 26"/>
            <p:cNvSpPr>
              <a:spLocks noChangeShapeType="1"/>
            </p:cNvSpPr>
            <p:nvPr/>
          </p:nvSpPr>
          <p:spPr bwMode="auto">
            <a:xfrm>
              <a:off x="1023" y="2862"/>
              <a:ext cx="79"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3" name="Line 27"/>
            <p:cNvSpPr>
              <a:spLocks noChangeShapeType="1"/>
            </p:cNvSpPr>
            <p:nvPr/>
          </p:nvSpPr>
          <p:spPr bwMode="auto">
            <a:xfrm rot="-5400000">
              <a:off x="-181" y="2140"/>
              <a:ext cx="2567"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4" name="Line 28"/>
            <p:cNvSpPr>
              <a:spLocks noChangeShapeType="1"/>
            </p:cNvSpPr>
            <p:nvPr/>
          </p:nvSpPr>
          <p:spPr bwMode="auto">
            <a:xfrm>
              <a:off x="1023" y="3334"/>
              <a:ext cx="79"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grpSp>
      <p:grpSp>
        <p:nvGrpSpPr>
          <p:cNvPr id="3" name="Group 29"/>
          <p:cNvGrpSpPr>
            <a:grpSpLocks/>
          </p:cNvGrpSpPr>
          <p:nvPr/>
        </p:nvGrpSpPr>
        <p:grpSpPr bwMode="auto">
          <a:xfrm>
            <a:off x="1349375" y="5435600"/>
            <a:ext cx="6532563" cy="101600"/>
            <a:chOff x="1106" y="3424"/>
            <a:chExt cx="4115" cy="64"/>
          </a:xfrm>
        </p:grpSpPr>
        <p:sp>
          <p:nvSpPr>
            <p:cNvPr id="1084446" name="Line 30"/>
            <p:cNvSpPr>
              <a:spLocks noChangeShapeType="1"/>
            </p:cNvSpPr>
            <p:nvPr/>
          </p:nvSpPr>
          <p:spPr bwMode="auto">
            <a:xfrm>
              <a:off x="1106" y="3424"/>
              <a:ext cx="4115"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7" name="Line 31"/>
            <p:cNvSpPr>
              <a:spLocks noChangeShapeType="1"/>
            </p:cNvSpPr>
            <p:nvPr/>
          </p:nvSpPr>
          <p:spPr bwMode="auto">
            <a:xfrm rot="-5400000">
              <a:off x="1223" y="3456"/>
              <a:ext cx="64"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8" name="Line 32"/>
            <p:cNvSpPr>
              <a:spLocks noChangeShapeType="1"/>
            </p:cNvSpPr>
            <p:nvPr/>
          </p:nvSpPr>
          <p:spPr bwMode="auto">
            <a:xfrm rot="-5400000">
              <a:off x="4288" y="3456"/>
              <a:ext cx="64"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49" name="Line 33"/>
            <p:cNvSpPr>
              <a:spLocks noChangeShapeType="1"/>
            </p:cNvSpPr>
            <p:nvPr/>
          </p:nvSpPr>
          <p:spPr bwMode="auto">
            <a:xfrm rot="-5400000">
              <a:off x="3514" y="3456"/>
              <a:ext cx="64"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50" name="Line 34"/>
            <p:cNvSpPr>
              <a:spLocks noChangeShapeType="1"/>
            </p:cNvSpPr>
            <p:nvPr/>
          </p:nvSpPr>
          <p:spPr bwMode="auto">
            <a:xfrm rot="-5400000">
              <a:off x="5052" y="3456"/>
              <a:ext cx="64"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51" name="Line 35"/>
            <p:cNvSpPr>
              <a:spLocks noChangeShapeType="1"/>
            </p:cNvSpPr>
            <p:nvPr/>
          </p:nvSpPr>
          <p:spPr bwMode="auto">
            <a:xfrm rot="-5400000">
              <a:off x="2750" y="3456"/>
              <a:ext cx="64"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52" name="Line 36"/>
            <p:cNvSpPr>
              <a:spLocks noChangeShapeType="1"/>
            </p:cNvSpPr>
            <p:nvPr/>
          </p:nvSpPr>
          <p:spPr bwMode="auto">
            <a:xfrm rot="-5400000">
              <a:off x="1987" y="3456"/>
              <a:ext cx="64" cy="0"/>
            </a:xfrm>
            <a:prstGeom prst="line">
              <a:avLst/>
            </a:prstGeom>
            <a:noFill/>
            <a:ln w="12700">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grpSp>
      <p:sp>
        <p:nvSpPr>
          <p:cNvPr id="1084453" name="Text Box 37"/>
          <p:cNvSpPr txBox="1">
            <a:spLocks noChangeArrowheads="1"/>
          </p:cNvSpPr>
          <p:nvPr/>
        </p:nvSpPr>
        <p:spPr bwMode="auto">
          <a:xfrm>
            <a:off x="1782763" y="2638425"/>
            <a:ext cx="2873375" cy="825500"/>
          </a:xfrm>
          <a:prstGeom prst="rect">
            <a:avLst/>
          </a:prstGeom>
          <a:noFill/>
          <a:ln w="9525">
            <a:noFill/>
            <a:miter lim="800000"/>
            <a:headEnd/>
            <a:tailEnd/>
          </a:ln>
          <a:effectLst/>
        </p:spPr>
        <p:txBody>
          <a:bodyPr wrap="none">
            <a:spAutoFit/>
          </a:bodyPr>
          <a:lstStyle/>
          <a:p>
            <a:pPr eaLnBrk="0" hangingPunct="0"/>
            <a:r>
              <a:rPr lang="en-GB" sz="1600" b="1" i="0">
                <a:solidFill>
                  <a:srgbClr val="FFFFFF"/>
                </a:solidFill>
                <a:latin typeface="Arial" pitchFamily="34" charset="0"/>
              </a:rPr>
              <a:t>Warfarin</a:t>
            </a:r>
          </a:p>
          <a:p>
            <a:pPr eaLnBrk="0" hangingPunct="0"/>
            <a:r>
              <a:rPr lang="en-GB" sz="1600" b="1" i="0">
                <a:solidFill>
                  <a:srgbClr val="FFFFFF"/>
                </a:solidFill>
                <a:latin typeface="Arial" pitchFamily="34" charset="0"/>
              </a:rPr>
              <a:t>Dabigatran etexilate 110 mg</a:t>
            </a:r>
          </a:p>
          <a:p>
            <a:pPr eaLnBrk="0" hangingPunct="0"/>
            <a:r>
              <a:rPr lang="en-GB" sz="1600" b="1" i="0">
                <a:solidFill>
                  <a:srgbClr val="FFFFFF"/>
                </a:solidFill>
                <a:latin typeface="Arial" pitchFamily="34" charset="0"/>
              </a:rPr>
              <a:t>Dabigatran etexilate 150 mg</a:t>
            </a:r>
          </a:p>
        </p:txBody>
      </p:sp>
      <p:sp>
        <p:nvSpPr>
          <p:cNvPr id="1084454" name="Line 38"/>
          <p:cNvSpPr>
            <a:spLocks noChangeShapeType="1"/>
          </p:cNvSpPr>
          <p:nvPr/>
        </p:nvSpPr>
        <p:spPr bwMode="auto">
          <a:xfrm>
            <a:off x="1504950" y="2832100"/>
            <a:ext cx="314325" cy="0"/>
          </a:xfrm>
          <a:prstGeom prst="line">
            <a:avLst/>
          </a:prstGeom>
          <a:noFill/>
          <a:ln w="28575">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55" name="Line 39"/>
          <p:cNvSpPr>
            <a:spLocks noChangeShapeType="1"/>
          </p:cNvSpPr>
          <p:nvPr/>
        </p:nvSpPr>
        <p:spPr bwMode="auto">
          <a:xfrm>
            <a:off x="1504950" y="3086100"/>
            <a:ext cx="314325" cy="0"/>
          </a:xfrm>
          <a:prstGeom prst="line">
            <a:avLst/>
          </a:prstGeom>
          <a:noFill/>
          <a:ln w="28575">
            <a:solidFill>
              <a:srgbClr val="FFFF99"/>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56" name="Line 40"/>
          <p:cNvSpPr>
            <a:spLocks noChangeShapeType="1"/>
          </p:cNvSpPr>
          <p:nvPr/>
        </p:nvSpPr>
        <p:spPr bwMode="auto">
          <a:xfrm>
            <a:off x="1504950" y="3327400"/>
            <a:ext cx="314325" cy="0"/>
          </a:xfrm>
          <a:prstGeom prst="line">
            <a:avLst/>
          </a:prstGeom>
          <a:noFill/>
          <a:ln w="28575">
            <a:solidFill>
              <a:srgbClr val="00FFFF"/>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57" name="Text Box 41"/>
          <p:cNvSpPr txBox="1">
            <a:spLocks noChangeArrowheads="1"/>
          </p:cNvSpPr>
          <p:nvPr/>
        </p:nvSpPr>
        <p:spPr bwMode="auto">
          <a:xfrm>
            <a:off x="263525" y="6078538"/>
            <a:ext cx="5711825" cy="304800"/>
          </a:xfrm>
          <a:prstGeom prst="rect">
            <a:avLst/>
          </a:prstGeom>
          <a:noFill/>
          <a:ln w="9525">
            <a:noFill/>
            <a:miter lim="800000"/>
            <a:headEnd/>
            <a:tailEnd/>
          </a:ln>
          <a:effectLst/>
        </p:spPr>
        <p:txBody>
          <a:bodyPr wrap="none">
            <a:spAutoFit/>
          </a:bodyPr>
          <a:lstStyle/>
          <a:p>
            <a:pPr eaLnBrk="0" hangingPunct="0"/>
            <a:r>
              <a:rPr lang="en-GB" sz="1400" i="0">
                <a:solidFill>
                  <a:srgbClr val="FFFFFF"/>
                </a:solidFill>
                <a:latin typeface="Arial" pitchFamily="34" charset="0"/>
              </a:rPr>
              <a:t>RR, relative risk; CI, confidence interval; NI, non-inferior; Sup, superior</a:t>
            </a:r>
          </a:p>
        </p:txBody>
      </p:sp>
      <p:grpSp>
        <p:nvGrpSpPr>
          <p:cNvPr id="4" name="Group 42"/>
          <p:cNvGrpSpPr>
            <a:grpSpLocks/>
          </p:cNvGrpSpPr>
          <p:nvPr/>
        </p:nvGrpSpPr>
        <p:grpSpPr bwMode="auto">
          <a:xfrm>
            <a:off x="1597025" y="3203575"/>
            <a:ext cx="6273800" cy="2098675"/>
            <a:chOff x="1262" y="2018"/>
            <a:chExt cx="3952" cy="1322"/>
          </a:xfrm>
        </p:grpSpPr>
        <p:grpSp>
          <p:nvGrpSpPr>
            <p:cNvPr id="5" name="Group 43"/>
            <p:cNvGrpSpPr>
              <a:grpSpLocks/>
            </p:cNvGrpSpPr>
            <p:nvPr/>
          </p:nvGrpSpPr>
          <p:grpSpPr bwMode="auto">
            <a:xfrm>
              <a:off x="1262" y="2238"/>
              <a:ext cx="3156" cy="1102"/>
              <a:chOff x="1262" y="2238"/>
              <a:chExt cx="3156" cy="1102"/>
            </a:xfrm>
          </p:grpSpPr>
          <p:sp>
            <p:nvSpPr>
              <p:cNvPr id="1084460" name="Freeform 44"/>
              <p:cNvSpPr>
                <a:spLocks/>
              </p:cNvSpPr>
              <p:nvPr/>
            </p:nvSpPr>
            <p:spPr bwMode="auto">
              <a:xfrm>
                <a:off x="1262" y="2758"/>
                <a:ext cx="1592" cy="582"/>
              </a:xfrm>
              <a:custGeom>
                <a:avLst/>
                <a:gdLst/>
                <a:ahLst/>
                <a:cxnLst>
                  <a:cxn ang="0">
                    <a:pos x="0" y="582"/>
                  </a:cxn>
                  <a:cxn ang="0">
                    <a:pos x="0" y="544"/>
                  </a:cxn>
                  <a:cxn ang="0">
                    <a:pos x="34" y="544"/>
                  </a:cxn>
                  <a:cxn ang="0">
                    <a:pos x="34" y="512"/>
                  </a:cxn>
                  <a:cxn ang="0">
                    <a:pos x="66" y="512"/>
                  </a:cxn>
                  <a:cxn ang="0">
                    <a:pos x="66" y="492"/>
                  </a:cxn>
                  <a:cxn ang="0">
                    <a:pos x="198" y="492"/>
                  </a:cxn>
                  <a:cxn ang="0">
                    <a:pos x="198" y="474"/>
                  </a:cxn>
                  <a:cxn ang="0">
                    <a:pos x="258" y="474"/>
                  </a:cxn>
                  <a:cxn ang="0">
                    <a:pos x="258" y="456"/>
                  </a:cxn>
                  <a:cxn ang="0">
                    <a:pos x="326" y="456"/>
                  </a:cxn>
                  <a:cxn ang="0">
                    <a:pos x="326" y="428"/>
                  </a:cxn>
                  <a:cxn ang="0">
                    <a:pos x="376" y="428"/>
                  </a:cxn>
                  <a:cxn ang="0">
                    <a:pos x="376" y="404"/>
                  </a:cxn>
                  <a:cxn ang="0">
                    <a:pos x="426" y="404"/>
                  </a:cxn>
                  <a:cxn ang="0">
                    <a:pos x="426" y="380"/>
                  </a:cxn>
                  <a:cxn ang="0">
                    <a:pos x="464" y="380"/>
                  </a:cxn>
                  <a:cxn ang="0">
                    <a:pos x="464" y="350"/>
                  </a:cxn>
                  <a:cxn ang="0">
                    <a:pos x="506" y="350"/>
                  </a:cxn>
                  <a:cxn ang="0">
                    <a:pos x="506" y="330"/>
                  </a:cxn>
                  <a:cxn ang="0">
                    <a:pos x="538" y="330"/>
                  </a:cxn>
                  <a:cxn ang="0">
                    <a:pos x="538" y="308"/>
                  </a:cxn>
                  <a:cxn ang="0">
                    <a:pos x="678" y="308"/>
                  </a:cxn>
                  <a:cxn ang="0">
                    <a:pos x="678" y="288"/>
                  </a:cxn>
                  <a:cxn ang="0">
                    <a:pos x="700" y="288"/>
                  </a:cxn>
                  <a:cxn ang="0">
                    <a:pos x="700" y="270"/>
                  </a:cxn>
                  <a:cxn ang="0">
                    <a:pos x="804" y="270"/>
                  </a:cxn>
                  <a:cxn ang="0">
                    <a:pos x="804" y="244"/>
                  </a:cxn>
                  <a:cxn ang="0">
                    <a:pos x="882" y="244"/>
                  </a:cxn>
                  <a:cxn ang="0">
                    <a:pos x="882" y="222"/>
                  </a:cxn>
                  <a:cxn ang="0">
                    <a:pos x="906" y="222"/>
                  </a:cxn>
                  <a:cxn ang="0">
                    <a:pos x="906" y="204"/>
                  </a:cxn>
                  <a:cxn ang="0">
                    <a:pos x="950" y="204"/>
                  </a:cxn>
                  <a:cxn ang="0">
                    <a:pos x="950" y="178"/>
                  </a:cxn>
                  <a:cxn ang="0">
                    <a:pos x="1024" y="178"/>
                  </a:cxn>
                  <a:cxn ang="0">
                    <a:pos x="1024" y="158"/>
                  </a:cxn>
                  <a:cxn ang="0">
                    <a:pos x="1086" y="158"/>
                  </a:cxn>
                  <a:cxn ang="0">
                    <a:pos x="1086" y="140"/>
                  </a:cxn>
                  <a:cxn ang="0">
                    <a:pos x="1158" y="140"/>
                  </a:cxn>
                  <a:cxn ang="0">
                    <a:pos x="1158" y="116"/>
                  </a:cxn>
                  <a:cxn ang="0">
                    <a:pos x="1196" y="116"/>
                  </a:cxn>
                  <a:cxn ang="0">
                    <a:pos x="1196" y="94"/>
                  </a:cxn>
                  <a:cxn ang="0">
                    <a:pos x="1228" y="94"/>
                  </a:cxn>
                  <a:cxn ang="0">
                    <a:pos x="1228" y="78"/>
                  </a:cxn>
                  <a:cxn ang="0">
                    <a:pos x="1260" y="78"/>
                  </a:cxn>
                  <a:cxn ang="0">
                    <a:pos x="1260" y="60"/>
                  </a:cxn>
                  <a:cxn ang="0">
                    <a:pos x="1362" y="60"/>
                  </a:cxn>
                  <a:cxn ang="0">
                    <a:pos x="1362" y="42"/>
                  </a:cxn>
                  <a:cxn ang="0">
                    <a:pos x="1494" y="42"/>
                  </a:cxn>
                  <a:cxn ang="0">
                    <a:pos x="1494" y="20"/>
                  </a:cxn>
                  <a:cxn ang="0">
                    <a:pos x="1552" y="20"/>
                  </a:cxn>
                  <a:cxn ang="0">
                    <a:pos x="1552" y="0"/>
                  </a:cxn>
                  <a:cxn ang="0">
                    <a:pos x="1592" y="0"/>
                  </a:cxn>
                </a:cxnLst>
                <a:rect l="0" t="0" r="r" b="b"/>
                <a:pathLst>
                  <a:path w="1592" h="582">
                    <a:moveTo>
                      <a:pt x="0" y="582"/>
                    </a:moveTo>
                    <a:lnTo>
                      <a:pt x="0" y="544"/>
                    </a:lnTo>
                    <a:lnTo>
                      <a:pt x="34" y="544"/>
                    </a:lnTo>
                    <a:lnTo>
                      <a:pt x="34" y="512"/>
                    </a:lnTo>
                    <a:lnTo>
                      <a:pt x="66" y="512"/>
                    </a:lnTo>
                    <a:lnTo>
                      <a:pt x="66" y="492"/>
                    </a:lnTo>
                    <a:lnTo>
                      <a:pt x="198" y="492"/>
                    </a:lnTo>
                    <a:lnTo>
                      <a:pt x="198" y="474"/>
                    </a:lnTo>
                    <a:lnTo>
                      <a:pt x="258" y="474"/>
                    </a:lnTo>
                    <a:lnTo>
                      <a:pt x="258" y="456"/>
                    </a:lnTo>
                    <a:lnTo>
                      <a:pt x="326" y="456"/>
                    </a:lnTo>
                    <a:lnTo>
                      <a:pt x="326" y="428"/>
                    </a:lnTo>
                    <a:lnTo>
                      <a:pt x="376" y="428"/>
                    </a:lnTo>
                    <a:lnTo>
                      <a:pt x="376" y="404"/>
                    </a:lnTo>
                    <a:lnTo>
                      <a:pt x="426" y="404"/>
                    </a:lnTo>
                    <a:lnTo>
                      <a:pt x="426" y="380"/>
                    </a:lnTo>
                    <a:lnTo>
                      <a:pt x="464" y="380"/>
                    </a:lnTo>
                    <a:lnTo>
                      <a:pt x="464" y="350"/>
                    </a:lnTo>
                    <a:lnTo>
                      <a:pt x="506" y="350"/>
                    </a:lnTo>
                    <a:lnTo>
                      <a:pt x="506" y="330"/>
                    </a:lnTo>
                    <a:lnTo>
                      <a:pt x="538" y="330"/>
                    </a:lnTo>
                    <a:lnTo>
                      <a:pt x="538" y="308"/>
                    </a:lnTo>
                    <a:lnTo>
                      <a:pt x="678" y="308"/>
                    </a:lnTo>
                    <a:lnTo>
                      <a:pt x="678" y="288"/>
                    </a:lnTo>
                    <a:lnTo>
                      <a:pt x="700" y="288"/>
                    </a:lnTo>
                    <a:lnTo>
                      <a:pt x="700" y="270"/>
                    </a:lnTo>
                    <a:lnTo>
                      <a:pt x="804" y="270"/>
                    </a:lnTo>
                    <a:lnTo>
                      <a:pt x="804" y="244"/>
                    </a:lnTo>
                    <a:lnTo>
                      <a:pt x="882" y="244"/>
                    </a:lnTo>
                    <a:lnTo>
                      <a:pt x="882" y="222"/>
                    </a:lnTo>
                    <a:lnTo>
                      <a:pt x="906" y="222"/>
                    </a:lnTo>
                    <a:lnTo>
                      <a:pt x="906" y="204"/>
                    </a:lnTo>
                    <a:lnTo>
                      <a:pt x="950" y="204"/>
                    </a:lnTo>
                    <a:lnTo>
                      <a:pt x="950" y="178"/>
                    </a:lnTo>
                    <a:lnTo>
                      <a:pt x="1024" y="178"/>
                    </a:lnTo>
                    <a:lnTo>
                      <a:pt x="1024" y="158"/>
                    </a:lnTo>
                    <a:lnTo>
                      <a:pt x="1086" y="158"/>
                    </a:lnTo>
                    <a:lnTo>
                      <a:pt x="1086" y="140"/>
                    </a:lnTo>
                    <a:lnTo>
                      <a:pt x="1158" y="140"/>
                    </a:lnTo>
                    <a:lnTo>
                      <a:pt x="1158" y="116"/>
                    </a:lnTo>
                    <a:lnTo>
                      <a:pt x="1196" y="116"/>
                    </a:lnTo>
                    <a:lnTo>
                      <a:pt x="1196" y="94"/>
                    </a:lnTo>
                    <a:lnTo>
                      <a:pt x="1228" y="94"/>
                    </a:lnTo>
                    <a:lnTo>
                      <a:pt x="1228" y="78"/>
                    </a:lnTo>
                    <a:lnTo>
                      <a:pt x="1260" y="78"/>
                    </a:lnTo>
                    <a:lnTo>
                      <a:pt x="1260" y="60"/>
                    </a:lnTo>
                    <a:lnTo>
                      <a:pt x="1362" y="60"/>
                    </a:lnTo>
                    <a:lnTo>
                      <a:pt x="1362" y="42"/>
                    </a:lnTo>
                    <a:lnTo>
                      <a:pt x="1494" y="42"/>
                    </a:lnTo>
                    <a:lnTo>
                      <a:pt x="1494" y="20"/>
                    </a:lnTo>
                    <a:lnTo>
                      <a:pt x="1552" y="20"/>
                    </a:lnTo>
                    <a:lnTo>
                      <a:pt x="1552" y="0"/>
                    </a:lnTo>
                    <a:lnTo>
                      <a:pt x="1592" y="0"/>
                    </a:lnTo>
                  </a:path>
                </a:pathLst>
              </a:custGeom>
              <a:noFill/>
              <a:ln w="28575" cmpd="sng">
                <a:solidFill>
                  <a:srgbClr val="00FFFF"/>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61" name="Freeform 45"/>
              <p:cNvSpPr>
                <a:spLocks/>
              </p:cNvSpPr>
              <p:nvPr/>
            </p:nvSpPr>
            <p:spPr bwMode="auto">
              <a:xfrm>
                <a:off x="2854" y="2238"/>
                <a:ext cx="1564" cy="518"/>
              </a:xfrm>
              <a:custGeom>
                <a:avLst/>
                <a:gdLst/>
                <a:ahLst/>
                <a:cxnLst>
                  <a:cxn ang="0">
                    <a:pos x="0" y="518"/>
                  </a:cxn>
                  <a:cxn ang="0">
                    <a:pos x="32" y="518"/>
                  </a:cxn>
                  <a:cxn ang="0">
                    <a:pos x="32" y="492"/>
                  </a:cxn>
                  <a:cxn ang="0">
                    <a:pos x="66" y="492"/>
                  </a:cxn>
                  <a:cxn ang="0">
                    <a:pos x="66" y="466"/>
                  </a:cxn>
                  <a:cxn ang="0">
                    <a:pos x="104" y="466"/>
                  </a:cxn>
                  <a:cxn ang="0">
                    <a:pos x="104" y="448"/>
                  </a:cxn>
                  <a:cxn ang="0">
                    <a:pos x="158" y="448"/>
                  </a:cxn>
                  <a:cxn ang="0">
                    <a:pos x="158" y="428"/>
                  </a:cxn>
                  <a:cxn ang="0">
                    <a:pos x="188" y="428"/>
                  </a:cxn>
                  <a:cxn ang="0">
                    <a:pos x="188" y="402"/>
                  </a:cxn>
                  <a:cxn ang="0">
                    <a:pos x="302" y="402"/>
                  </a:cxn>
                  <a:cxn ang="0">
                    <a:pos x="302" y="370"/>
                  </a:cxn>
                  <a:cxn ang="0">
                    <a:pos x="430" y="370"/>
                  </a:cxn>
                  <a:cxn ang="0">
                    <a:pos x="430" y="342"/>
                  </a:cxn>
                  <a:cxn ang="0">
                    <a:pos x="534" y="342"/>
                  </a:cxn>
                  <a:cxn ang="0">
                    <a:pos x="534" y="318"/>
                  </a:cxn>
                  <a:cxn ang="0">
                    <a:pos x="688" y="318"/>
                  </a:cxn>
                  <a:cxn ang="0">
                    <a:pos x="688" y="278"/>
                  </a:cxn>
                  <a:cxn ang="0">
                    <a:pos x="762" y="278"/>
                  </a:cxn>
                  <a:cxn ang="0">
                    <a:pos x="762" y="254"/>
                  </a:cxn>
                  <a:cxn ang="0">
                    <a:pos x="820" y="254"/>
                  </a:cxn>
                  <a:cxn ang="0">
                    <a:pos x="820" y="236"/>
                  </a:cxn>
                  <a:cxn ang="0">
                    <a:pos x="1122" y="236"/>
                  </a:cxn>
                  <a:cxn ang="0">
                    <a:pos x="1122" y="214"/>
                  </a:cxn>
                  <a:cxn ang="0">
                    <a:pos x="1160" y="214"/>
                  </a:cxn>
                  <a:cxn ang="0">
                    <a:pos x="1160" y="184"/>
                  </a:cxn>
                  <a:cxn ang="0">
                    <a:pos x="1186" y="184"/>
                  </a:cxn>
                  <a:cxn ang="0">
                    <a:pos x="1186" y="158"/>
                  </a:cxn>
                  <a:cxn ang="0">
                    <a:pos x="1224" y="158"/>
                  </a:cxn>
                  <a:cxn ang="0">
                    <a:pos x="1224" y="132"/>
                  </a:cxn>
                  <a:cxn ang="0">
                    <a:pos x="1288" y="132"/>
                  </a:cxn>
                  <a:cxn ang="0">
                    <a:pos x="1288" y="86"/>
                  </a:cxn>
                  <a:cxn ang="0">
                    <a:pos x="1392" y="86"/>
                  </a:cxn>
                  <a:cxn ang="0">
                    <a:pos x="1392" y="66"/>
                  </a:cxn>
                  <a:cxn ang="0">
                    <a:pos x="1490" y="66"/>
                  </a:cxn>
                  <a:cxn ang="0">
                    <a:pos x="1490" y="20"/>
                  </a:cxn>
                  <a:cxn ang="0">
                    <a:pos x="1534" y="20"/>
                  </a:cxn>
                  <a:cxn ang="0">
                    <a:pos x="1534" y="0"/>
                  </a:cxn>
                  <a:cxn ang="0">
                    <a:pos x="1564" y="0"/>
                  </a:cxn>
                </a:cxnLst>
                <a:rect l="0" t="0" r="r" b="b"/>
                <a:pathLst>
                  <a:path w="1564" h="518">
                    <a:moveTo>
                      <a:pt x="0" y="518"/>
                    </a:moveTo>
                    <a:lnTo>
                      <a:pt x="32" y="518"/>
                    </a:lnTo>
                    <a:lnTo>
                      <a:pt x="32" y="492"/>
                    </a:lnTo>
                    <a:lnTo>
                      <a:pt x="66" y="492"/>
                    </a:lnTo>
                    <a:lnTo>
                      <a:pt x="66" y="466"/>
                    </a:lnTo>
                    <a:lnTo>
                      <a:pt x="104" y="466"/>
                    </a:lnTo>
                    <a:lnTo>
                      <a:pt x="104" y="448"/>
                    </a:lnTo>
                    <a:lnTo>
                      <a:pt x="158" y="448"/>
                    </a:lnTo>
                    <a:lnTo>
                      <a:pt x="158" y="428"/>
                    </a:lnTo>
                    <a:lnTo>
                      <a:pt x="188" y="428"/>
                    </a:lnTo>
                    <a:lnTo>
                      <a:pt x="188" y="402"/>
                    </a:lnTo>
                    <a:lnTo>
                      <a:pt x="302" y="402"/>
                    </a:lnTo>
                    <a:lnTo>
                      <a:pt x="302" y="370"/>
                    </a:lnTo>
                    <a:lnTo>
                      <a:pt x="430" y="370"/>
                    </a:lnTo>
                    <a:lnTo>
                      <a:pt x="430" y="342"/>
                    </a:lnTo>
                    <a:lnTo>
                      <a:pt x="534" y="342"/>
                    </a:lnTo>
                    <a:lnTo>
                      <a:pt x="534" y="318"/>
                    </a:lnTo>
                    <a:lnTo>
                      <a:pt x="688" y="318"/>
                    </a:lnTo>
                    <a:lnTo>
                      <a:pt x="688" y="278"/>
                    </a:lnTo>
                    <a:lnTo>
                      <a:pt x="762" y="278"/>
                    </a:lnTo>
                    <a:lnTo>
                      <a:pt x="762" y="254"/>
                    </a:lnTo>
                    <a:lnTo>
                      <a:pt x="820" y="254"/>
                    </a:lnTo>
                    <a:lnTo>
                      <a:pt x="820" y="236"/>
                    </a:lnTo>
                    <a:lnTo>
                      <a:pt x="1122" y="236"/>
                    </a:lnTo>
                    <a:lnTo>
                      <a:pt x="1122" y="214"/>
                    </a:lnTo>
                    <a:lnTo>
                      <a:pt x="1160" y="214"/>
                    </a:lnTo>
                    <a:lnTo>
                      <a:pt x="1160" y="184"/>
                    </a:lnTo>
                    <a:lnTo>
                      <a:pt x="1186" y="184"/>
                    </a:lnTo>
                    <a:lnTo>
                      <a:pt x="1186" y="158"/>
                    </a:lnTo>
                    <a:lnTo>
                      <a:pt x="1224" y="158"/>
                    </a:lnTo>
                    <a:lnTo>
                      <a:pt x="1224" y="132"/>
                    </a:lnTo>
                    <a:lnTo>
                      <a:pt x="1288" y="132"/>
                    </a:lnTo>
                    <a:lnTo>
                      <a:pt x="1288" y="86"/>
                    </a:lnTo>
                    <a:lnTo>
                      <a:pt x="1392" y="86"/>
                    </a:lnTo>
                    <a:lnTo>
                      <a:pt x="1392" y="66"/>
                    </a:lnTo>
                    <a:lnTo>
                      <a:pt x="1490" y="66"/>
                    </a:lnTo>
                    <a:lnTo>
                      <a:pt x="1490" y="20"/>
                    </a:lnTo>
                    <a:lnTo>
                      <a:pt x="1534" y="20"/>
                    </a:lnTo>
                    <a:lnTo>
                      <a:pt x="1534" y="0"/>
                    </a:lnTo>
                    <a:lnTo>
                      <a:pt x="1564" y="0"/>
                    </a:lnTo>
                  </a:path>
                </a:pathLst>
              </a:custGeom>
              <a:noFill/>
              <a:ln w="28575" cmpd="sng">
                <a:solidFill>
                  <a:srgbClr val="00FFFF"/>
                </a:solidFill>
                <a:round/>
                <a:headEnd/>
                <a:tailEnd/>
              </a:ln>
              <a:effectLst/>
            </p:spPr>
            <p:txBody>
              <a:bodyPr/>
              <a:lstStyle/>
              <a:p>
                <a:pPr eaLnBrk="0" hangingPunct="0"/>
                <a:endParaRPr lang="en-US" sz="1800" i="0">
                  <a:solidFill>
                    <a:srgbClr val="FFFFFF"/>
                  </a:solidFill>
                  <a:latin typeface="Arial" pitchFamily="34" charset="0"/>
                </a:endParaRPr>
              </a:p>
            </p:txBody>
          </p:sp>
        </p:grpSp>
        <p:sp>
          <p:nvSpPr>
            <p:cNvPr id="1084462" name="Freeform 46"/>
            <p:cNvSpPr>
              <a:spLocks/>
            </p:cNvSpPr>
            <p:nvPr/>
          </p:nvSpPr>
          <p:spPr bwMode="auto">
            <a:xfrm>
              <a:off x="4418" y="2018"/>
              <a:ext cx="796" cy="220"/>
            </a:xfrm>
            <a:custGeom>
              <a:avLst/>
              <a:gdLst/>
              <a:ahLst/>
              <a:cxnLst>
                <a:cxn ang="0">
                  <a:pos x="0" y="220"/>
                </a:cxn>
                <a:cxn ang="0">
                  <a:pos x="0" y="182"/>
                </a:cxn>
                <a:cxn ang="0">
                  <a:pos x="122" y="182"/>
                </a:cxn>
                <a:cxn ang="0">
                  <a:pos x="122" y="158"/>
                </a:cxn>
                <a:cxn ang="0">
                  <a:pos x="208" y="158"/>
                </a:cxn>
                <a:cxn ang="0">
                  <a:pos x="208" y="132"/>
                </a:cxn>
                <a:cxn ang="0">
                  <a:pos x="252" y="132"/>
                </a:cxn>
                <a:cxn ang="0">
                  <a:pos x="252" y="106"/>
                </a:cxn>
                <a:cxn ang="0">
                  <a:pos x="280" y="106"/>
                </a:cxn>
                <a:cxn ang="0">
                  <a:pos x="280" y="80"/>
                </a:cxn>
                <a:cxn ang="0">
                  <a:pos x="336" y="80"/>
                </a:cxn>
                <a:cxn ang="0">
                  <a:pos x="336" y="56"/>
                </a:cxn>
                <a:cxn ang="0">
                  <a:pos x="410" y="56"/>
                </a:cxn>
                <a:cxn ang="0">
                  <a:pos x="410" y="28"/>
                </a:cxn>
                <a:cxn ang="0">
                  <a:pos x="606" y="28"/>
                </a:cxn>
                <a:cxn ang="0">
                  <a:pos x="606" y="0"/>
                </a:cxn>
                <a:cxn ang="0">
                  <a:pos x="796" y="0"/>
                </a:cxn>
              </a:cxnLst>
              <a:rect l="0" t="0" r="r" b="b"/>
              <a:pathLst>
                <a:path w="796" h="220">
                  <a:moveTo>
                    <a:pt x="0" y="220"/>
                  </a:moveTo>
                  <a:lnTo>
                    <a:pt x="0" y="182"/>
                  </a:lnTo>
                  <a:lnTo>
                    <a:pt x="122" y="182"/>
                  </a:lnTo>
                  <a:lnTo>
                    <a:pt x="122" y="158"/>
                  </a:lnTo>
                  <a:lnTo>
                    <a:pt x="208" y="158"/>
                  </a:lnTo>
                  <a:lnTo>
                    <a:pt x="208" y="132"/>
                  </a:lnTo>
                  <a:lnTo>
                    <a:pt x="252" y="132"/>
                  </a:lnTo>
                  <a:lnTo>
                    <a:pt x="252" y="106"/>
                  </a:lnTo>
                  <a:lnTo>
                    <a:pt x="280" y="106"/>
                  </a:lnTo>
                  <a:lnTo>
                    <a:pt x="280" y="80"/>
                  </a:lnTo>
                  <a:lnTo>
                    <a:pt x="336" y="80"/>
                  </a:lnTo>
                  <a:lnTo>
                    <a:pt x="336" y="56"/>
                  </a:lnTo>
                  <a:lnTo>
                    <a:pt x="410" y="56"/>
                  </a:lnTo>
                  <a:lnTo>
                    <a:pt x="410" y="28"/>
                  </a:lnTo>
                  <a:lnTo>
                    <a:pt x="606" y="28"/>
                  </a:lnTo>
                  <a:lnTo>
                    <a:pt x="606" y="0"/>
                  </a:lnTo>
                  <a:lnTo>
                    <a:pt x="796" y="0"/>
                  </a:lnTo>
                </a:path>
              </a:pathLst>
            </a:custGeom>
            <a:noFill/>
            <a:ln w="28575" cmpd="sng">
              <a:solidFill>
                <a:srgbClr val="00FFFF"/>
              </a:solidFill>
              <a:round/>
              <a:headEnd/>
              <a:tailEnd/>
            </a:ln>
            <a:effectLst/>
          </p:spPr>
          <p:txBody>
            <a:bodyPr/>
            <a:lstStyle/>
            <a:p>
              <a:pPr eaLnBrk="0" hangingPunct="0"/>
              <a:endParaRPr lang="en-US" sz="1800" i="0">
                <a:solidFill>
                  <a:srgbClr val="FFFFFF"/>
                </a:solidFill>
                <a:latin typeface="Arial" pitchFamily="34" charset="0"/>
              </a:endParaRPr>
            </a:p>
          </p:txBody>
        </p:sp>
      </p:grpSp>
      <p:grpSp>
        <p:nvGrpSpPr>
          <p:cNvPr id="6" name="Group 47"/>
          <p:cNvGrpSpPr>
            <a:grpSpLocks/>
          </p:cNvGrpSpPr>
          <p:nvPr/>
        </p:nvGrpSpPr>
        <p:grpSpPr bwMode="auto">
          <a:xfrm>
            <a:off x="1587500" y="1974850"/>
            <a:ext cx="6292850" cy="3324225"/>
            <a:chOff x="1256" y="1244"/>
            <a:chExt cx="3964" cy="2094"/>
          </a:xfrm>
        </p:grpSpPr>
        <p:sp>
          <p:nvSpPr>
            <p:cNvPr id="1084464" name="Freeform 48"/>
            <p:cNvSpPr>
              <a:spLocks/>
            </p:cNvSpPr>
            <p:nvPr/>
          </p:nvSpPr>
          <p:spPr bwMode="auto">
            <a:xfrm>
              <a:off x="1256" y="2532"/>
              <a:ext cx="1538" cy="806"/>
            </a:xfrm>
            <a:custGeom>
              <a:avLst/>
              <a:gdLst/>
              <a:ahLst/>
              <a:cxnLst>
                <a:cxn ang="0">
                  <a:pos x="0" y="806"/>
                </a:cxn>
                <a:cxn ang="0">
                  <a:pos x="0" y="764"/>
                </a:cxn>
                <a:cxn ang="0">
                  <a:pos x="46" y="764"/>
                </a:cxn>
                <a:cxn ang="0">
                  <a:pos x="46" y="732"/>
                </a:cxn>
                <a:cxn ang="0">
                  <a:pos x="84" y="732"/>
                </a:cxn>
                <a:cxn ang="0">
                  <a:pos x="84" y="708"/>
                </a:cxn>
                <a:cxn ang="0">
                  <a:pos x="134" y="708"/>
                </a:cxn>
                <a:cxn ang="0">
                  <a:pos x="134" y="684"/>
                </a:cxn>
                <a:cxn ang="0">
                  <a:pos x="190" y="684"/>
                </a:cxn>
                <a:cxn ang="0">
                  <a:pos x="190" y="656"/>
                </a:cxn>
                <a:cxn ang="0">
                  <a:pos x="246" y="656"/>
                </a:cxn>
                <a:cxn ang="0">
                  <a:pos x="246" y="632"/>
                </a:cxn>
                <a:cxn ang="0">
                  <a:pos x="304" y="632"/>
                </a:cxn>
                <a:cxn ang="0">
                  <a:pos x="304" y="604"/>
                </a:cxn>
                <a:cxn ang="0">
                  <a:pos x="340" y="604"/>
                </a:cxn>
                <a:cxn ang="0">
                  <a:pos x="340" y="576"/>
                </a:cxn>
                <a:cxn ang="0">
                  <a:pos x="378" y="576"/>
                </a:cxn>
                <a:cxn ang="0">
                  <a:pos x="378" y="548"/>
                </a:cxn>
                <a:cxn ang="0">
                  <a:pos x="438" y="548"/>
                </a:cxn>
                <a:cxn ang="0">
                  <a:pos x="438" y="528"/>
                </a:cxn>
                <a:cxn ang="0">
                  <a:pos x="480" y="528"/>
                </a:cxn>
                <a:cxn ang="0">
                  <a:pos x="480" y="502"/>
                </a:cxn>
                <a:cxn ang="0">
                  <a:pos x="546" y="502"/>
                </a:cxn>
                <a:cxn ang="0">
                  <a:pos x="546" y="480"/>
                </a:cxn>
                <a:cxn ang="0">
                  <a:pos x="594" y="480"/>
                </a:cxn>
                <a:cxn ang="0">
                  <a:pos x="594" y="458"/>
                </a:cxn>
                <a:cxn ang="0">
                  <a:pos x="632" y="458"/>
                </a:cxn>
                <a:cxn ang="0">
                  <a:pos x="632" y="424"/>
                </a:cxn>
                <a:cxn ang="0">
                  <a:pos x="666" y="424"/>
                </a:cxn>
                <a:cxn ang="0">
                  <a:pos x="666" y="400"/>
                </a:cxn>
                <a:cxn ang="0">
                  <a:pos x="708" y="400"/>
                </a:cxn>
                <a:cxn ang="0">
                  <a:pos x="708" y="366"/>
                </a:cxn>
                <a:cxn ang="0">
                  <a:pos x="740" y="366"/>
                </a:cxn>
                <a:cxn ang="0">
                  <a:pos x="740" y="328"/>
                </a:cxn>
                <a:cxn ang="0">
                  <a:pos x="874" y="328"/>
                </a:cxn>
                <a:cxn ang="0">
                  <a:pos x="874" y="304"/>
                </a:cxn>
                <a:cxn ang="0">
                  <a:pos x="928" y="304"/>
                </a:cxn>
                <a:cxn ang="0">
                  <a:pos x="928" y="276"/>
                </a:cxn>
                <a:cxn ang="0">
                  <a:pos x="980" y="276"/>
                </a:cxn>
                <a:cxn ang="0">
                  <a:pos x="980" y="248"/>
                </a:cxn>
                <a:cxn ang="0">
                  <a:pos x="1030" y="248"/>
                </a:cxn>
                <a:cxn ang="0">
                  <a:pos x="1030" y="224"/>
                </a:cxn>
                <a:cxn ang="0">
                  <a:pos x="1094" y="224"/>
                </a:cxn>
                <a:cxn ang="0">
                  <a:pos x="1094" y="196"/>
                </a:cxn>
                <a:cxn ang="0">
                  <a:pos x="1120" y="196"/>
                </a:cxn>
                <a:cxn ang="0">
                  <a:pos x="1120" y="158"/>
                </a:cxn>
                <a:cxn ang="0">
                  <a:pos x="1168" y="158"/>
                </a:cxn>
                <a:cxn ang="0">
                  <a:pos x="1168" y="134"/>
                </a:cxn>
                <a:cxn ang="0">
                  <a:pos x="1202" y="134"/>
                </a:cxn>
                <a:cxn ang="0">
                  <a:pos x="1202" y="114"/>
                </a:cxn>
                <a:cxn ang="0">
                  <a:pos x="1252" y="114"/>
                </a:cxn>
                <a:cxn ang="0">
                  <a:pos x="1252" y="88"/>
                </a:cxn>
                <a:cxn ang="0">
                  <a:pos x="1278" y="88"/>
                </a:cxn>
                <a:cxn ang="0">
                  <a:pos x="1278" y="66"/>
                </a:cxn>
                <a:cxn ang="0">
                  <a:pos x="1336" y="66"/>
                </a:cxn>
                <a:cxn ang="0">
                  <a:pos x="1336" y="40"/>
                </a:cxn>
                <a:cxn ang="0">
                  <a:pos x="1488" y="40"/>
                </a:cxn>
                <a:cxn ang="0">
                  <a:pos x="1488" y="0"/>
                </a:cxn>
                <a:cxn ang="0">
                  <a:pos x="1538" y="0"/>
                </a:cxn>
              </a:cxnLst>
              <a:rect l="0" t="0" r="r" b="b"/>
              <a:pathLst>
                <a:path w="1538" h="806">
                  <a:moveTo>
                    <a:pt x="0" y="806"/>
                  </a:moveTo>
                  <a:lnTo>
                    <a:pt x="0" y="764"/>
                  </a:lnTo>
                  <a:lnTo>
                    <a:pt x="46" y="764"/>
                  </a:lnTo>
                  <a:lnTo>
                    <a:pt x="46" y="732"/>
                  </a:lnTo>
                  <a:lnTo>
                    <a:pt x="84" y="732"/>
                  </a:lnTo>
                  <a:lnTo>
                    <a:pt x="84" y="708"/>
                  </a:lnTo>
                  <a:lnTo>
                    <a:pt x="134" y="708"/>
                  </a:lnTo>
                  <a:lnTo>
                    <a:pt x="134" y="684"/>
                  </a:lnTo>
                  <a:lnTo>
                    <a:pt x="190" y="684"/>
                  </a:lnTo>
                  <a:lnTo>
                    <a:pt x="190" y="656"/>
                  </a:lnTo>
                  <a:lnTo>
                    <a:pt x="246" y="656"/>
                  </a:lnTo>
                  <a:lnTo>
                    <a:pt x="246" y="632"/>
                  </a:lnTo>
                  <a:lnTo>
                    <a:pt x="304" y="632"/>
                  </a:lnTo>
                  <a:lnTo>
                    <a:pt x="304" y="604"/>
                  </a:lnTo>
                  <a:lnTo>
                    <a:pt x="340" y="604"/>
                  </a:lnTo>
                  <a:lnTo>
                    <a:pt x="340" y="576"/>
                  </a:lnTo>
                  <a:lnTo>
                    <a:pt x="378" y="576"/>
                  </a:lnTo>
                  <a:lnTo>
                    <a:pt x="378" y="548"/>
                  </a:lnTo>
                  <a:lnTo>
                    <a:pt x="438" y="548"/>
                  </a:lnTo>
                  <a:lnTo>
                    <a:pt x="438" y="528"/>
                  </a:lnTo>
                  <a:lnTo>
                    <a:pt x="480" y="528"/>
                  </a:lnTo>
                  <a:lnTo>
                    <a:pt x="480" y="502"/>
                  </a:lnTo>
                  <a:lnTo>
                    <a:pt x="546" y="502"/>
                  </a:lnTo>
                  <a:lnTo>
                    <a:pt x="546" y="480"/>
                  </a:lnTo>
                  <a:lnTo>
                    <a:pt x="594" y="480"/>
                  </a:lnTo>
                  <a:lnTo>
                    <a:pt x="594" y="458"/>
                  </a:lnTo>
                  <a:lnTo>
                    <a:pt x="632" y="458"/>
                  </a:lnTo>
                  <a:lnTo>
                    <a:pt x="632" y="424"/>
                  </a:lnTo>
                  <a:lnTo>
                    <a:pt x="666" y="424"/>
                  </a:lnTo>
                  <a:lnTo>
                    <a:pt x="666" y="400"/>
                  </a:lnTo>
                  <a:lnTo>
                    <a:pt x="708" y="400"/>
                  </a:lnTo>
                  <a:lnTo>
                    <a:pt x="708" y="366"/>
                  </a:lnTo>
                  <a:lnTo>
                    <a:pt x="740" y="366"/>
                  </a:lnTo>
                  <a:lnTo>
                    <a:pt x="740" y="328"/>
                  </a:lnTo>
                  <a:lnTo>
                    <a:pt x="874" y="328"/>
                  </a:lnTo>
                  <a:lnTo>
                    <a:pt x="874" y="304"/>
                  </a:lnTo>
                  <a:lnTo>
                    <a:pt x="928" y="304"/>
                  </a:lnTo>
                  <a:lnTo>
                    <a:pt x="928" y="276"/>
                  </a:lnTo>
                  <a:lnTo>
                    <a:pt x="980" y="276"/>
                  </a:lnTo>
                  <a:lnTo>
                    <a:pt x="980" y="248"/>
                  </a:lnTo>
                  <a:lnTo>
                    <a:pt x="1030" y="248"/>
                  </a:lnTo>
                  <a:lnTo>
                    <a:pt x="1030" y="224"/>
                  </a:lnTo>
                  <a:lnTo>
                    <a:pt x="1094" y="224"/>
                  </a:lnTo>
                  <a:lnTo>
                    <a:pt x="1094" y="196"/>
                  </a:lnTo>
                  <a:lnTo>
                    <a:pt x="1120" y="196"/>
                  </a:lnTo>
                  <a:lnTo>
                    <a:pt x="1120" y="158"/>
                  </a:lnTo>
                  <a:lnTo>
                    <a:pt x="1168" y="158"/>
                  </a:lnTo>
                  <a:lnTo>
                    <a:pt x="1168" y="134"/>
                  </a:lnTo>
                  <a:lnTo>
                    <a:pt x="1202" y="134"/>
                  </a:lnTo>
                  <a:lnTo>
                    <a:pt x="1202" y="114"/>
                  </a:lnTo>
                  <a:lnTo>
                    <a:pt x="1252" y="114"/>
                  </a:lnTo>
                  <a:lnTo>
                    <a:pt x="1252" y="88"/>
                  </a:lnTo>
                  <a:lnTo>
                    <a:pt x="1278" y="88"/>
                  </a:lnTo>
                  <a:lnTo>
                    <a:pt x="1278" y="66"/>
                  </a:lnTo>
                  <a:lnTo>
                    <a:pt x="1336" y="66"/>
                  </a:lnTo>
                  <a:lnTo>
                    <a:pt x="1336" y="40"/>
                  </a:lnTo>
                  <a:lnTo>
                    <a:pt x="1488" y="40"/>
                  </a:lnTo>
                  <a:lnTo>
                    <a:pt x="1488" y="0"/>
                  </a:lnTo>
                  <a:lnTo>
                    <a:pt x="1538" y="0"/>
                  </a:lnTo>
                </a:path>
              </a:pathLst>
            </a:custGeom>
            <a:noFill/>
            <a:ln w="28575" cmpd="sng">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65" name="Freeform 49"/>
            <p:cNvSpPr>
              <a:spLocks/>
            </p:cNvSpPr>
            <p:nvPr/>
          </p:nvSpPr>
          <p:spPr bwMode="auto">
            <a:xfrm>
              <a:off x="2790" y="1696"/>
              <a:ext cx="1472" cy="836"/>
            </a:xfrm>
            <a:custGeom>
              <a:avLst/>
              <a:gdLst/>
              <a:ahLst/>
              <a:cxnLst>
                <a:cxn ang="0">
                  <a:pos x="0" y="836"/>
                </a:cxn>
                <a:cxn ang="0">
                  <a:pos x="106" y="836"/>
                </a:cxn>
                <a:cxn ang="0">
                  <a:pos x="106" y="814"/>
                </a:cxn>
                <a:cxn ang="0">
                  <a:pos x="144" y="814"/>
                </a:cxn>
                <a:cxn ang="0">
                  <a:pos x="144" y="772"/>
                </a:cxn>
                <a:cxn ang="0">
                  <a:pos x="232" y="772"/>
                </a:cxn>
                <a:cxn ang="0">
                  <a:pos x="232" y="750"/>
                </a:cxn>
                <a:cxn ang="0">
                  <a:pos x="278" y="750"/>
                </a:cxn>
                <a:cxn ang="0">
                  <a:pos x="278" y="716"/>
                </a:cxn>
                <a:cxn ang="0">
                  <a:pos x="310" y="716"/>
                </a:cxn>
                <a:cxn ang="0">
                  <a:pos x="310" y="692"/>
                </a:cxn>
                <a:cxn ang="0">
                  <a:pos x="392" y="692"/>
                </a:cxn>
                <a:cxn ang="0">
                  <a:pos x="392" y="664"/>
                </a:cxn>
                <a:cxn ang="0">
                  <a:pos x="426" y="664"/>
                </a:cxn>
                <a:cxn ang="0">
                  <a:pos x="426" y="638"/>
                </a:cxn>
                <a:cxn ang="0">
                  <a:pos x="514" y="638"/>
                </a:cxn>
                <a:cxn ang="0">
                  <a:pos x="514" y="616"/>
                </a:cxn>
                <a:cxn ang="0">
                  <a:pos x="566" y="616"/>
                </a:cxn>
                <a:cxn ang="0">
                  <a:pos x="566" y="572"/>
                </a:cxn>
                <a:cxn ang="0">
                  <a:pos x="648" y="572"/>
                </a:cxn>
                <a:cxn ang="0">
                  <a:pos x="648" y="546"/>
                </a:cxn>
                <a:cxn ang="0">
                  <a:pos x="680" y="546"/>
                </a:cxn>
                <a:cxn ang="0">
                  <a:pos x="680" y="520"/>
                </a:cxn>
                <a:cxn ang="0">
                  <a:pos x="812" y="520"/>
                </a:cxn>
                <a:cxn ang="0">
                  <a:pos x="812" y="496"/>
                </a:cxn>
                <a:cxn ang="0">
                  <a:pos x="838" y="496"/>
                </a:cxn>
                <a:cxn ang="0">
                  <a:pos x="838" y="472"/>
                </a:cxn>
                <a:cxn ang="0">
                  <a:pos x="912" y="472"/>
                </a:cxn>
                <a:cxn ang="0">
                  <a:pos x="912" y="448"/>
                </a:cxn>
                <a:cxn ang="0">
                  <a:pos x="944" y="448"/>
                </a:cxn>
                <a:cxn ang="0">
                  <a:pos x="944" y="424"/>
                </a:cxn>
                <a:cxn ang="0">
                  <a:pos x="992" y="424"/>
                </a:cxn>
                <a:cxn ang="0">
                  <a:pos x="992" y="398"/>
                </a:cxn>
                <a:cxn ang="0">
                  <a:pos x="1016" y="398"/>
                </a:cxn>
                <a:cxn ang="0">
                  <a:pos x="1016" y="366"/>
                </a:cxn>
                <a:cxn ang="0">
                  <a:pos x="1040" y="366"/>
                </a:cxn>
                <a:cxn ang="0">
                  <a:pos x="1040" y="340"/>
                </a:cxn>
                <a:cxn ang="0">
                  <a:pos x="1078" y="340"/>
                </a:cxn>
                <a:cxn ang="0">
                  <a:pos x="1078" y="318"/>
                </a:cxn>
                <a:cxn ang="0">
                  <a:pos x="1170" y="318"/>
                </a:cxn>
                <a:cxn ang="0">
                  <a:pos x="1170" y="256"/>
                </a:cxn>
                <a:cxn ang="0">
                  <a:pos x="1192" y="256"/>
                </a:cxn>
                <a:cxn ang="0">
                  <a:pos x="1192" y="212"/>
                </a:cxn>
                <a:cxn ang="0">
                  <a:pos x="1208" y="208"/>
                </a:cxn>
                <a:cxn ang="0">
                  <a:pos x="1208" y="174"/>
                </a:cxn>
                <a:cxn ang="0">
                  <a:pos x="1238" y="174"/>
                </a:cxn>
                <a:cxn ang="0">
                  <a:pos x="1238" y="132"/>
                </a:cxn>
                <a:cxn ang="0">
                  <a:pos x="1310" y="132"/>
                </a:cxn>
                <a:cxn ang="0">
                  <a:pos x="1310" y="104"/>
                </a:cxn>
                <a:cxn ang="0">
                  <a:pos x="1344" y="104"/>
                </a:cxn>
                <a:cxn ang="0">
                  <a:pos x="1344" y="66"/>
                </a:cxn>
                <a:cxn ang="0">
                  <a:pos x="1378" y="66"/>
                </a:cxn>
                <a:cxn ang="0">
                  <a:pos x="1378" y="28"/>
                </a:cxn>
                <a:cxn ang="0">
                  <a:pos x="1440" y="28"/>
                </a:cxn>
                <a:cxn ang="0">
                  <a:pos x="1440" y="0"/>
                </a:cxn>
                <a:cxn ang="0">
                  <a:pos x="1472" y="0"/>
                </a:cxn>
              </a:cxnLst>
              <a:rect l="0" t="0" r="r" b="b"/>
              <a:pathLst>
                <a:path w="1472" h="836">
                  <a:moveTo>
                    <a:pt x="0" y="836"/>
                  </a:moveTo>
                  <a:lnTo>
                    <a:pt x="106" y="836"/>
                  </a:lnTo>
                  <a:lnTo>
                    <a:pt x="106" y="814"/>
                  </a:lnTo>
                  <a:lnTo>
                    <a:pt x="144" y="814"/>
                  </a:lnTo>
                  <a:lnTo>
                    <a:pt x="144" y="772"/>
                  </a:lnTo>
                  <a:lnTo>
                    <a:pt x="232" y="772"/>
                  </a:lnTo>
                  <a:lnTo>
                    <a:pt x="232" y="750"/>
                  </a:lnTo>
                  <a:lnTo>
                    <a:pt x="278" y="750"/>
                  </a:lnTo>
                  <a:lnTo>
                    <a:pt x="278" y="716"/>
                  </a:lnTo>
                  <a:lnTo>
                    <a:pt x="310" y="716"/>
                  </a:lnTo>
                  <a:lnTo>
                    <a:pt x="310" y="692"/>
                  </a:lnTo>
                  <a:lnTo>
                    <a:pt x="392" y="692"/>
                  </a:lnTo>
                  <a:lnTo>
                    <a:pt x="392" y="664"/>
                  </a:lnTo>
                  <a:lnTo>
                    <a:pt x="426" y="664"/>
                  </a:lnTo>
                  <a:lnTo>
                    <a:pt x="426" y="638"/>
                  </a:lnTo>
                  <a:lnTo>
                    <a:pt x="514" y="638"/>
                  </a:lnTo>
                  <a:lnTo>
                    <a:pt x="514" y="616"/>
                  </a:lnTo>
                  <a:lnTo>
                    <a:pt x="566" y="616"/>
                  </a:lnTo>
                  <a:lnTo>
                    <a:pt x="566" y="572"/>
                  </a:lnTo>
                  <a:lnTo>
                    <a:pt x="648" y="572"/>
                  </a:lnTo>
                  <a:lnTo>
                    <a:pt x="648" y="546"/>
                  </a:lnTo>
                  <a:lnTo>
                    <a:pt x="680" y="546"/>
                  </a:lnTo>
                  <a:lnTo>
                    <a:pt x="680" y="520"/>
                  </a:lnTo>
                  <a:lnTo>
                    <a:pt x="812" y="520"/>
                  </a:lnTo>
                  <a:lnTo>
                    <a:pt x="812" y="496"/>
                  </a:lnTo>
                  <a:lnTo>
                    <a:pt x="838" y="496"/>
                  </a:lnTo>
                  <a:lnTo>
                    <a:pt x="838" y="472"/>
                  </a:lnTo>
                  <a:lnTo>
                    <a:pt x="912" y="472"/>
                  </a:lnTo>
                  <a:lnTo>
                    <a:pt x="912" y="448"/>
                  </a:lnTo>
                  <a:lnTo>
                    <a:pt x="944" y="448"/>
                  </a:lnTo>
                  <a:lnTo>
                    <a:pt x="944" y="424"/>
                  </a:lnTo>
                  <a:lnTo>
                    <a:pt x="992" y="424"/>
                  </a:lnTo>
                  <a:lnTo>
                    <a:pt x="992" y="398"/>
                  </a:lnTo>
                  <a:lnTo>
                    <a:pt x="1016" y="398"/>
                  </a:lnTo>
                  <a:lnTo>
                    <a:pt x="1016" y="366"/>
                  </a:lnTo>
                  <a:lnTo>
                    <a:pt x="1040" y="366"/>
                  </a:lnTo>
                  <a:lnTo>
                    <a:pt x="1040" y="340"/>
                  </a:lnTo>
                  <a:lnTo>
                    <a:pt x="1078" y="340"/>
                  </a:lnTo>
                  <a:lnTo>
                    <a:pt x="1078" y="318"/>
                  </a:lnTo>
                  <a:lnTo>
                    <a:pt x="1170" y="318"/>
                  </a:lnTo>
                  <a:lnTo>
                    <a:pt x="1170" y="256"/>
                  </a:lnTo>
                  <a:lnTo>
                    <a:pt x="1192" y="256"/>
                  </a:lnTo>
                  <a:lnTo>
                    <a:pt x="1192" y="212"/>
                  </a:lnTo>
                  <a:lnTo>
                    <a:pt x="1208" y="208"/>
                  </a:lnTo>
                  <a:lnTo>
                    <a:pt x="1208" y="174"/>
                  </a:lnTo>
                  <a:lnTo>
                    <a:pt x="1238" y="174"/>
                  </a:lnTo>
                  <a:lnTo>
                    <a:pt x="1238" y="132"/>
                  </a:lnTo>
                  <a:lnTo>
                    <a:pt x="1310" y="132"/>
                  </a:lnTo>
                  <a:lnTo>
                    <a:pt x="1310" y="104"/>
                  </a:lnTo>
                  <a:lnTo>
                    <a:pt x="1344" y="104"/>
                  </a:lnTo>
                  <a:lnTo>
                    <a:pt x="1344" y="66"/>
                  </a:lnTo>
                  <a:lnTo>
                    <a:pt x="1378" y="66"/>
                  </a:lnTo>
                  <a:lnTo>
                    <a:pt x="1378" y="28"/>
                  </a:lnTo>
                  <a:lnTo>
                    <a:pt x="1440" y="28"/>
                  </a:lnTo>
                  <a:lnTo>
                    <a:pt x="1440" y="0"/>
                  </a:lnTo>
                  <a:lnTo>
                    <a:pt x="1472" y="0"/>
                  </a:lnTo>
                </a:path>
              </a:pathLst>
            </a:custGeom>
            <a:noFill/>
            <a:ln w="28575" cmpd="sng">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66" name="Freeform 50"/>
            <p:cNvSpPr>
              <a:spLocks/>
            </p:cNvSpPr>
            <p:nvPr/>
          </p:nvSpPr>
          <p:spPr bwMode="auto">
            <a:xfrm>
              <a:off x="4264" y="1244"/>
              <a:ext cx="956" cy="452"/>
            </a:xfrm>
            <a:custGeom>
              <a:avLst/>
              <a:gdLst/>
              <a:ahLst/>
              <a:cxnLst>
                <a:cxn ang="0">
                  <a:pos x="0" y="452"/>
                </a:cxn>
                <a:cxn ang="0">
                  <a:pos x="0" y="410"/>
                </a:cxn>
                <a:cxn ang="0">
                  <a:pos x="92" y="410"/>
                </a:cxn>
                <a:cxn ang="0">
                  <a:pos x="92" y="378"/>
                </a:cxn>
                <a:cxn ang="0">
                  <a:pos x="150" y="378"/>
                </a:cxn>
                <a:cxn ang="0">
                  <a:pos x="150" y="354"/>
                </a:cxn>
                <a:cxn ang="0">
                  <a:pos x="216" y="354"/>
                </a:cxn>
                <a:cxn ang="0">
                  <a:pos x="216" y="324"/>
                </a:cxn>
                <a:cxn ang="0">
                  <a:pos x="242" y="324"/>
                </a:cxn>
                <a:cxn ang="0">
                  <a:pos x="242" y="230"/>
                </a:cxn>
                <a:cxn ang="0">
                  <a:pos x="310" y="230"/>
                </a:cxn>
                <a:cxn ang="0">
                  <a:pos x="310" y="202"/>
                </a:cxn>
                <a:cxn ang="0">
                  <a:pos x="344" y="202"/>
                </a:cxn>
                <a:cxn ang="0">
                  <a:pos x="344" y="174"/>
                </a:cxn>
                <a:cxn ang="0">
                  <a:pos x="484" y="174"/>
                </a:cxn>
                <a:cxn ang="0">
                  <a:pos x="484" y="106"/>
                </a:cxn>
                <a:cxn ang="0">
                  <a:pos x="632" y="106"/>
                </a:cxn>
                <a:cxn ang="0">
                  <a:pos x="632" y="64"/>
                </a:cxn>
                <a:cxn ang="0">
                  <a:pos x="676" y="64"/>
                </a:cxn>
                <a:cxn ang="0">
                  <a:pos x="676" y="38"/>
                </a:cxn>
                <a:cxn ang="0">
                  <a:pos x="828" y="38"/>
                </a:cxn>
                <a:cxn ang="0">
                  <a:pos x="828" y="0"/>
                </a:cxn>
                <a:cxn ang="0">
                  <a:pos x="956" y="0"/>
                </a:cxn>
              </a:cxnLst>
              <a:rect l="0" t="0" r="r" b="b"/>
              <a:pathLst>
                <a:path w="956" h="452">
                  <a:moveTo>
                    <a:pt x="0" y="452"/>
                  </a:moveTo>
                  <a:lnTo>
                    <a:pt x="0" y="410"/>
                  </a:lnTo>
                  <a:lnTo>
                    <a:pt x="92" y="410"/>
                  </a:lnTo>
                  <a:lnTo>
                    <a:pt x="92" y="378"/>
                  </a:lnTo>
                  <a:lnTo>
                    <a:pt x="150" y="378"/>
                  </a:lnTo>
                  <a:lnTo>
                    <a:pt x="150" y="354"/>
                  </a:lnTo>
                  <a:lnTo>
                    <a:pt x="216" y="354"/>
                  </a:lnTo>
                  <a:lnTo>
                    <a:pt x="216" y="324"/>
                  </a:lnTo>
                  <a:lnTo>
                    <a:pt x="242" y="324"/>
                  </a:lnTo>
                  <a:lnTo>
                    <a:pt x="242" y="230"/>
                  </a:lnTo>
                  <a:lnTo>
                    <a:pt x="310" y="230"/>
                  </a:lnTo>
                  <a:lnTo>
                    <a:pt x="310" y="202"/>
                  </a:lnTo>
                  <a:lnTo>
                    <a:pt x="344" y="202"/>
                  </a:lnTo>
                  <a:lnTo>
                    <a:pt x="344" y="174"/>
                  </a:lnTo>
                  <a:lnTo>
                    <a:pt x="484" y="174"/>
                  </a:lnTo>
                  <a:lnTo>
                    <a:pt x="484" y="106"/>
                  </a:lnTo>
                  <a:lnTo>
                    <a:pt x="632" y="106"/>
                  </a:lnTo>
                  <a:lnTo>
                    <a:pt x="632" y="64"/>
                  </a:lnTo>
                  <a:lnTo>
                    <a:pt x="676" y="64"/>
                  </a:lnTo>
                  <a:lnTo>
                    <a:pt x="676" y="38"/>
                  </a:lnTo>
                  <a:lnTo>
                    <a:pt x="828" y="38"/>
                  </a:lnTo>
                  <a:lnTo>
                    <a:pt x="828" y="0"/>
                  </a:lnTo>
                  <a:lnTo>
                    <a:pt x="956" y="0"/>
                  </a:lnTo>
                </a:path>
              </a:pathLst>
            </a:custGeom>
            <a:noFill/>
            <a:ln w="28575" cmpd="sng">
              <a:solidFill>
                <a:schemeClr val="bg1"/>
              </a:solidFill>
              <a:round/>
              <a:headEnd/>
              <a:tailEnd/>
            </a:ln>
            <a:effectLst/>
          </p:spPr>
          <p:txBody>
            <a:bodyPr/>
            <a:lstStyle/>
            <a:p>
              <a:pPr eaLnBrk="0" hangingPunct="0"/>
              <a:endParaRPr lang="en-US" sz="1800" i="0">
                <a:solidFill>
                  <a:srgbClr val="FFFFFF"/>
                </a:solidFill>
                <a:latin typeface="Arial" pitchFamily="34" charset="0"/>
              </a:endParaRPr>
            </a:p>
          </p:txBody>
        </p:sp>
      </p:grpSp>
      <p:grpSp>
        <p:nvGrpSpPr>
          <p:cNvPr id="7" name="Group 51"/>
          <p:cNvGrpSpPr>
            <a:grpSpLocks/>
          </p:cNvGrpSpPr>
          <p:nvPr/>
        </p:nvGrpSpPr>
        <p:grpSpPr bwMode="auto">
          <a:xfrm>
            <a:off x="1597025" y="2000250"/>
            <a:ext cx="6276975" cy="3289300"/>
            <a:chOff x="1262" y="1260"/>
            <a:chExt cx="3954" cy="2072"/>
          </a:xfrm>
        </p:grpSpPr>
        <p:grpSp>
          <p:nvGrpSpPr>
            <p:cNvPr id="8" name="Group 52"/>
            <p:cNvGrpSpPr>
              <a:grpSpLocks/>
            </p:cNvGrpSpPr>
            <p:nvPr/>
          </p:nvGrpSpPr>
          <p:grpSpPr bwMode="auto">
            <a:xfrm>
              <a:off x="1262" y="2058"/>
              <a:ext cx="2824" cy="1274"/>
              <a:chOff x="1262" y="2058"/>
              <a:chExt cx="2824" cy="1274"/>
            </a:xfrm>
          </p:grpSpPr>
          <p:sp>
            <p:nvSpPr>
              <p:cNvPr id="1084469" name="Freeform 53"/>
              <p:cNvSpPr>
                <a:spLocks/>
              </p:cNvSpPr>
              <p:nvPr/>
            </p:nvSpPr>
            <p:spPr bwMode="auto">
              <a:xfrm>
                <a:off x="1262" y="2692"/>
                <a:ext cx="1356" cy="640"/>
              </a:xfrm>
              <a:custGeom>
                <a:avLst/>
                <a:gdLst/>
                <a:ahLst/>
                <a:cxnLst>
                  <a:cxn ang="0">
                    <a:pos x="0" y="640"/>
                  </a:cxn>
                  <a:cxn ang="0">
                    <a:pos x="0" y="612"/>
                  </a:cxn>
                  <a:cxn ang="0">
                    <a:pos x="60" y="612"/>
                  </a:cxn>
                  <a:cxn ang="0">
                    <a:pos x="58" y="578"/>
                  </a:cxn>
                  <a:cxn ang="0">
                    <a:pos x="80" y="578"/>
                  </a:cxn>
                  <a:cxn ang="0">
                    <a:pos x="80" y="550"/>
                  </a:cxn>
                  <a:cxn ang="0">
                    <a:pos x="112" y="550"/>
                  </a:cxn>
                  <a:cxn ang="0">
                    <a:pos x="112" y="532"/>
                  </a:cxn>
                  <a:cxn ang="0">
                    <a:pos x="174" y="532"/>
                  </a:cxn>
                  <a:cxn ang="0">
                    <a:pos x="174" y="514"/>
                  </a:cxn>
                  <a:cxn ang="0">
                    <a:pos x="210" y="514"/>
                  </a:cxn>
                  <a:cxn ang="0">
                    <a:pos x="210" y="496"/>
                  </a:cxn>
                  <a:cxn ang="0">
                    <a:pos x="262" y="496"/>
                  </a:cxn>
                  <a:cxn ang="0">
                    <a:pos x="262" y="452"/>
                  </a:cxn>
                  <a:cxn ang="0">
                    <a:pos x="344" y="452"/>
                  </a:cxn>
                  <a:cxn ang="0">
                    <a:pos x="344" y="416"/>
                  </a:cxn>
                  <a:cxn ang="0">
                    <a:pos x="484" y="416"/>
                  </a:cxn>
                  <a:cxn ang="0">
                    <a:pos x="484" y="384"/>
                  </a:cxn>
                  <a:cxn ang="0">
                    <a:pos x="538" y="384"/>
                  </a:cxn>
                  <a:cxn ang="0">
                    <a:pos x="538" y="354"/>
                  </a:cxn>
                  <a:cxn ang="0">
                    <a:pos x="592" y="354"/>
                  </a:cxn>
                  <a:cxn ang="0">
                    <a:pos x="592" y="334"/>
                  </a:cxn>
                  <a:cxn ang="0">
                    <a:pos x="620" y="334"/>
                  </a:cxn>
                  <a:cxn ang="0">
                    <a:pos x="620" y="316"/>
                  </a:cxn>
                  <a:cxn ang="0">
                    <a:pos x="658" y="316"/>
                  </a:cxn>
                  <a:cxn ang="0">
                    <a:pos x="658" y="294"/>
                  </a:cxn>
                  <a:cxn ang="0">
                    <a:pos x="686" y="294"/>
                  </a:cxn>
                  <a:cxn ang="0">
                    <a:pos x="686" y="272"/>
                  </a:cxn>
                  <a:cxn ang="0">
                    <a:pos x="730" y="272"/>
                  </a:cxn>
                  <a:cxn ang="0">
                    <a:pos x="730" y="248"/>
                  </a:cxn>
                  <a:cxn ang="0">
                    <a:pos x="756" y="248"/>
                  </a:cxn>
                  <a:cxn ang="0">
                    <a:pos x="756" y="234"/>
                  </a:cxn>
                  <a:cxn ang="0">
                    <a:pos x="828" y="234"/>
                  </a:cxn>
                  <a:cxn ang="0">
                    <a:pos x="828" y="216"/>
                  </a:cxn>
                  <a:cxn ang="0">
                    <a:pos x="864" y="216"/>
                  </a:cxn>
                  <a:cxn ang="0">
                    <a:pos x="864" y="198"/>
                  </a:cxn>
                  <a:cxn ang="0">
                    <a:pos x="922" y="198"/>
                  </a:cxn>
                  <a:cxn ang="0">
                    <a:pos x="922" y="180"/>
                  </a:cxn>
                  <a:cxn ang="0">
                    <a:pos x="970" y="180"/>
                  </a:cxn>
                  <a:cxn ang="0">
                    <a:pos x="970" y="154"/>
                  </a:cxn>
                  <a:cxn ang="0">
                    <a:pos x="1084" y="154"/>
                  </a:cxn>
                  <a:cxn ang="0">
                    <a:pos x="1084" y="134"/>
                  </a:cxn>
                  <a:cxn ang="0">
                    <a:pos x="1128" y="134"/>
                  </a:cxn>
                  <a:cxn ang="0">
                    <a:pos x="1128" y="112"/>
                  </a:cxn>
                  <a:cxn ang="0">
                    <a:pos x="1190" y="112"/>
                  </a:cxn>
                  <a:cxn ang="0">
                    <a:pos x="1190" y="96"/>
                  </a:cxn>
                  <a:cxn ang="0">
                    <a:pos x="1228" y="96"/>
                  </a:cxn>
                  <a:cxn ang="0">
                    <a:pos x="1228" y="80"/>
                  </a:cxn>
                  <a:cxn ang="0">
                    <a:pos x="1278" y="80"/>
                  </a:cxn>
                  <a:cxn ang="0">
                    <a:pos x="1278" y="30"/>
                  </a:cxn>
                  <a:cxn ang="0">
                    <a:pos x="1326" y="30"/>
                  </a:cxn>
                  <a:cxn ang="0">
                    <a:pos x="1326" y="0"/>
                  </a:cxn>
                  <a:cxn ang="0">
                    <a:pos x="1356" y="0"/>
                  </a:cxn>
                </a:cxnLst>
                <a:rect l="0" t="0" r="r" b="b"/>
                <a:pathLst>
                  <a:path w="1356" h="640">
                    <a:moveTo>
                      <a:pt x="0" y="640"/>
                    </a:moveTo>
                    <a:lnTo>
                      <a:pt x="0" y="612"/>
                    </a:lnTo>
                    <a:lnTo>
                      <a:pt x="60" y="612"/>
                    </a:lnTo>
                    <a:lnTo>
                      <a:pt x="58" y="578"/>
                    </a:lnTo>
                    <a:lnTo>
                      <a:pt x="80" y="578"/>
                    </a:lnTo>
                    <a:lnTo>
                      <a:pt x="80" y="550"/>
                    </a:lnTo>
                    <a:lnTo>
                      <a:pt x="112" y="550"/>
                    </a:lnTo>
                    <a:lnTo>
                      <a:pt x="112" y="532"/>
                    </a:lnTo>
                    <a:lnTo>
                      <a:pt x="174" y="532"/>
                    </a:lnTo>
                    <a:lnTo>
                      <a:pt x="174" y="514"/>
                    </a:lnTo>
                    <a:lnTo>
                      <a:pt x="210" y="514"/>
                    </a:lnTo>
                    <a:lnTo>
                      <a:pt x="210" y="496"/>
                    </a:lnTo>
                    <a:lnTo>
                      <a:pt x="262" y="496"/>
                    </a:lnTo>
                    <a:lnTo>
                      <a:pt x="262" y="452"/>
                    </a:lnTo>
                    <a:lnTo>
                      <a:pt x="344" y="452"/>
                    </a:lnTo>
                    <a:lnTo>
                      <a:pt x="344" y="416"/>
                    </a:lnTo>
                    <a:lnTo>
                      <a:pt x="484" y="416"/>
                    </a:lnTo>
                    <a:lnTo>
                      <a:pt x="484" y="384"/>
                    </a:lnTo>
                    <a:lnTo>
                      <a:pt x="538" y="384"/>
                    </a:lnTo>
                    <a:lnTo>
                      <a:pt x="538" y="354"/>
                    </a:lnTo>
                    <a:lnTo>
                      <a:pt x="592" y="354"/>
                    </a:lnTo>
                    <a:lnTo>
                      <a:pt x="592" y="334"/>
                    </a:lnTo>
                    <a:lnTo>
                      <a:pt x="620" y="334"/>
                    </a:lnTo>
                    <a:lnTo>
                      <a:pt x="620" y="316"/>
                    </a:lnTo>
                    <a:lnTo>
                      <a:pt x="658" y="316"/>
                    </a:lnTo>
                    <a:lnTo>
                      <a:pt x="658" y="294"/>
                    </a:lnTo>
                    <a:lnTo>
                      <a:pt x="686" y="294"/>
                    </a:lnTo>
                    <a:lnTo>
                      <a:pt x="686" y="272"/>
                    </a:lnTo>
                    <a:lnTo>
                      <a:pt x="730" y="272"/>
                    </a:lnTo>
                    <a:lnTo>
                      <a:pt x="730" y="248"/>
                    </a:lnTo>
                    <a:lnTo>
                      <a:pt x="756" y="248"/>
                    </a:lnTo>
                    <a:lnTo>
                      <a:pt x="756" y="234"/>
                    </a:lnTo>
                    <a:lnTo>
                      <a:pt x="828" y="234"/>
                    </a:lnTo>
                    <a:lnTo>
                      <a:pt x="828" y="216"/>
                    </a:lnTo>
                    <a:lnTo>
                      <a:pt x="864" y="216"/>
                    </a:lnTo>
                    <a:lnTo>
                      <a:pt x="864" y="198"/>
                    </a:lnTo>
                    <a:lnTo>
                      <a:pt x="922" y="198"/>
                    </a:lnTo>
                    <a:lnTo>
                      <a:pt x="922" y="180"/>
                    </a:lnTo>
                    <a:lnTo>
                      <a:pt x="970" y="180"/>
                    </a:lnTo>
                    <a:lnTo>
                      <a:pt x="970" y="154"/>
                    </a:lnTo>
                    <a:lnTo>
                      <a:pt x="1084" y="154"/>
                    </a:lnTo>
                    <a:lnTo>
                      <a:pt x="1084" y="134"/>
                    </a:lnTo>
                    <a:lnTo>
                      <a:pt x="1128" y="134"/>
                    </a:lnTo>
                    <a:lnTo>
                      <a:pt x="1128" y="112"/>
                    </a:lnTo>
                    <a:lnTo>
                      <a:pt x="1190" y="112"/>
                    </a:lnTo>
                    <a:lnTo>
                      <a:pt x="1190" y="96"/>
                    </a:lnTo>
                    <a:lnTo>
                      <a:pt x="1228" y="96"/>
                    </a:lnTo>
                    <a:lnTo>
                      <a:pt x="1228" y="80"/>
                    </a:lnTo>
                    <a:lnTo>
                      <a:pt x="1278" y="80"/>
                    </a:lnTo>
                    <a:lnTo>
                      <a:pt x="1278" y="30"/>
                    </a:lnTo>
                    <a:lnTo>
                      <a:pt x="1326" y="30"/>
                    </a:lnTo>
                    <a:lnTo>
                      <a:pt x="1326" y="0"/>
                    </a:lnTo>
                    <a:lnTo>
                      <a:pt x="1356" y="0"/>
                    </a:lnTo>
                  </a:path>
                </a:pathLst>
              </a:custGeom>
              <a:noFill/>
              <a:ln w="28575" cmpd="sng">
                <a:solidFill>
                  <a:srgbClr val="FFFF99"/>
                </a:solidFill>
                <a:round/>
                <a:headEnd/>
                <a:tailEnd/>
              </a:ln>
              <a:effectLst/>
            </p:spPr>
            <p:txBody>
              <a:bodyPr/>
              <a:lstStyle/>
              <a:p>
                <a:pPr eaLnBrk="0" hangingPunct="0"/>
                <a:endParaRPr lang="en-US" sz="1800" i="0">
                  <a:solidFill>
                    <a:srgbClr val="FFFFFF"/>
                  </a:solidFill>
                  <a:latin typeface="Arial" pitchFamily="34" charset="0"/>
                </a:endParaRPr>
              </a:p>
            </p:txBody>
          </p:sp>
          <p:sp>
            <p:nvSpPr>
              <p:cNvPr id="1084470" name="Freeform 54"/>
              <p:cNvSpPr>
                <a:spLocks/>
              </p:cNvSpPr>
              <p:nvPr/>
            </p:nvSpPr>
            <p:spPr bwMode="auto">
              <a:xfrm>
                <a:off x="2618" y="2058"/>
                <a:ext cx="1468" cy="634"/>
              </a:xfrm>
              <a:custGeom>
                <a:avLst/>
                <a:gdLst/>
                <a:ahLst/>
                <a:cxnLst>
                  <a:cxn ang="0">
                    <a:pos x="0" y="634"/>
                  </a:cxn>
                  <a:cxn ang="0">
                    <a:pos x="34" y="634"/>
                  </a:cxn>
                  <a:cxn ang="0">
                    <a:pos x="34" y="606"/>
                  </a:cxn>
                  <a:cxn ang="0">
                    <a:pos x="68" y="606"/>
                  </a:cxn>
                  <a:cxn ang="0">
                    <a:pos x="68" y="576"/>
                  </a:cxn>
                  <a:cxn ang="0">
                    <a:pos x="122" y="576"/>
                  </a:cxn>
                  <a:cxn ang="0">
                    <a:pos x="122" y="556"/>
                  </a:cxn>
                  <a:cxn ang="0">
                    <a:pos x="152" y="556"/>
                  </a:cxn>
                  <a:cxn ang="0">
                    <a:pos x="152" y="536"/>
                  </a:cxn>
                  <a:cxn ang="0">
                    <a:pos x="226" y="536"/>
                  </a:cxn>
                  <a:cxn ang="0">
                    <a:pos x="226" y="516"/>
                  </a:cxn>
                  <a:cxn ang="0">
                    <a:pos x="274" y="516"/>
                  </a:cxn>
                  <a:cxn ang="0">
                    <a:pos x="274" y="500"/>
                  </a:cxn>
                  <a:cxn ang="0">
                    <a:pos x="320" y="500"/>
                  </a:cxn>
                  <a:cxn ang="0">
                    <a:pos x="320" y="484"/>
                  </a:cxn>
                  <a:cxn ang="0">
                    <a:pos x="360" y="484"/>
                  </a:cxn>
                  <a:cxn ang="0">
                    <a:pos x="360" y="456"/>
                  </a:cxn>
                  <a:cxn ang="0">
                    <a:pos x="486" y="456"/>
                  </a:cxn>
                  <a:cxn ang="0">
                    <a:pos x="486" y="420"/>
                  </a:cxn>
                  <a:cxn ang="0">
                    <a:pos x="538" y="420"/>
                  </a:cxn>
                  <a:cxn ang="0">
                    <a:pos x="538" y="386"/>
                  </a:cxn>
                  <a:cxn ang="0">
                    <a:pos x="572" y="386"/>
                  </a:cxn>
                  <a:cxn ang="0">
                    <a:pos x="572" y="368"/>
                  </a:cxn>
                  <a:cxn ang="0">
                    <a:pos x="600" y="368"/>
                  </a:cxn>
                  <a:cxn ang="0">
                    <a:pos x="600" y="346"/>
                  </a:cxn>
                  <a:cxn ang="0">
                    <a:pos x="644" y="346"/>
                  </a:cxn>
                  <a:cxn ang="0">
                    <a:pos x="644" y="326"/>
                  </a:cxn>
                  <a:cxn ang="0">
                    <a:pos x="680" y="326"/>
                  </a:cxn>
                  <a:cxn ang="0">
                    <a:pos x="680" y="290"/>
                  </a:cxn>
                  <a:cxn ang="0">
                    <a:pos x="712" y="290"/>
                  </a:cxn>
                  <a:cxn ang="0">
                    <a:pos x="712" y="254"/>
                  </a:cxn>
                  <a:cxn ang="0">
                    <a:pos x="738" y="254"/>
                  </a:cxn>
                  <a:cxn ang="0">
                    <a:pos x="738" y="228"/>
                  </a:cxn>
                  <a:cxn ang="0">
                    <a:pos x="888" y="228"/>
                  </a:cxn>
                  <a:cxn ang="0">
                    <a:pos x="888" y="204"/>
                  </a:cxn>
                  <a:cxn ang="0">
                    <a:pos x="924" y="204"/>
                  </a:cxn>
                  <a:cxn ang="0">
                    <a:pos x="924" y="184"/>
                  </a:cxn>
                  <a:cxn ang="0">
                    <a:pos x="972" y="184"/>
                  </a:cxn>
                  <a:cxn ang="0">
                    <a:pos x="972" y="168"/>
                  </a:cxn>
                  <a:cxn ang="0">
                    <a:pos x="1044" y="168"/>
                  </a:cxn>
                  <a:cxn ang="0">
                    <a:pos x="1044" y="148"/>
                  </a:cxn>
                  <a:cxn ang="0">
                    <a:pos x="1106" y="148"/>
                  </a:cxn>
                  <a:cxn ang="0">
                    <a:pos x="1106" y="122"/>
                  </a:cxn>
                  <a:cxn ang="0">
                    <a:pos x="1138" y="122"/>
                  </a:cxn>
                  <a:cxn ang="0">
                    <a:pos x="1138" y="96"/>
                  </a:cxn>
                  <a:cxn ang="0">
                    <a:pos x="1310" y="96"/>
                  </a:cxn>
                  <a:cxn ang="0">
                    <a:pos x="1310" y="64"/>
                  </a:cxn>
                  <a:cxn ang="0">
                    <a:pos x="1374" y="64"/>
                  </a:cxn>
                  <a:cxn ang="0">
                    <a:pos x="1374" y="44"/>
                  </a:cxn>
                  <a:cxn ang="0">
                    <a:pos x="1468" y="44"/>
                  </a:cxn>
                  <a:cxn ang="0">
                    <a:pos x="1468" y="0"/>
                  </a:cxn>
                </a:cxnLst>
                <a:rect l="0" t="0" r="r" b="b"/>
                <a:pathLst>
                  <a:path w="1468" h="634">
                    <a:moveTo>
                      <a:pt x="0" y="634"/>
                    </a:moveTo>
                    <a:lnTo>
                      <a:pt x="34" y="634"/>
                    </a:lnTo>
                    <a:lnTo>
                      <a:pt x="34" y="606"/>
                    </a:lnTo>
                    <a:lnTo>
                      <a:pt x="68" y="606"/>
                    </a:lnTo>
                    <a:lnTo>
                      <a:pt x="68" y="576"/>
                    </a:lnTo>
                    <a:lnTo>
                      <a:pt x="122" y="576"/>
                    </a:lnTo>
                    <a:lnTo>
                      <a:pt x="122" y="556"/>
                    </a:lnTo>
                    <a:lnTo>
                      <a:pt x="152" y="556"/>
                    </a:lnTo>
                    <a:lnTo>
                      <a:pt x="152" y="536"/>
                    </a:lnTo>
                    <a:lnTo>
                      <a:pt x="226" y="536"/>
                    </a:lnTo>
                    <a:lnTo>
                      <a:pt x="226" y="516"/>
                    </a:lnTo>
                    <a:lnTo>
                      <a:pt x="274" y="516"/>
                    </a:lnTo>
                    <a:lnTo>
                      <a:pt x="274" y="500"/>
                    </a:lnTo>
                    <a:lnTo>
                      <a:pt x="320" y="500"/>
                    </a:lnTo>
                    <a:lnTo>
                      <a:pt x="320" y="484"/>
                    </a:lnTo>
                    <a:lnTo>
                      <a:pt x="360" y="484"/>
                    </a:lnTo>
                    <a:lnTo>
                      <a:pt x="360" y="456"/>
                    </a:lnTo>
                    <a:lnTo>
                      <a:pt x="486" y="456"/>
                    </a:lnTo>
                    <a:lnTo>
                      <a:pt x="486" y="420"/>
                    </a:lnTo>
                    <a:lnTo>
                      <a:pt x="538" y="420"/>
                    </a:lnTo>
                    <a:lnTo>
                      <a:pt x="538" y="386"/>
                    </a:lnTo>
                    <a:lnTo>
                      <a:pt x="572" y="386"/>
                    </a:lnTo>
                    <a:lnTo>
                      <a:pt x="572" y="368"/>
                    </a:lnTo>
                    <a:lnTo>
                      <a:pt x="600" y="368"/>
                    </a:lnTo>
                    <a:lnTo>
                      <a:pt x="600" y="346"/>
                    </a:lnTo>
                    <a:lnTo>
                      <a:pt x="644" y="346"/>
                    </a:lnTo>
                    <a:lnTo>
                      <a:pt x="644" y="326"/>
                    </a:lnTo>
                    <a:lnTo>
                      <a:pt x="680" y="326"/>
                    </a:lnTo>
                    <a:lnTo>
                      <a:pt x="680" y="290"/>
                    </a:lnTo>
                    <a:lnTo>
                      <a:pt x="712" y="290"/>
                    </a:lnTo>
                    <a:lnTo>
                      <a:pt x="712" y="254"/>
                    </a:lnTo>
                    <a:lnTo>
                      <a:pt x="738" y="254"/>
                    </a:lnTo>
                    <a:lnTo>
                      <a:pt x="738" y="228"/>
                    </a:lnTo>
                    <a:lnTo>
                      <a:pt x="888" y="228"/>
                    </a:lnTo>
                    <a:lnTo>
                      <a:pt x="888" y="204"/>
                    </a:lnTo>
                    <a:lnTo>
                      <a:pt x="924" y="204"/>
                    </a:lnTo>
                    <a:lnTo>
                      <a:pt x="924" y="184"/>
                    </a:lnTo>
                    <a:lnTo>
                      <a:pt x="972" y="184"/>
                    </a:lnTo>
                    <a:lnTo>
                      <a:pt x="972" y="168"/>
                    </a:lnTo>
                    <a:lnTo>
                      <a:pt x="1044" y="168"/>
                    </a:lnTo>
                    <a:lnTo>
                      <a:pt x="1044" y="148"/>
                    </a:lnTo>
                    <a:lnTo>
                      <a:pt x="1106" y="148"/>
                    </a:lnTo>
                    <a:lnTo>
                      <a:pt x="1106" y="122"/>
                    </a:lnTo>
                    <a:lnTo>
                      <a:pt x="1138" y="122"/>
                    </a:lnTo>
                    <a:lnTo>
                      <a:pt x="1138" y="96"/>
                    </a:lnTo>
                    <a:lnTo>
                      <a:pt x="1310" y="96"/>
                    </a:lnTo>
                    <a:lnTo>
                      <a:pt x="1310" y="64"/>
                    </a:lnTo>
                    <a:lnTo>
                      <a:pt x="1374" y="64"/>
                    </a:lnTo>
                    <a:lnTo>
                      <a:pt x="1374" y="44"/>
                    </a:lnTo>
                    <a:lnTo>
                      <a:pt x="1468" y="44"/>
                    </a:lnTo>
                    <a:lnTo>
                      <a:pt x="1468" y="0"/>
                    </a:lnTo>
                  </a:path>
                </a:pathLst>
              </a:custGeom>
              <a:noFill/>
              <a:ln w="28575" cmpd="sng">
                <a:solidFill>
                  <a:srgbClr val="FFFF99"/>
                </a:solidFill>
                <a:round/>
                <a:headEnd/>
                <a:tailEnd/>
              </a:ln>
              <a:effectLst/>
            </p:spPr>
            <p:txBody>
              <a:bodyPr/>
              <a:lstStyle/>
              <a:p>
                <a:pPr eaLnBrk="0" hangingPunct="0"/>
                <a:endParaRPr lang="en-US" sz="1800" i="0">
                  <a:solidFill>
                    <a:srgbClr val="FFFFFF"/>
                  </a:solidFill>
                  <a:latin typeface="Arial" pitchFamily="34" charset="0"/>
                </a:endParaRPr>
              </a:p>
            </p:txBody>
          </p:sp>
        </p:grpSp>
        <p:sp>
          <p:nvSpPr>
            <p:cNvPr id="1084471" name="Freeform 55"/>
            <p:cNvSpPr>
              <a:spLocks/>
            </p:cNvSpPr>
            <p:nvPr/>
          </p:nvSpPr>
          <p:spPr bwMode="auto">
            <a:xfrm>
              <a:off x="4086" y="1260"/>
              <a:ext cx="1130" cy="798"/>
            </a:xfrm>
            <a:custGeom>
              <a:avLst/>
              <a:gdLst/>
              <a:ahLst/>
              <a:cxnLst>
                <a:cxn ang="0">
                  <a:pos x="0" y="798"/>
                </a:cxn>
                <a:cxn ang="0">
                  <a:pos x="110" y="798"/>
                </a:cxn>
                <a:cxn ang="0">
                  <a:pos x="110" y="768"/>
                </a:cxn>
                <a:cxn ang="0">
                  <a:pos x="154" y="768"/>
                </a:cxn>
                <a:cxn ang="0">
                  <a:pos x="154" y="720"/>
                </a:cxn>
                <a:cxn ang="0">
                  <a:pos x="190" y="720"/>
                </a:cxn>
                <a:cxn ang="0">
                  <a:pos x="190" y="698"/>
                </a:cxn>
                <a:cxn ang="0">
                  <a:pos x="256" y="698"/>
                </a:cxn>
                <a:cxn ang="0">
                  <a:pos x="256" y="678"/>
                </a:cxn>
                <a:cxn ang="0">
                  <a:pos x="314" y="678"/>
                </a:cxn>
                <a:cxn ang="0">
                  <a:pos x="314" y="656"/>
                </a:cxn>
                <a:cxn ang="0">
                  <a:pos x="394" y="656"/>
                </a:cxn>
                <a:cxn ang="0">
                  <a:pos x="394" y="572"/>
                </a:cxn>
                <a:cxn ang="0">
                  <a:pos x="432" y="572"/>
                </a:cxn>
                <a:cxn ang="0">
                  <a:pos x="432" y="550"/>
                </a:cxn>
                <a:cxn ang="0">
                  <a:pos x="516" y="550"/>
                </a:cxn>
                <a:cxn ang="0">
                  <a:pos x="516" y="508"/>
                </a:cxn>
                <a:cxn ang="0">
                  <a:pos x="564" y="508"/>
                </a:cxn>
                <a:cxn ang="0">
                  <a:pos x="564" y="484"/>
                </a:cxn>
                <a:cxn ang="0">
                  <a:pos x="594" y="484"/>
                </a:cxn>
                <a:cxn ang="0">
                  <a:pos x="594" y="448"/>
                </a:cxn>
                <a:cxn ang="0">
                  <a:pos x="644" y="448"/>
                </a:cxn>
                <a:cxn ang="0">
                  <a:pos x="644" y="424"/>
                </a:cxn>
                <a:cxn ang="0">
                  <a:pos x="680" y="424"/>
                </a:cxn>
                <a:cxn ang="0">
                  <a:pos x="680" y="400"/>
                </a:cxn>
                <a:cxn ang="0">
                  <a:pos x="714" y="400"/>
                </a:cxn>
                <a:cxn ang="0">
                  <a:pos x="714" y="364"/>
                </a:cxn>
                <a:cxn ang="0">
                  <a:pos x="778" y="364"/>
                </a:cxn>
                <a:cxn ang="0">
                  <a:pos x="778" y="330"/>
                </a:cxn>
                <a:cxn ang="0">
                  <a:pos x="844" y="330"/>
                </a:cxn>
                <a:cxn ang="0">
                  <a:pos x="844" y="250"/>
                </a:cxn>
                <a:cxn ang="0">
                  <a:pos x="862" y="250"/>
                </a:cxn>
                <a:cxn ang="0">
                  <a:pos x="862" y="208"/>
                </a:cxn>
                <a:cxn ang="0">
                  <a:pos x="948" y="208"/>
                </a:cxn>
                <a:cxn ang="0">
                  <a:pos x="948" y="174"/>
                </a:cxn>
                <a:cxn ang="0">
                  <a:pos x="980" y="174"/>
                </a:cxn>
                <a:cxn ang="0">
                  <a:pos x="980" y="108"/>
                </a:cxn>
                <a:cxn ang="0">
                  <a:pos x="1018" y="108"/>
                </a:cxn>
                <a:cxn ang="0">
                  <a:pos x="1018" y="80"/>
                </a:cxn>
                <a:cxn ang="0">
                  <a:pos x="1042" y="80"/>
                </a:cxn>
                <a:cxn ang="0">
                  <a:pos x="1042" y="44"/>
                </a:cxn>
                <a:cxn ang="0">
                  <a:pos x="1064" y="44"/>
                </a:cxn>
                <a:cxn ang="0">
                  <a:pos x="1064" y="0"/>
                </a:cxn>
                <a:cxn ang="0">
                  <a:pos x="1130" y="0"/>
                </a:cxn>
              </a:cxnLst>
              <a:rect l="0" t="0" r="r" b="b"/>
              <a:pathLst>
                <a:path w="1130" h="798">
                  <a:moveTo>
                    <a:pt x="0" y="798"/>
                  </a:moveTo>
                  <a:lnTo>
                    <a:pt x="110" y="798"/>
                  </a:lnTo>
                  <a:lnTo>
                    <a:pt x="110" y="768"/>
                  </a:lnTo>
                  <a:lnTo>
                    <a:pt x="154" y="768"/>
                  </a:lnTo>
                  <a:lnTo>
                    <a:pt x="154" y="720"/>
                  </a:lnTo>
                  <a:lnTo>
                    <a:pt x="190" y="720"/>
                  </a:lnTo>
                  <a:lnTo>
                    <a:pt x="190" y="698"/>
                  </a:lnTo>
                  <a:lnTo>
                    <a:pt x="256" y="698"/>
                  </a:lnTo>
                  <a:lnTo>
                    <a:pt x="256" y="678"/>
                  </a:lnTo>
                  <a:lnTo>
                    <a:pt x="314" y="678"/>
                  </a:lnTo>
                  <a:lnTo>
                    <a:pt x="314" y="656"/>
                  </a:lnTo>
                  <a:lnTo>
                    <a:pt x="394" y="656"/>
                  </a:lnTo>
                  <a:lnTo>
                    <a:pt x="394" y="572"/>
                  </a:lnTo>
                  <a:lnTo>
                    <a:pt x="432" y="572"/>
                  </a:lnTo>
                  <a:lnTo>
                    <a:pt x="432" y="550"/>
                  </a:lnTo>
                  <a:lnTo>
                    <a:pt x="516" y="550"/>
                  </a:lnTo>
                  <a:lnTo>
                    <a:pt x="516" y="508"/>
                  </a:lnTo>
                  <a:lnTo>
                    <a:pt x="564" y="508"/>
                  </a:lnTo>
                  <a:lnTo>
                    <a:pt x="564" y="484"/>
                  </a:lnTo>
                  <a:lnTo>
                    <a:pt x="594" y="484"/>
                  </a:lnTo>
                  <a:lnTo>
                    <a:pt x="594" y="448"/>
                  </a:lnTo>
                  <a:lnTo>
                    <a:pt x="644" y="448"/>
                  </a:lnTo>
                  <a:lnTo>
                    <a:pt x="644" y="424"/>
                  </a:lnTo>
                  <a:lnTo>
                    <a:pt x="680" y="424"/>
                  </a:lnTo>
                  <a:lnTo>
                    <a:pt x="680" y="400"/>
                  </a:lnTo>
                  <a:lnTo>
                    <a:pt x="714" y="400"/>
                  </a:lnTo>
                  <a:lnTo>
                    <a:pt x="714" y="364"/>
                  </a:lnTo>
                  <a:lnTo>
                    <a:pt x="778" y="364"/>
                  </a:lnTo>
                  <a:lnTo>
                    <a:pt x="778" y="330"/>
                  </a:lnTo>
                  <a:lnTo>
                    <a:pt x="844" y="330"/>
                  </a:lnTo>
                  <a:lnTo>
                    <a:pt x="844" y="250"/>
                  </a:lnTo>
                  <a:lnTo>
                    <a:pt x="862" y="250"/>
                  </a:lnTo>
                  <a:lnTo>
                    <a:pt x="862" y="208"/>
                  </a:lnTo>
                  <a:lnTo>
                    <a:pt x="948" y="208"/>
                  </a:lnTo>
                  <a:lnTo>
                    <a:pt x="948" y="174"/>
                  </a:lnTo>
                  <a:lnTo>
                    <a:pt x="980" y="174"/>
                  </a:lnTo>
                  <a:lnTo>
                    <a:pt x="980" y="108"/>
                  </a:lnTo>
                  <a:lnTo>
                    <a:pt x="1018" y="108"/>
                  </a:lnTo>
                  <a:lnTo>
                    <a:pt x="1018" y="80"/>
                  </a:lnTo>
                  <a:lnTo>
                    <a:pt x="1042" y="80"/>
                  </a:lnTo>
                  <a:lnTo>
                    <a:pt x="1042" y="44"/>
                  </a:lnTo>
                  <a:lnTo>
                    <a:pt x="1064" y="44"/>
                  </a:lnTo>
                  <a:lnTo>
                    <a:pt x="1064" y="0"/>
                  </a:lnTo>
                  <a:lnTo>
                    <a:pt x="1130" y="0"/>
                  </a:lnTo>
                </a:path>
              </a:pathLst>
            </a:custGeom>
            <a:noFill/>
            <a:ln w="28575" cmpd="sng">
              <a:solidFill>
                <a:srgbClr val="FFFF99"/>
              </a:solidFill>
              <a:round/>
              <a:headEnd/>
              <a:tailEnd/>
            </a:ln>
            <a:effectLst/>
          </p:spPr>
          <p:txBody>
            <a:bodyPr/>
            <a:lstStyle/>
            <a:p>
              <a:pPr eaLnBrk="0" hangingPunct="0"/>
              <a:endParaRPr lang="en-US" sz="1800" i="0">
                <a:solidFill>
                  <a:srgbClr val="FFFFFF"/>
                </a:solidFill>
                <a:latin typeface="Arial" pitchFamily="34" charset="0"/>
              </a:endParaRPr>
            </a:p>
          </p:txBody>
        </p:sp>
      </p:grpSp>
      <p:sp>
        <p:nvSpPr>
          <p:cNvPr id="1084480" name="Rectangle 64"/>
          <p:cNvSpPr>
            <a:spLocks noGrp="1" noChangeArrowheads="1"/>
          </p:cNvSpPr>
          <p:nvPr>
            <p:ph type="title"/>
          </p:nvPr>
        </p:nvSpPr>
        <p:spPr/>
        <p:txBody>
          <a:bodyPr/>
          <a:lstStyle/>
          <a:p>
            <a:r>
              <a:rPr lang="de-DE"/>
              <a:t>Time to first stroke / SSE</a:t>
            </a:r>
          </a:p>
        </p:txBody>
      </p:sp>
      <p:sp>
        <p:nvSpPr>
          <p:cNvPr id="1084476" name="Text Box 60"/>
          <p:cNvSpPr txBox="1">
            <a:spLocks noChangeArrowheads="1"/>
          </p:cNvSpPr>
          <p:nvPr/>
        </p:nvSpPr>
        <p:spPr bwMode="auto">
          <a:xfrm>
            <a:off x="263525" y="6369050"/>
            <a:ext cx="4359275" cy="396875"/>
          </a:xfrm>
          <a:prstGeom prst="rect">
            <a:avLst/>
          </a:prstGeom>
          <a:noFill/>
          <a:ln w="9525">
            <a:noFill/>
            <a:miter lim="800000"/>
            <a:headEnd/>
            <a:tailEnd/>
          </a:ln>
          <a:effectLst/>
        </p:spPr>
        <p:txBody>
          <a:bodyPr>
            <a:spAutoFit/>
          </a:bodyPr>
          <a:lstStyle/>
          <a:p>
            <a:pPr eaLnBrk="0" hangingPunct="0"/>
            <a:r>
              <a:rPr lang="de-DE" sz="1000" i="0">
                <a:solidFill>
                  <a:srgbClr val="FFFFFF"/>
                </a:solidFill>
                <a:latin typeface="Arial" pitchFamily="34" charset="0"/>
              </a:rPr>
              <a:t>Connolly SJ., et al. </a:t>
            </a:r>
            <a:r>
              <a:rPr lang="de-DE" sz="1000">
                <a:solidFill>
                  <a:srgbClr val="FFFFFF"/>
                </a:solidFill>
                <a:latin typeface="Arial" pitchFamily="34" charset="0"/>
              </a:rPr>
              <a:t>NEJM </a:t>
            </a:r>
            <a:r>
              <a:rPr lang="de-DE" sz="1000" i="0">
                <a:solidFill>
                  <a:srgbClr val="FFFFFF"/>
                </a:solidFill>
                <a:latin typeface="Arial" pitchFamily="34" charset="0"/>
              </a:rPr>
              <a:t>published online on Aug 30th 2009. </a:t>
            </a:r>
            <a:br>
              <a:rPr lang="de-DE" sz="1000" i="0">
                <a:solidFill>
                  <a:srgbClr val="FFFFFF"/>
                </a:solidFill>
                <a:latin typeface="Arial" pitchFamily="34" charset="0"/>
              </a:rPr>
            </a:br>
            <a:r>
              <a:rPr lang="de-DE" sz="1000" i="0">
                <a:solidFill>
                  <a:srgbClr val="FFFFFF"/>
                </a:solidFill>
                <a:latin typeface="Arial" pitchFamily="34" charset="0"/>
              </a:rPr>
              <a:t>DOI 10.1056/NEJMoa0905561</a:t>
            </a:r>
          </a:p>
        </p:txBody>
      </p:sp>
      <p:sp>
        <p:nvSpPr>
          <p:cNvPr id="1084477" name="Text Box 61"/>
          <p:cNvSpPr txBox="1">
            <a:spLocks noChangeArrowheads="1"/>
          </p:cNvSpPr>
          <p:nvPr/>
        </p:nvSpPr>
        <p:spPr bwMode="auto">
          <a:xfrm>
            <a:off x="4657725" y="6369050"/>
            <a:ext cx="4221163" cy="396875"/>
          </a:xfrm>
          <a:prstGeom prst="rect">
            <a:avLst/>
          </a:prstGeom>
          <a:noFill/>
          <a:ln w="9525">
            <a:noFill/>
            <a:miter lim="800000"/>
            <a:headEnd/>
            <a:tailEnd/>
          </a:ln>
          <a:effectLst/>
        </p:spPr>
        <p:txBody>
          <a:bodyPr>
            <a:spAutoFit/>
          </a:bodyPr>
          <a:lstStyle/>
          <a:p>
            <a:pPr algn="r" eaLnBrk="0" hangingPunct="0"/>
            <a:r>
              <a:rPr lang="en-GB" sz="1000" i="0">
                <a:solidFill>
                  <a:srgbClr val="FFFFFF"/>
                </a:solidFill>
                <a:latin typeface="Arial" pitchFamily="34" charset="0"/>
              </a:rPr>
              <a:t>Dabigatran etexilate is in clinical development and not licensed for clinical use in stroke prevention for patients with atrial fibrillation</a:t>
            </a:r>
          </a:p>
        </p:txBody>
      </p:sp>
      <p:sp>
        <p:nvSpPr>
          <p:cNvPr id="1084478" name="Rectangle 62"/>
          <p:cNvSpPr>
            <a:spLocks noChangeArrowheads="1"/>
          </p:cNvSpPr>
          <p:nvPr/>
        </p:nvSpPr>
        <p:spPr bwMode="auto">
          <a:xfrm>
            <a:off x="8080375" y="2176463"/>
            <a:ext cx="933450" cy="641350"/>
          </a:xfrm>
          <a:prstGeom prst="rect">
            <a:avLst/>
          </a:prstGeom>
          <a:noFill/>
          <a:ln w="9525">
            <a:noFill/>
            <a:miter lim="800000"/>
            <a:headEnd/>
            <a:tailEnd/>
          </a:ln>
          <a:effectLst/>
        </p:spPr>
        <p:txBody>
          <a:bodyPr>
            <a:spAutoFit/>
          </a:bodyPr>
          <a:lstStyle/>
          <a:p>
            <a:pPr algn="ctr" eaLnBrk="0" hangingPunct="0"/>
            <a:r>
              <a:rPr lang="en-GB" sz="1800" b="1" i="0">
                <a:solidFill>
                  <a:srgbClr val="FFFFFF"/>
                </a:solidFill>
                <a:latin typeface="Arial" pitchFamily="34" charset="0"/>
              </a:rPr>
              <a:t>RRR</a:t>
            </a:r>
          </a:p>
          <a:p>
            <a:pPr algn="ctr" eaLnBrk="0" hangingPunct="0"/>
            <a:r>
              <a:rPr lang="en-GB" sz="1800" b="1" i="0">
                <a:solidFill>
                  <a:srgbClr val="FFFFFF"/>
                </a:solidFill>
                <a:latin typeface="Arial" pitchFamily="34" charset="0"/>
              </a:rPr>
              <a:t>34%</a:t>
            </a:r>
            <a:endParaRPr lang="en-US" sz="1800" b="1" i="0">
              <a:solidFill>
                <a:srgbClr val="FFFFFF"/>
              </a:solidFill>
              <a:latin typeface="Arial" pitchFamily="34" charset="0"/>
            </a:endParaRPr>
          </a:p>
        </p:txBody>
      </p:sp>
      <p:sp>
        <p:nvSpPr>
          <p:cNvPr id="1084479" name="Line 63"/>
          <p:cNvSpPr>
            <a:spLocks noChangeShapeType="1"/>
          </p:cNvSpPr>
          <p:nvPr/>
        </p:nvSpPr>
        <p:spPr bwMode="auto">
          <a:xfrm flipH="1">
            <a:off x="8115300" y="1989138"/>
            <a:ext cx="12700" cy="1065212"/>
          </a:xfrm>
          <a:prstGeom prst="line">
            <a:avLst/>
          </a:prstGeom>
          <a:noFill/>
          <a:ln w="38100">
            <a:solidFill>
              <a:schemeClr val="bg1"/>
            </a:solidFill>
            <a:round/>
            <a:headEnd/>
            <a:tailEnd type="triangle" w="med" len="med"/>
          </a:ln>
          <a:effectLst/>
        </p:spPr>
        <p:txBody>
          <a:bodyPr/>
          <a:lstStyle/>
          <a:p>
            <a:pPr eaLnBrk="0" hangingPunct="0"/>
            <a:endParaRPr lang="en-US" sz="1800" i="0">
              <a:solidFill>
                <a:srgbClr val="FFFFFF"/>
              </a:solidFill>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Text Box 2"/>
          <p:cNvSpPr txBox="1">
            <a:spLocks noChangeArrowheads="1"/>
          </p:cNvSpPr>
          <p:nvPr/>
        </p:nvSpPr>
        <p:spPr bwMode="auto">
          <a:xfrm>
            <a:off x="263525" y="6521450"/>
            <a:ext cx="4359275" cy="244475"/>
          </a:xfrm>
          <a:prstGeom prst="rect">
            <a:avLst/>
          </a:prstGeom>
          <a:noFill/>
          <a:ln w="9525">
            <a:noFill/>
            <a:miter lim="800000"/>
            <a:headEnd/>
            <a:tailEnd/>
          </a:ln>
          <a:effectLst/>
        </p:spPr>
        <p:txBody>
          <a:bodyPr>
            <a:spAutoFit/>
          </a:bodyPr>
          <a:lstStyle/>
          <a:p>
            <a:pPr eaLnBrk="0" hangingPunct="0"/>
            <a:r>
              <a:rPr lang="de-DE" sz="1000" i="0">
                <a:solidFill>
                  <a:srgbClr val="FFFFFF"/>
                </a:solidFill>
                <a:latin typeface="Arial" pitchFamily="34" charset="0"/>
              </a:rPr>
              <a:t>Camm J.: Oral presentation at ESC on Aug 30th 2009. </a:t>
            </a:r>
          </a:p>
        </p:txBody>
      </p:sp>
      <p:sp>
        <p:nvSpPr>
          <p:cNvPr id="1320963" name="Text Box 3"/>
          <p:cNvSpPr txBox="1">
            <a:spLocks noChangeArrowheads="1"/>
          </p:cNvSpPr>
          <p:nvPr/>
        </p:nvSpPr>
        <p:spPr bwMode="auto">
          <a:xfrm>
            <a:off x="4657725" y="6369050"/>
            <a:ext cx="4221163" cy="396875"/>
          </a:xfrm>
          <a:prstGeom prst="rect">
            <a:avLst/>
          </a:prstGeom>
          <a:noFill/>
          <a:ln w="9525">
            <a:noFill/>
            <a:miter lim="800000"/>
            <a:headEnd/>
            <a:tailEnd/>
          </a:ln>
          <a:effectLst/>
        </p:spPr>
        <p:txBody>
          <a:bodyPr>
            <a:spAutoFit/>
          </a:bodyPr>
          <a:lstStyle/>
          <a:p>
            <a:pPr algn="r" eaLnBrk="0" hangingPunct="0"/>
            <a:r>
              <a:rPr lang="en-GB" sz="1000" i="0">
                <a:solidFill>
                  <a:srgbClr val="FFFFFF"/>
                </a:solidFill>
                <a:latin typeface="Arial" pitchFamily="34" charset="0"/>
              </a:rPr>
              <a:t>Dabigatran etexilate is in clinical development and not licensed for clinical use in stroke prevention for patients with atrial fibrillation</a:t>
            </a:r>
          </a:p>
        </p:txBody>
      </p:sp>
      <p:sp>
        <p:nvSpPr>
          <p:cNvPr id="1320964" name="Text Box 4"/>
          <p:cNvSpPr txBox="1">
            <a:spLocks noChangeArrowheads="1"/>
          </p:cNvSpPr>
          <p:nvPr/>
        </p:nvSpPr>
        <p:spPr bwMode="auto">
          <a:xfrm>
            <a:off x="2894013" y="969963"/>
            <a:ext cx="4356100" cy="703262"/>
          </a:xfrm>
          <a:prstGeom prst="rect">
            <a:avLst/>
          </a:prstGeom>
          <a:noFill/>
          <a:ln w="9525" algn="ctr">
            <a:noFill/>
            <a:miter lim="800000"/>
            <a:headEnd/>
            <a:tailEnd/>
          </a:ln>
          <a:effectLst/>
        </p:spPr>
        <p:txBody>
          <a:bodyPr wrap="none">
            <a:spAutoFit/>
          </a:bodyPr>
          <a:lstStyle/>
          <a:p>
            <a:pPr algn="ctr" eaLnBrk="0" hangingPunct="0"/>
            <a:r>
              <a:rPr lang="en-GB" sz="2000" b="1" i="0">
                <a:solidFill>
                  <a:srgbClr val="FFFFFF"/>
                </a:solidFill>
                <a:latin typeface="Arial" pitchFamily="34" charset="0"/>
              </a:rPr>
              <a:t>Meta-analysis of ischaemic stroke </a:t>
            </a:r>
            <a:br>
              <a:rPr lang="en-GB" sz="2000" b="1" i="0">
                <a:solidFill>
                  <a:srgbClr val="FFFFFF"/>
                </a:solidFill>
                <a:latin typeface="Arial" pitchFamily="34" charset="0"/>
              </a:rPr>
            </a:br>
            <a:r>
              <a:rPr lang="en-GB" sz="2000" b="1" i="0">
                <a:solidFill>
                  <a:srgbClr val="FFFFFF"/>
                </a:solidFill>
                <a:latin typeface="Arial" pitchFamily="34" charset="0"/>
              </a:rPr>
              <a:t>or systemic embolism</a:t>
            </a:r>
            <a:endParaRPr lang="en-US" sz="2000" b="1" i="0">
              <a:solidFill>
                <a:srgbClr val="FFFFFF"/>
              </a:solidFill>
              <a:latin typeface="Arial" pitchFamily="34" charset="0"/>
            </a:endParaRPr>
          </a:p>
        </p:txBody>
      </p:sp>
      <p:sp>
        <p:nvSpPr>
          <p:cNvPr id="1320965" name="Text Box 5"/>
          <p:cNvSpPr txBox="1">
            <a:spLocks noChangeArrowheads="1"/>
          </p:cNvSpPr>
          <p:nvPr/>
        </p:nvSpPr>
        <p:spPr bwMode="auto">
          <a:xfrm>
            <a:off x="700088" y="2228850"/>
            <a:ext cx="2755900" cy="3113088"/>
          </a:xfrm>
          <a:prstGeom prst="rect">
            <a:avLst/>
          </a:prstGeom>
          <a:noFill/>
          <a:ln w="9525" algn="ctr">
            <a:noFill/>
            <a:miter lim="800000"/>
            <a:headEnd/>
            <a:tailEnd/>
          </a:ln>
          <a:effectLst/>
        </p:spPr>
        <p:txBody>
          <a:bodyPr wrap="none">
            <a:spAutoFit/>
          </a:bodyPr>
          <a:lstStyle/>
          <a:p>
            <a:pPr algn="r" eaLnBrk="0" hangingPunct="0">
              <a:spcBef>
                <a:spcPct val="100000"/>
              </a:spcBef>
            </a:pPr>
            <a:r>
              <a:rPr lang="en-GB" sz="1800" b="1" i="0">
                <a:solidFill>
                  <a:srgbClr val="FFFFFF"/>
                </a:solidFill>
                <a:latin typeface="Arial" pitchFamily="34" charset="0"/>
              </a:rPr>
              <a:t>W vs placebo</a:t>
            </a:r>
          </a:p>
          <a:p>
            <a:pPr algn="r" eaLnBrk="0" hangingPunct="0">
              <a:spcBef>
                <a:spcPct val="100000"/>
              </a:spcBef>
            </a:pPr>
            <a:r>
              <a:rPr lang="en-GB" sz="1800" b="1" i="0">
                <a:solidFill>
                  <a:srgbClr val="FFFFFF"/>
                </a:solidFill>
                <a:latin typeface="Arial" pitchFamily="34" charset="0"/>
              </a:rPr>
              <a:t>W vs W low dose</a:t>
            </a:r>
          </a:p>
          <a:p>
            <a:pPr algn="r" eaLnBrk="0" hangingPunct="0">
              <a:spcBef>
                <a:spcPct val="100000"/>
              </a:spcBef>
            </a:pPr>
            <a:r>
              <a:rPr lang="en-GB" sz="1800" b="1" i="0">
                <a:solidFill>
                  <a:srgbClr val="FFFFFF"/>
                </a:solidFill>
                <a:latin typeface="Arial" pitchFamily="34" charset="0"/>
              </a:rPr>
              <a:t>W vs ASA</a:t>
            </a:r>
          </a:p>
          <a:p>
            <a:pPr algn="r" eaLnBrk="0" hangingPunct="0">
              <a:spcBef>
                <a:spcPct val="100000"/>
              </a:spcBef>
            </a:pPr>
            <a:r>
              <a:rPr lang="en-GB" sz="1800" b="1" i="0">
                <a:solidFill>
                  <a:srgbClr val="FFFFFF"/>
                </a:solidFill>
                <a:latin typeface="Arial" pitchFamily="34" charset="0"/>
              </a:rPr>
              <a:t>W vs ASA + clopidogrel</a:t>
            </a:r>
          </a:p>
          <a:p>
            <a:pPr algn="r" eaLnBrk="0" hangingPunct="0">
              <a:spcBef>
                <a:spcPct val="100000"/>
              </a:spcBef>
            </a:pPr>
            <a:r>
              <a:rPr lang="en-GB" sz="1800" b="1" i="0">
                <a:solidFill>
                  <a:srgbClr val="FFFFFF"/>
                </a:solidFill>
                <a:latin typeface="Arial" pitchFamily="34" charset="0"/>
              </a:rPr>
              <a:t>W vs ximelagatran</a:t>
            </a:r>
          </a:p>
          <a:p>
            <a:pPr algn="r" eaLnBrk="0" hangingPunct="0">
              <a:spcBef>
                <a:spcPct val="100000"/>
              </a:spcBef>
            </a:pPr>
            <a:r>
              <a:rPr lang="en-GB" sz="1800" b="1" i="0">
                <a:solidFill>
                  <a:srgbClr val="FFFFFF"/>
                </a:solidFill>
                <a:latin typeface="Arial" pitchFamily="34" charset="0"/>
              </a:rPr>
              <a:t>W vs dabigatran 150</a:t>
            </a:r>
            <a:endParaRPr lang="en-US" sz="1800" b="1" i="0">
              <a:solidFill>
                <a:srgbClr val="FFFFFF"/>
              </a:solidFill>
              <a:latin typeface="Arial" pitchFamily="34" charset="0"/>
            </a:endParaRPr>
          </a:p>
        </p:txBody>
      </p:sp>
      <p:sp>
        <p:nvSpPr>
          <p:cNvPr id="1320966" name="Line 6"/>
          <p:cNvSpPr>
            <a:spLocks noChangeShapeType="1"/>
          </p:cNvSpPr>
          <p:nvPr/>
        </p:nvSpPr>
        <p:spPr bwMode="auto">
          <a:xfrm>
            <a:off x="5067300" y="2063750"/>
            <a:ext cx="0" cy="3444875"/>
          </a:xfrm>
          <a:prstGeom prst="line">
            <a:avLst/>
          </a:prstGeom>
          <a:noFill/>
          <a:ln w="28575">
            <a:solidFill>
              <a:srgbClr val="FFFF99"/>
            </a:solidFill>
            <a:prstDash val="sysDot"/>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67" name="Line 7"/>
          <p:cNvSpPr>
            <a:spLocks noChangeShapeType="1"/>
          </p:cNvSpPr>
          <p:nvPr/>
        </p:nvSpPr>
        <p:spPr bwMode="auto">
          <a:xfrm>
            <a:off x="3305175" y="5492750"/>
            <a:ext cx="3349625" cy="0"/>
          </a:xfrm>
          <a:prstGeom prst="line">
            <a:avLst/>
          </a:prstGeom>
          <a:noFill/>
          <a:ln w="28575">
            <a:solidFill>
              <a:srgbClr val="FFFF99"/>
            </a:solidFill>
            <a:round/>
            <a:headEnd/>
            <a:tailEnd/>
          </a:ln>
          <a:effectLst/>
        </p:spPr>
        <p:txBody>
          <a:bodyPr>
            <a:spAutoFit/>
          </a:bodyPr>
          <a:lstStyle/>
          <a:p>
            <a:pPr eaLnBrk="0" hangingPunct="0"/>
            <a:endParaRPr lang="en-US" sz="1800" i="0">
              <a:solidFill>
                <a:srgbClr val="FFFFFF"/>
              </a:solidFill>
              <a:latin typeface="Arial" pitchFamily="34" charset="0"/>
            </a:endParaRPr>
          </a:p>
        </p:txBody>
      </p:sp>
      <p:sp>
        <p:nvSpPr>
          <p:cNvPr id="1320968" name="Line 8"/>
          <p:cNvSpPr>
            <a:spLocks noChangeShapeType="1"/>
          </p:cNvSpPr>
          <p:nvPr/>
        </p:nvSpPr>
        <p:spPr bwMode="auto">
          <a:xfrm>
            <a:off x="3305175"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69" name="Line 9"/>
          <p:cNvSpPr>
            <a:spLocks noChangeShapeType="1"/>
          </p:cNvSpPr>
          <p:nvPr/>
        </p:nvSpPr>
        <p:spPr bwMode="auto">
          <a:xfrm>
            <a:off x="3800475"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70" name="Line 10"/>
          <p:cNvSpPr>
            <a:spLocks noChangeShapeType="1"/>
          </p:cNvSpPr>
          <p:nvPr/>
        </p:nvSpPr>
        <p:spPr bwMode="auto">
          <a:xfrm>
            <a:off x="4310063"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71" name="Line 11"/>
          <p:cNvSpPr>
            <a:spLocks noChangeShapeType="1"/>
          </p:cNvSpPr>
          <p:nvPr/>
        </p:nvSpPr>
        <p:spPr bwMode="auto">
          <a:xfrm>
            <a:off x="4821238"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72" name="Line 12"/>
          <p:cNvSpPr>
            <a:spLocks noChangeShapeType="1"/>
          </p:cNvSpPr>
          <p:nvPr/>
        </p:nvSpPr>
        <p:spPr bwMode="auto">
          <a:xfrm>
            <a:off x="5322888"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73" name="Line 13"/>
          <p:cNvSpPr>
            <a:spLocks noChangeShapeType="1"/>
          </p:cNvSpPr>
          <p:nvPr/>
        </p:nvSpPr>
        <p:spPr bwMode="auto">
          <a:xfrm>
            <a:off x="5819775"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74" name="Line 14"/>
          <p:cNvSpPr>
            <a:spLocks noChangeShapeType="1"/>
          </p:cNvSpPr>
          <p:nvPr/>
        </p:nvSpPr>
        <p:spPr bwMode="auto">
          <a:xfrm>
            <a:off x="6210300"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75" name="Line 15"/>
          <p:cNvSpPr>
            <a:spLocks noChangeShapeType="1"/>
          </p:cNvSpPr>
          <p:nvPr/>
        </p:nvSpPr>
        <p:spPr bwMode="auto">
          <a:xfrm>
            <a:off x="6654800" y="5499100"/>
            <a:ext cx="0" cy="111125"/>
          </a:xfrm>
          <a:prstGeom prst="line">
            <a:avLst/>
          </a:prstGeom>
          <a:noFill/>
          <a:ln w="28575">
            <a:solidFill>
              <a:srgbClr val="FFFF99"/>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76" name="Text Box 16"/>
          <p:cNvSpPr txBox="1">
            <a:spLocks noChangeArrowheads="1"/>
          </p:cNvSpPr>
          <p:nvPr/>
        </p:nvSpPr>
        <p:spPr bwMode="auto">
          <a:xfrm>
            <a:off x="3263900" y="5599113"/>
            <a:ext cx="112713"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0</a:t>
            </a:r>
            <a:endParaRPr lang="en-US" sz="1600" b="1" i="0">
              <a:solidFill>
                <a:srgbClr val="FFFFFF"/>
              </a:solidFill>
              <a:latin typeface="Arial" pitchFamily="34" charset="0"/>
            </a:endParaRPr>
          </a:p>
        </p:txBody>
      </p:sp>
      <p:sp>
        <p:nvSpPr>
          <p:cNvPr id="1320977" name="Text Box 17"/>
          <p:cNvSpPr txBox="1">
            <a:spLocks noChangeArrowheads="1"/>
          </p:cNvSpPr>
          <p:nvPr/>
        </p:nvSpPr>
        <p:spPr bwMode="auto">
          <a:xfrm>
            <a:off x="3659188" y="5599113"/>
            <a:ext cx="284162"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0.3</a:t>
            </a:r>
            <a:endParaRPr lang="en-US" sz="1600" b="1" i="0">
              <a:solidFill>
                <a:srgbClr val="FFFFFF"/>
              </a:solidFill>
              <a:latin typeface="Arial" pitchFamily="34" charset="0"/>
            </a:endParaRPr>
          </a:p>
        </p:txBody>
      </p:sp>
      <p:sp>
        <p:nvSpPr>
          <p:cNvPr id="1320978" name="Text Box 18"/>
          <p:cNvSpPr txBox="1">
            <a:spLocks noChangeArrowheads="1"/>
          </p:cNvSpPr>
          <p:nvPr/>
        </p:nvSpPr>
        <p:spPr bwMode="auto">
          <a:xfrm>
            <a:off x="4164013" y="5599113"/>
            <a:ext cx="282575"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0.6</a:t>
            </a:r>
            <a:endParaRPr lang="en-US" sz="1600" b="1" i="0">
              <a:solidFill>
                <a:srgbClr val="FFFFFF"/>
              </a:solidFill>
              <a:latin typeface="Arial" pitchFamily="34" charset="0"/>
            </a:endParaRPr>
          </a:p>
        </p:txBody>
      </p:sp>
      <p:sp>
        <p:nvSpPr>
          <p:cNvPr id="1320979" name="Text Box 19"/>
          <p:cNvSpPr txBox="1">
            <a:spLocks noChangeArrowheads="1"/>
          </p:cNvSpPr>
          <p:nvPr/>
        </p:nvSpPr>
        <p:spPr bwMode="auto">
          <a:xfrm>
            <a:off x="4687888" y="5599113"/>
            <a:ext cx="282575"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0.9</a:t>
            </a:r>
            <a:endParaRPr lang="en-US" sz="1600" b="1" i="0">
              <a:solidFill>
                <a:srgbClr val="FFFFFF"/>
              </a:solidFill>
              <a:latin typeface="Arial" pitchFamily="34" charset="0"/>
            </a:endParaRPr>
          </a:p>
        </p:txBody>
      </p:sp>
      <p:sp>
        <p:nvSpPr>
          <p:cNvPr id="1320980" name="Text Box 20"/>
          <p:cNvSpPr txBox="1">
            <a:spLocks noChangeArrowheads="1"/>
          </p:cNvSpPr>
          <p:nvPr/>
        </p:nvSpPr>
        <p:spPr bwMode="auto">
          <a:xfrm>
            <a:off x="5183188" y="5599113"/>
            <a:ext cx="282575"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1.2</a:t>
            </a:r>
            <a:endParaRPr lang="en-US" sz="1600" b="1" i="0">
              <a:solidFill>
                <a:srgbClr val="FFFFFF"/>
              </a:solidFill>
              <a:latin typeface="Arial" pitchFamily="34" charset="0"/>
            </a:endParaRPr>
          </a:p>
        </p:txBody>
      </p:sp>
      <p:sp>
        <p:nvSpPr>
          <p:cNvPr id="1320981" name="Text Box 21"/>
          <p:cNvSpPr txBox="1">
            <a:spLocks noChangeArrowheads="1"/>
          </p:cNvSpPr>
          <p:nvPr/>
        </p:nvSpPr>
        <p:spPr bwMode="auto">
          <a:xfrm>
            <a:off x="5678488" y="5599113"/>
            <a:ext cx="282575"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1.5</a:t>
            </a:r>
            <a:endParaRPr lang="en-US" sz="1600" b="1" i="0">
              <a:solidFill>
                <a:srgbClr val="FFFFFF"/>
              </a:solidFill>
              <a:latin typeface="Arial" pitchFamily="34" charset="0"/>
            </a:endParaRPr>
          </a:p>
        </p:txBody>
      </p:sp>
      <p:sp>
        <p:nvSpPr>
          <p:cNvPr id="1320982" name="Text Box 22"/>
          <p:cNvSpPr txBox="1">
            <a:spLocks noChangeArrowheads="1"/>
          </p:cNvSpPr>
          <p:nvPr/>
        </p:nvSpPr>
        <p:spPr bwMode="auto">
          <a:xfrm>
            <a:off x="6062663" y="5599113"/>
            <a:ext cx="282575"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1.8</a:t>
            </a:r>
            <a:endParaRPr lang="en-US" sz="1600" b="1" i="0">
              <a:solidFill>
                <a:srgbClr val="FFFFFF"/>
              </a:solidFill>
              <a:latin typeface="Arial" pitchFamily="34" charset="0"/>
            </a:endParaRPr>
          </a:p>
        </p:txBody>
      </p:sp>
      <p:sp>
        <p:nvSpPr>
          <p:cNvPr id="1320983" name="Text Box 23"/>
          <p:cNvSpPr txBox="1">
            <a:spLocks noChangeArrowheads="1"/>
          </p:cNvSpPr>
          <p:nvPr/>
        </p:nvSpPr>
        <p:spPr bwMode="auto">
          <a:xfrm>
            <a:off x="6507163" y="5599113"/>
            <a:ext cx="282575" cy="244475"/>
          </a:xfrm>
          <a:prstGeom prst="rect">
            <a:avLst/>
          </a:prstGeom>
          <a:noFill/>
          <a:ln w="12700" algn="ctr">
            <a:noFill/>
            <a:miter lim="800000"/>
            <a:headEnd/>
            <a:tailEnd/>
          </a:ln>
          <a:effectLst/>
        </p:spPr>
        <p:txBody>
          <a:bodyPr wrap="none" lIns="0" tIns="0" rIns="0" bIns="0">
            <a:spAutoFit/>
          </a:bodyPr>
          <a:lstStyle/>
          <a:p>
            <a:pPr algn="ctr" eaLnBrk="0" hangingPunct="0"/>
            <a:r>
              <a:rPr lang="en-GB" sz="1600" b="1" i="0">
                <a:solidFill>
                  <a:srgbClr val="FFFFFF"/>
                </a:solidFill>
                <a:latin typeface="Arial" pitchFamily="34" charset="0"/>
              </a:rPr>
              <a:t>2.0</a:t>
            </a:r>
            <a:endParaRPr lang="en-US" sz="1600" b="1" i="0">
              <a:solidFill>
                <a:srgbClr val="FFFFFF"/>
              </a:solidFill>
              <a:latin typeface="Arial" pitchFamily="34" charset="0"/>
            </a:endParaRPr>
          </a:p>
        </p:txBody>
      </p:sp>
      <p:sp>
        <p:nvSpPr>
          <p:cNvPr id="1320984" name="Text Box 24"/>
          <p:cNvSpPr txBox="1">
            <a:spLocks noChangeArrowheads="1"/>
          </p:cNvSpPr>
          <p:nvPr/>
        </p:nvSpPr>
        <p:spPr bwMode="auto">
          <a:xfrm>
            <a:off x="3205163" y="5946775"/>
            <a:ext cx="1638300" cy="244475"/>
          </a:xfrm>
          <a:prstGeom prst="rect">
            <a:avLst/>
          </a:prstGeom>
          <a:noFill/>
          <a:ln w="12700" algn="ctr">
            <a:noFill/>
            <a:miter lim="800000"/>
            <a:headEnd/>
            <a:tailEnd/>
          </a:ln>
          <a:effectLst/>
        </p:spPr>
        <p:txBody>
          <a:bodyPr wrap="none" lIns="0" tIns="0" rIns="0" bIns="0">
            <a:spAutoFit/>
          </a:bodyPr>
          <a:lstStyle/>
          <a:p>
            <a:pPr algn="r" eaLnBrk="0" hangingPunct="0"/>
            <a:r>
              <a:rPr lang="en-GB" sz="1600" b="1" i="0">
                <a:solidFill>
                  <a:srgbClr val="FFFFFF"/>
                </a:solidFill>
                <a:latin typeface="Arial" pitchFamily="34" charset="0"/>
              </a:rPr>
              <a:t>Favours warfarin</a:t>
            </a:r>
            <a:endParaRPr lang="en-US" sz="1600" b="1" i="0">
              <a:solidFill>
                <a:srgbClr val="FFFFFF"/>
              </a:solidFill>
              <a:latin typeface="Arial" pitchFamily="34" charset="0"/>
            </a:endParaRPr>
          </a:p>
        </p:txBody>
      </p:sp>
      <p:sp>
        <p:nvSpPr>
          <p:cNvPr id="1320985" name="Text Box 25"/>
          <p:cNvSpPr txBox="1">
            <a:spLocks noChangeArrowheads="1"/>
          </p:cNvSpPr>
          <p:nvPr/>
        </p:nvSpPr>
        <p:spPr bwMode="auto">
          <a:xfrm>
            <a:off x="5249863" y="5946775"/>
            <a:ext cx="2338387" cy="244475"/>
          </a:xfrm>
          <a:prstGeom prst="rect">
            <a:avLst/>
          </a:prstGeom>
          <a:noFill/>
          <a:ln w="12700" algn="ctr">
            <a:noFill/>
            <a:miter lim="800000"/>
            <a:headEnd/>
            <a:tailEnd/>
          </a:ln>
          <a:effectLst/>
        </p:spPr>
        <p:txBody>
          <a:bodyPr wrap="none" lIns="0" tIns="0" rIns="0" bIns="0">
            <a:spAutoFit/>
          </a:bodyPr>
          <a:lstStyle/>
          <a:p>
            <a:pPr eaLnBrk="0" hangingPunct="0"/>
            <a:r>
              <a:rPr lang="en-GB" sz="1600" b="1" i="0">
                <a:solidFill>
                  <a:srgbClr val="FFFFFF"/>
                </a:solidFill>
                <a:latin typeface="Arial" pitchFamily="34" charset="0"/>
              </a:rPr>
              <a:t>Favours other treatment</a:t>
            </a:r>
            <a:endParaRPr lang="en-US" sz="1600" b="1" i="0">
              <a:solidFill>
                <a:srgbClr val="FFFFFF"/>
              </a:solidFill>
              <a:latin typeface="Arial" pitchFamily="34" charset="0"/>
            </a:endParaRPr>
          </a:p>
        </p:txBody>
      </p:sp>
      <p:sp>
        <p:nvSpPr>
          <p:cNvPr id="1320986" name="Rectangle 26"/>
          <p:cNvSpPr>
            <a:spLocks noChangeArrowheads="1"/>
          </p:cNvSpPr>
          <p:nvPr/>
        </p:nvSpPr>
        <p:spPr bwMode="auto">
          <a:xfrm>
            <a:off x="4414838" y="4049713"/>
            <a:ext cx="153987" cy="155575"/>
          </a:xfrm>
          <a:prstGeom prst="rect">
            <a:avLst/>
          </a:prstGeom>
          <a:solidFill>
            <a:schemeClr val="bg1"/>
          </a:solidFill>
          <a:ln w="28575" algn="ctr">
            <a:solidFill>
              <a:schemeClr val="bg1"/>
            </a:solidFill>
            <a:miter lim="800000"/>
            <a:headEnd/>
            <a:tailEnd/>
          </a:ln>
          <a:effectLst/>
        </p:spPr>
        <p:txBody>
          <a:bodyPr wrap="none" anchor="ctr">
            <a:spAutoFit/>
          </a:bodyPr>
          <a:lstStyle/>
          <a:p>
            <a:pPr eaLnBrk="0" hangingPunct="0"/>
            <a:endParaRPr lang="en-US" sz="1800" i="0">
              <a:solidFill>
                <a:srgbClr val="FFFFFF"/>
              </a:solidFill>
              <a:latin typeface="Arial" pitchFamily="34" charset="0"/>
            </a:endParaRPr>
          </a:p>
        </p:txBody>
      </p:sp>
      <p:grpSp>
        <p:nvGrpSpPr>
          <p:cNvPr id="2" name="Group 27"/>
          <p:cNvGrpSpPr>
            <a:grpSpLocks/>
          </p:cNvGrpSpPr>
          <p:nvPr/>
        </p:nvGrpSpPr>
        <p:grpSpPr bwMode="auto">
          <a:xfrm>
            <a:off x="4265613" y="4043363"/>
            <a:ext cx="555625" cy="184150"/>
            <a:chOff x="2964" y="2688"/>
            <a:chExt cx="300" cy="100"/>
          </a:xfrm>
        </p:grpSpPr>
        <p:sp>
          <p:nvSpPr>
            <p:cNvPr id="1320988" name="Line 28"/>
            <p:cNvSpPr>
              <a:spLocks noChangeShapeType="1"/>
            </p:cNvSpPr>
            <p:nvPr/>
          </p:nvSpPr>
          <p:spPr bwMode="auto">
            <a:xfrm>
              <a:off x="2968" y="2740"/>
              <a:ext cx="296" cy="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89" name="Line 29"/>
            <p:cNvSpPr>
              <a:spLocks noChangeShapeType="1"/>
            </p:cNvSpPr>
            <p:nvPr/>
          </p:nvSpPr>
          <p:spPr bwMode="auto">
            <a:xfrm>
              <a:off x="29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90" name="Line 30"/>
            <p:cNvSpPr>
              <a:spLocks noChangeShapeType="1"/>
            </p:cNvSpPr>
            <p:nvPr/>
          </p:nvSpPr>
          <p:spPr bwMode="auto">
            <a:xfrm>
              <a:off x="32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grpSp>
      <p:sp>
        <p:nvSpPr>
          <p:cNvPr id="1320991" name="Rectangle 31"/>
          <p:cNvSpPr>
            <a:spLocks noChangeArrowheads="1"/>
          </p:cNvSpPr>
          <p:nvPr/>
        </p:nvSpPr>
        <p:spPr bwMode="auto">
          <a:xfrm>
            <a:off x="4206875" y="3443288"/>
            <a:ext cx="155575" cy="155575"/>
          </a:xfrm>
          <a:prstGeom prst="rect">
            <a:avLst/>
          </a:prstGeom>
          <a:solidFill>
            <a:schemeClr val="bg1"/>
          </a:solidFill>
          <a:ln w="28575" algn="ctr">
            <a:solidFill>
              <a:schemeClr val="bg1"/>
            </a:solidFill>
            <a:miter lim="800000"/>
            <a:headEnd/>
            <a:tailEnd/>
          </a:ln>
          <a:effectLst/>
        </p:spPr>
        <p:txBody>
          <a:bodyPr wrap="none" anchor="ctr">
            <a:spAutoFit/>
          </a:bodyPr>
          <a:lstStyle/>
          <a:p>
            <a:pPr eaLnBrk="0" hangingPunct="0"/>
            <a:endParaRPr lang="en-US" sz="1800" i="0">
              <a:solidFill>
                <a:srgbClr val="FFFFFF"/>
              </a:solidFill>
              <a:latin typeface="Arial" pitchFamily="34" charset="0"/>
            </a:endParaRPr>
          </a:p>
        </p:txBody>
      </p:sp>
      <p:grpSp>
        <p:nvGrpSpPr>
          <p:cNvPr id="3" name="Group 32"/>
          <p:cNvGrpSpPr>
            <a:grpSpLocks/>
          </p:cNvGrpSpPr>
          <p:nvPr/>
        </p:nvGrpSpPr>
        <p:grpSpPr bwMode="auto">
          <a:xfrm>
            <a:off x="3962400" y="3436938"/>
            <a:ext cx="792163" cy="184150"/>
            <a:chOff x="2964" y="2688"/>
            <a:chExt cx="300" cy="100"/>
          </a:xfrm>
        </p:grpSpPr>
        <p:sp>
          <p:nvSpPr>
            <p:cNvPr id="1320993" name="Line 33"/>
            <p:cNvSpPr>
              <a:spLocks noChangeShapeType="1"/>
            </p:cNvSpPr>
            <p:nvPr/>
          </p:nvSpPr>
          <p:spPr bwMode="auto">
            <a:xfrm>
              <a:off x="2968" y="2740"/>
              <a:ext cx="296" cy="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94" name="Line 34"/>
            <p:cNvSpPr>
              <a:spLocks noChangeShapeType="1"/>
            </p:cNvSpPr>
            <p:nvPr/>
          </p:nvSpPr>
          <p:spPr bwMode="auto">
            <a:xfrm>
              <a:off x="29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95" name="Line 35"/>
            <p:cNvSpPr>
              <a:spLocks noChangeShapeType="1"/>
            </p:cNvSpPr>
            <p:nvPr/>
          </p:nvSpPr>
          <p:spPr bwMode="auto">
            <a:xfrm>
              <a:off x="32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grpSp>
      <p:sp>
        <p:nvSpPr>
          <p:cNvPr id="1320996" name="Rectangle 36"/>
          <p:cNvSpPr>
            <a:spLocks noChangeArrowheads="1"/>
          </p:cNvSpPr>
          <p:nvPr/>
        </p:nvSpPr>
        <p:spPr bwMode="auto">
          <a:xfrm>
            <a:off x="3833813" y="2897188"/>
            <a:ext cx="155575" cy="153987"/>
          </a:xfrm>
          <a:prstGeom prst="rect">
            <a:avLst/>
          </a:prstGeom>
          <a:solidFill>
            <a:schemeClr val="bg1"/>
          </a:solidFill>
          <a:ln w="28575" algn="ctr">
            <a:solidFill>
              <a:schemeClr val="bg1"/>
            </a:solidFill>
            <a:miter lim="800000"/>
            <a:headEnd/>
            <a:tailEnd/>
          </a:ln>
          <a:effectLst/>
        </p:spPr>
        <p:txBody>
          <a:bodyPr wrap="none" anchor="ctr">
            <a:spAutoFit/>
          </a:bodyPr>
          <a:lstStyle/>
          <a:p>
            <a:pPr eaLnBrk="0" hangingPunct="0"/>
            <a:endParaRPr lang="en-US" sz="1800" i="0">
              <a:solidFill>
                <a:srgbClr val="FFFFFF"/>
              </a:solidFill>
              <a:latin typeface="Arial" pitchFamily="34" charset="0"/>
            </a:endParaRPr>
          </a:p>
        </p:txBody>
      </p:sp>
      <p:grpSp>
        <p:nvGrpSpPr>
          <p:cNvPr id="4" name="Group 37"/>
          <p:cNvGrpSpPr>
            <a:grpSpLocks/>
          </p:cNvGrpSpPr>
          <p:nvPr/>
        </p:nvGrpSpPr>
        <p:grpSpPr bwMode="auto">
          <a:xfrm>
            <a:off x="3678238" y="2889250"/>
            <a:ext cx="592137" cy="184150"/>
            <a:chOff x="2964" y="2688"/>
            <a:chExt cx="300" cy="100"/>
          </a:xfrm>
        </p:grpSpPr>
        <p:sp>
          <p:nvSpPr>
            <p:cNvPr id="1320998" name="Line 38"/>
            <p:cNvSpPr>
              <a:spLocks noChangeShapeType="1"/>
            </p:cNvSpPr>
            <p:nvPr/>
          </p:nvSpPr>
          <p:spPr bwMode="auto">
            <a:xfrm>
              <a:off x="2968" y="2740"/>
              <a:ext cx="296" cy="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0999" name="Line 39"/>
            <p:cNvSpPr>
              <a:spLocks noChangeShapeType="1"/>
            </p:cNvSpPr>
            <p:nvPr/>
          </p:nvSpPr>
          <p:spPr bwMode="auto">
            <a:xfrm>
              <a:off x="29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00" name="Line 40"/>
            <p:cNvSpPr>
              <a:spLocks noChangeShapeType="1"/>
            </p:cNvSpPr>
            <p:nvPr/>
          </p:nvSpPr>
          <p:spPr bwMode="auto">
            <a:xfrm>
              <a:off x="32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grpSp>
      <p:sp>
        <p:nvSpPr>
          <p:cNvPr id="1321001" name="Rectangle 41"/>
          <p:cNvSpPr>
            <a:spLocks noChangeArrowheads="1"/>
          </p:cNvSpPr>
          <p:nvPr/>
        </p:nvSpPr>
        <p:spPr bwMode="auto">
          <a:xfrm>
            <a:off x="3775075" y="2341563"/>
            <a:ext cx="153988" cy="155575"/>
          </a:xfrm>
          <a:prstGeom prst="rect">
            <a:avLst/>
          </a:prstGeom>
          <a:solidFill>
            <a:schemeClr val="bg1"/>
          </a:solidFill>
          <a:ln w="28575" algn="ctr">
            <a:solidFill>
              <a:schemeClr val="bg1"/>
            </a:solidFill>
            <a:miter lim="800000"/>
            <a:headEnd/>
            <a:tailEnd/>
          </a:ln>
          <a:effectLst/>
        </p:spPr>
        <p:txBody>
          <a:bodyPr wrap="none" anchor="ctr">
            <a:spAutoFit/>
          </a:bodyPr>
          <a:lstStyle/>
          <a:p>
            <a:pPr eaLnBrk="0" hangingPunct="0"/>
            <a:endParaRPr lang="en-US" sz="1800" i="0">
              <a:solidFill>
                <a:srgbClr val="FFFFFF"/>
              </a:solidFill>
              <a:latin typeface="Arial" pitchFamily="34" charset="0"/>
            </a:endParaRPr>
          </a:p>
        </p:txBody>
      </p:sp>
      <p:grpSp>
        <p:nvGrpSpPr>
          <p:cNvPr id="5" name="Group 42"/>
          <p:cNvGrpSpPr>
            <a:grpSpLocks/>
          </p:cNvGrpSpPr>
          <p:nvPr/>
        </p:nvGrpSpPr>
        <p:grpSpPr bwMode="auto">
          <a:xfrm>
            <a:off x="3692525" y="2335213"/>
            <a:ext cx="363538" cy="184150"/>
            <a:chOff x="2964" y="2688"/>
            <a:chExt cx="300" cy="100"/>
          </a:xfrm>
        </p:grpSpPr>
        <p:sp>
          <p:nvSpPr>
            <p:cNvPr id="1321003" name="Line 43"/>
            <p:cNvSpPr>
              <a:spLocks noChangeShapeType="1"/>
            </p:cNvSpPr>
            <p:nvPr/>
          </p:nvSpPr>
          <p:spPr bwMode="auto">
            <a:xfrm>
              <a:off x="2968" y="2740"/>
              <a:ext cx="296" cy="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04" name="Line 44"/>
            <p:cNvSpPr>
              <a:spLocks noChangeShapeType="1"/>
            </p:cNvSpPr>
            <p:nvPr/>
          </p:nvSpPr>
          <p:spPr bwMode="auto">
            <a:xfrm>
              <a:off x="29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05" name="Line 45"/>
            <p:cNvSpPr>
              <a:spLocks noChangeShapeType="1"/>
            </p:cNvSpPr>
            <p:nvPr/>
          </p:nvSpPr>
          <p:spPr bwMode="auto">
            <a:xfrm>
              <a:off x="32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grpSp>
      <p:sp>
        <p:nvSpPr>
          <p:cNvPr id="1321006" name="Rectangle 46"/>
          <p:cNvSpPr>
            <a:spLocks noChangeArrowheads="1"/>
          </p:cNvSpPr>
          <p:nvPr/>
        </p:nvSpPr>
        <p:spPr bwMode="auto">
          <a:xfrm>
            <a:off x="4968875" y="4641850"/>
            <a:ext cx="155575" cy="155575"/>
          </a:xfrm>
          <a:prstGeom prst="rect">
            <a:avLst/>
          </a:prstGeom>
          <a:solidFill>
            <a:schemeClr val="bg1"/>
          </a:solidFill>
          <a:ln w="28575" algn="ctr">
            <a:solidFill>
              <a:schemeClr val="bg1"/>
            </a:solidFill>
            <a:miter lim="800000"/>
            <a:headEnd/>
            <a:tailEnd/>
          </a:ln>
          <a:effectLst/>
        </p:spPr>
        <p:txBody>
          <a:bodyPr wrap="none" anchor="ctr">
            <a:spAutoFit/>
          </a:bodyPr>
          <a:lstStyle/>
          <a:p>
            <a:pPr eaLnBrk="0" hangingPunct="0"/>
            <a:endParaRPr lang="en-US" sz="1800" i="0">
              <a:solidFill>
                <a:srgbClr val="FFFFFF"/>
              </a:solidFill>
              <a:latin typeface="Arial" pitchFamily="34" charset="0"/>
            </a:endParaRPr>
          </a:p>
        </p:txBody>
      </p:sp>
      <p:grpSp>
        <p:nvGrpSpPr>
          <p:cNvPr id="6" name="Group 47"/>
          <p:cNvGrpSpPr>
            <a:grpSpLocks/>
          </p:cNvGrpSpPr>
          <p:nvPr/>
        </p:nvGrpSpPr>
        <p:grpSpPr bwMode="auto">
          <a:xfrm>
            <a:off x="4591050" y="4633913"/>
            <a:ext cx="1073150" cy="185737"/>
            <a:chOff x="2964" y="2688"/>
            <a:chExt cx="300" cy="100"/>
          </a:xfrm>
        </p:grpSpPr>
        <p:sp>
          <p:nvSpPr>
            <p:cNvPr id="1321008" name="Line 48"/>
            <p:cNvSpPr>
              <a:spLocks noChangeShapeType="1"/>
            </p:cNvSpPr>
            <p:nvPr/>
          </p:nvSpPr>
          <p:spPr bwMode="auto">
            <a:xfrm>
              <a:off x="2968" y="2740"/>
              <a:ext cx="296" cy="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09" name="Line 49"/>
            <p:cNvSpPr>
              <a:spLocks noChangeShapeType="1"/>
            </p:cNvSpPr>
            <p:nvPr/>
          </p:nvSpPr>
          <p:spPr bwMode="auto">
            <a:xfrm>
              <a:off x="29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10" name="Line 50"/>
            <p:cNvSpPr>
              <a:spLocks noChangeShapeType="1"/>
            </p:cNvSpPr>
            <p:nvPr/>
          </p:nvSpPr>
          <p:spPr bwMode="auto">
            <a:xfrm>
              <a:off x="32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grpSp>
      <p:grpSp>
        <p:nvGrpSpPr>
          <p:cNvPr id="7" name="Group 51"/>
          <p:cNvGrpSpPr>
            <a:grpSpLocks/>
          </p:cNvGrpSpPr>
          <p:nvPr/>
        </p:nvGrpSpPr>
        <p:grpSpPr bwMode="auto">
          <a:xfrm>
            <a:off x="4606925" y="4633913"/>
            <a:ext cx="1071563" cy="185737"/>
            <a:chOff x="2964" y="2688"/>
            <a:chExt cx="300" cy="100"/>
          </a:xfrm>
        </p:grpSpPr>
        <p:sp>
          <p:nvSpPr>
            <p:cNvPr id="1321012" name="Line 52"/>
            <p:cNvSpPr>
              <a:spLocks noChangeShapeType="1"/>
            </p:cNvSpPr>
            <p:nvPr/>
          </p:nvSpPr>
          <p:spPr bwMode="auto">
            <a:xfrm>
              <a:off x="2968" y="2740"/>
              <a:ext cx="296" cy="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13" name="Line 53"/>
            <p:cNvSpPr>
              <a:spLocks noChangeShapeType="1"/>
            </p:cNvSpPr>
            <p:nvPr/>
          </p:nvSpPr>
          <p:spPr bwMode="auto">
            <a:xfrm>
              <a:off x="29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14" name="Line 54"/>
            <p:cNvSpPr>
              <a:spLocks noChangeShapeType="1"/>
            </p:cNvSpPr>
            <p:nvPr/>
          </p:nvSpPr>
          <p:spPr bwMode="auto">
            <a:xfrm>
              <a:off x="3264" y="2688"/>
              <a:ext cx="0" cy="100"/>
            </a:xfrm>
            <a:prstGeom prst="line">
              <a:avLst/>
            </a:prstGeom>
            <a:noFill/>
            <a:ln w="28575">
              <a:solidFill>
                <a:schemeClr val="bg1"/>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grpSp>
      <p:sp>
        <p:nvSpPr>
          <p:cNvPr id="1321015" name="Rectangle 55"/>
          <p:cNvSpPr>
            <a:spLocks noChangeArrowheads="1"/>
          </p:cNvSpPr>
          <p:nvPr/>
        </p:nvSpPr>
        <p:spPr bwMode="auto">
          <a:xfrm>
            <a:off x="5730875" y="5114925"/>
            <a:ext cx="153988" cy="155575"/>
          </a:xfrm>
          <a:prstGeom prst="rect">
            <a:avLst/>
          </a:prstGeom>
          <a:solidFill>
            <a:srgbClr val="00FFFF"/>
          </a:solidFill>
          <a:ln w="28575" algn="ctr">
            <a:solidFill>
              <a:srgbClr val="00FFFF"/>
            </a:solidFill>
            <a:miter lim="800000"/>
            <a:headEnd/>
            <a:tailEnd/>
          </a:ln>
          <a:effectLst/>
        </p:spPr>
        <p:txBody>
          <a:bodyPr wrap="none" anchor="ctr">
            <a:spAutoFit/>
          </a:bodyPr>
          <a:lstStyle/>
          <a:p>
            <a:pPr eaLnBrk="0" hangingPunct="0"/>
            <a:endParaRPr lang="en-US" sz="1800" i="0">
              <a:solidFill>
                <a:srgbClr val="FFFFFF"/>
              </a:solidFill>
              <a:latin typeface="Arial" pitchFamily="34" charset="0"/>
            </a:endParaRPr>
          </a:p>
        </p:txBody>
      </p:sp>
      <p:grpSp>
        <p:nvGrpSpPr>
          <p:cNvPr id="8" name="Group 56"/>
          <p:cNvGrpSpPr>
            <a:grpSpLocks/>
          </p:cNvGrpSpPr>
          <p:nvPr/>
        </p:nvGrpSpPr>
        <p:grpSpPr bwMode="auto">
          <a:xfrm>
            <a:off x="5508625" y="5108575"/>
            <a:ext cx="901700" cy="184150"/>
            <a:chOff x="2964" y="2688"/>
            <a:chExt cx="300" cy="100"/>
          </a:xfrm>
        </p:grpSpPr>
        <p:sp>
          <p:nvSpPr>
            <p:cNvPr id="1321017" name="Line 57"/>
            <p:cNvSpPr>
              <a:spLocks noChangeShapeType="1"/>
            </p:cNvSpPr>
            <p:nvPr/>
          </p:nvSpPr>
          <p:spPr bwMode="auto">
            <a:xfrm>
              <a:off x="2968" y="2740"/>
              <a:ext cx="296" cy="0"/>
            </a:xfrm>
            <a:prstGeom prst="line">
              <a:avLst/>
            </a:prstGeom>
            <a:noFill/>
            <a:ln w="28575">
              <a:solidFill>
                <a:srgbClr val="00FFFF"/>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18" name="Line 58"/>
            <p:cNvSpPr>
              <a:spLocks noChangeShapeType="1"/>
            </p:cNvSpPr>
            <p:nvPr/>
          </p:nvSpPr>
          <p:spPr bwMode="auto">
            <a:xfrm>
              <a:off x="2964" y="2688"/>
              <a:ext cx="0" cy="100"/>
            </a:xfrm>
            <a:prstGeom prst="line">
              <a:avLst/>
            </a:prstGeom>
            <a:noFill/>
            <a:ln w="28575">
              <a:solidFill>
                <a:srgbClr val="00FFFF"/>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sp>
          <p:nvSpPr>
            <p:cNvPr id="1321019" name="Line 59"/>
            <p:cNvSpPr>
              <a:spLocks noChangeShapeType="1"/>
            </p:cNvSpPr>
            <p:nvPr/>
          </p:nvSpPr>
          <p:spPr bwMode="auto">
            <a:xfrm>
              <a:off x="3264" y="2688"/>
              <a:ext cx="0" cy="100"/>
            </a:xfrm>
            <a:prstGeom prst="line">
              <a:avLst/>
            </a:prstGeom>
            <a:noFill/>
            <a:ln w="28575">
              <a:solidFill>
                <a:srgbClr val="00FFFF"/>
              </a:solidFill>
              <a:round/>
              <a:headEnd/>
              <a:tailEnd/>
            </a:ln>
            <a:effectLst/>
          </p:spPr>
          <p:txBody>
            <a:bodyPr wrap="none">
              <a:spAutoFit/>
            </a:bodyPr>
            <a:lstStyle/>
            <a:p>
              <a:pPr eaLnBrk="0" hangingPunct="0"/>
              <a:endParaRPr lang="en-US" sz="1800" i="0">
                <a:solidFill>
                  <a:srgbClr val="FFFFFF"/>
                </a:solidFill>
                <a:latin typeface="Arial" pitchFamily="34" charset="0"/>
              </a:endParaRPr>
            </a:p>
          </p:txBody>
        </p:sp>
      </p:grpSp>
      <p:sp>
        <p:nvSpPr>
          <p:cNvPr id="1321020" name="Rectangle 60"/>
          <p:cNvSpPr>
            <a:spLocks noChangeArrowheads="1"/>
          </p:cNvSpPr>
          <p:nvPr/>
        </p:nvSpPr>
        <p:spPr bwMode="auto">
          <a:xfrm>
            <a:off x="2281238" y="1789113"/>
            <a:ext cx="1174750" cy="366712"/>
          </a:xfrm>
          <a:prstGeom prst="rect">
            <a:avLst/>
          </a:prstGeom>
          <a:noFill/>
          <a:ln w="12700" algn="ctr">
            <a:noFill/>
            <a:miter lim="800000"/>
            <a:headEnd/>
            <a:tailEnd/>
          </a:ln>
          <a:effectLst/>
        </p:spPr>
        <p:txBody>
          <a:bodyPr wrap="none">
            <a:spAutoFit/>
          </a:bodyPr>
          <a:lstStyle/>
          <a:p>
            <a:pPr algn="r" eaLnBrk="0" hangingPunct="0">
              <a:spcBef>
                <a:spcPct val="100000"/>
              </a:spcBef>
            </a:pPr>
            <a:r>
              <a:rPr lang="en-GB" sz="1800" b="1" i="0">
                <a:solidFill>
                  <a:srgbClr val="FFFFFF"/>
                </a:solidFill>
                <a:latin typeface="Arial" pitchFamily="34" charset="0"/>
              </a:rPr>
              <a:t>Category</a:t>
            </a:r>
          </a:p>
        </p:txBody>
      </p:sp>
      <p:sp>
        <p:nvSpPr>
          <p:cNvPr id="1321021" name="Rectangle 61"/>
          <p:cNvSpPr>
            <a:spLocks noGrp="1" noChangeArrowheads="1"/>
          </p:cNvSpPr>
          <p:nvPr>
            <p:ph type="title"/>
          </p:nvPr>
        </p:nvSpPr>
        <p:spPr/>
        <p:txBody>
          <a:bodyPr/>
          <a:lstStyle/>
          <a:p>
            <a:r>
              <a:rPr lang="de-DE"/>
              <a:t>RE-LY</a:t>
            </a:r>
            <a:r>
              <a:rPr lang="de-DE" baseline="30000">
                <a:ea typeface="Arial Unicode MS" pitchFamily="34" charset="-128"/>
                <a:cs typeface="Arial Unicode MS" pitchFamily="34" charset="-128"/>
                <a:sym typeface="Symbol" pitchFamily="18" charset="2"/>
              </a:rPr>
              <a:t></a:t>
            </a:r>
            <a:r>
              <a:rPr lang="de-DE"/>
              <a:t> in perspective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44034" name="Rectangle 2"/>
          <p:cNvSpPr>
            <a:spLocks noGrp="1" noChangeArrowheads="1"/>
          </p:cNvSpPr>
          <p:nvPr>
            <p:ph type="title"/>
          </p:nvPr>
        </p:nvSpPr>
        <p:spPr/>
        <p:txBody>
          <a:bodyPr/>
          <a:lstStyle/>
          <a:p>
            <a:r>
              <a:rPr lang="en-US" u="sng" dirty="0"/>
              <a:t>If unstable</a:t>
            </a:r>
            <a:r>
              <a:rPr lang="en-US" dirty="0"/>
              <a:t> </a:t>
            </a:r>
            <a:r>
              <a:rPr lang="en-US" sz="5400" dirty="0">
                <a:solidFill>
                  <a:srgbClr val="FFFF00"/>
                </a:solidFill>
                <a:sym typeface="Webdings" pitchFamily="18" charset="2"/>
              </a:rPr>
              <a:t></a:t>
            </a:r>
            <a:r>
              <a:rPr lang="en-US" dirty="0">
                <a:sym typeface="Monotype Sorts" pitchFamily="124" charset="2"/>
              </a:rPr>
              <a:t> </a:t>
            </a:r>
            <a:r>
              <a:rPr lang="en-US" dirty="0" err="1">
                <a:sym typeface="Monotype Sorts" pitchFamily="124" charset="2"/>
              </a:rPr>
              <a:t>Cardiovert</a:t>
            </a:r>
            <a:endParaRPr lang="en-US" dirty="0">
              <a:sym typeface="Monotype Sorts" pitchFamily="124" charset="2"/>
            </a:endParaRPr>
          </a:p>
        </p:txBody>
      </p:sp>
      <p:sp>
        <p:nvSpPr>
          <p:cNvPr id="44035" name="Rectangle 3"/>
          <p:cNvSpPr>
            <a:spLocks noGrp="1" noChangeArrowheads="1"/>
          </p:cNvSpPr>
          <p:nvPr>
            <p:ph type="body" idx="1"/>
          </p:nvPr>
        </p:nvSpPr>
        <p:spPr/>
        <p:txBody>
          <a:bodyPr/>
          <a:lstStyle/>
          <a:p>
            <a:pPr marL="609600" indent="-609600">
              <a:buFontTx/>
              <a:buNone/>
            </a:pPr>
            <a:r>
              <a:rPr lang="en-US" u="sng">
                <a:sym typeface="Monotype Sorts" pitchFamily="124" charset="2"/>
              </a:rPr>
              <a:t>If Stable:</a:t>
            </a:r>
            <a:r>
              <a:rPr lang="en-US">
                <a:sym typeface="Monotype Sorts" pitchFamily="124" charset="2"/>
              </a:rPr>
              <a:t> </a:t>
            </a:r>
          </a:p>
          <a:p>
            <a:pPr marL="609600" indent="-609600">
              <a:buFontTx/>
              <a:buAutoNum type="arabicPeriod"/>
            </a:pPr>
            <a:r>
              <a:rPr lang="en-US">
                <a:sym typeface="Monotype Sorts" pitchFamily="124" charset="2"/>
              </a:rPr>
              <a:t>Rate control </a:t>
            </a:r>
          </a:p>
          <a:p>
            <a:pPr marL="609600" indent="-609600">
              <a:buFontTx/>
              <a:buAutoNum type="arabicPeriod"/>
            </a:pPr>
            <a:r>
              <a:rPr lang="en-US">
                <a:sym typeface="Monotype Sorts" pitchFamily="124" charset="2"/>
              </a:rPr>
              <a:t>Minimize thrombo-embolic risk.</a:t>
            </a:r>
          </a:p>
          <a:p>
            <a:pPr marL="609600" indent="-609600">
              <a:buFontTx/>
              <a:buAutoNum type="arabicPeriod"/>
            </a:pPr>
            <a:r>
              <a:rPr lang="en-US">
                <a:solidFill>
                  <a:srgbClr val="FFFF00"/>
                </a:solidFill>
                <a:sym typeface="Monotype Sorts" pitchFamily="124" charset="2"/>
              </a:rPr>
              <a:t>Establish etiology</a:t>
            </a:r>
            <a:endParaRPr lang="en-US">
              <a:solidFill>
                <a:srgbClr val="FFFF00"/>
              </a:solidFill>
            </a:endParaRPr>
          </a:p>
          <a:p>
            <a:pPr marL="609600" indent="-609600">
              <a:buFontTx/>
              <a:buAutoNum type="arabicPeriod"/>
            </a:pPr>
            <a:r>
              <a:rPr lang="en-US">
                <a:sym typeface="Monotype Sorts" pitchFamily="124" charset="2"/>
              </a:rPr>
              <a:t>Restore sinus rhythm</a:t>
            </a:r>
          </a:p>
          <a:p>
            <a:pPr marL="609600" indent="-609600">
              <a:buFontTx/>
              <a:buAutoNum type="arabicPeriod"/>
            </a:pPr>
            <a:r>
              <a:rPr lang="en-US">
                <a:sym typeface="Monotype Sorts" pitchFamily="124" charset="2"/>
              </a:rPr>
              <a:t>Maintain sinus rhythm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46082" name="Rectangle 2"/>
          <p:cNvSpPr>
            <a:spLocks noGrp="1" noChangeArrowheads="1"/>
          </p:cNvSpPr>
          <p:nvPr>
            <p:ph type="title"/>
          </p:nvPr>
        </p:nvSpPr>
        <p:spPr/>
        <p:txBody>
          <a:bodyPr/>
          <a:lstStyle/>
          <a:p>
            <a:r>
              <a:rPr lang="en-US" sz="4000" dirty="0"/>
              <a:t>Cardiovascular Diseases</a:t>
            </a:r>
          </a:p>
        </p:txBody>
      </p:sp>
      <p:sp>
        <p:nvSpPr>
          <p:cNvPr id="46083" name="Rectangle 3"/>
          <p:cNvSpPr>
            <a:spLocks noGrp="1" noChangeArrowheads="1"/>
          </p:cNvSpPr>
          <p:nvPr>
            <p:ph type="body" sz="half" idx="1"/>
          </p:nvPr>
        </p:nvSpPr>
        <p:spPr/>
        <p:txBody>
          <a:bodyPr/>
          <a:lstStyle/>
          <a:p>
            <a:pPr>
              <a:lnSpc>
                <a:spcPct val="90000"/>
              </a:lnSpc>
            </a:pPr>
            <a:r>
              <a:rPr lang="en-US" dirty="0"/>
              <a:t>Hypertension</a:t>
            </a:r>
          </a:p>
          <a:p>
            <a:pPr>
              <a:lnSpc>
                <a:spcPct val="90000"/>
              </a:lnSpc>
            </a:pPr>
            <a:r>
              <a:rPr lang="en-US" dirty="0"/>
              <a:t>CHF</a:t>
            </a:r>
          </a:p>
          <a:p>
            <a:pPr>
              <a:lnSpc>
                <a:spcPct val="90000"/>
              </a:lnSpc>
            </a:pPr>
            <a:r>
              <a:rPr lang="en-US" dirty="0"/>
              <a:t>Valvular Heart Disease</a:t>
            </a:r>
          </a:p>
          <a:p>
            <a:pPr>
              <a:lnSpc>
                <a:spcPct val="90000"/>
              </a:lnSpc>
            </a:pPr>
            <a:r>
              <a:rPr lang="en-US" dirty="0"/>
              <a:t>CAD-with LV dysfunction</a:t>
            </a:r>
          </a:p>
          <a:p>
            <a:pPr>
              <a:lnSpc>
                <a:spcPct val="90000"/>
              </a:lnSpc>
            </a:pPr>
            <a:r>
              <a:rPr lang="en-US" dirty="0"/>
              <a:t>Cardiomyopathy</a:t>
            </a:r>
          </a:p>
          <a:p>
            <a:pPr lvl="1">
              <a:lnSpc>
                <a:spcPct val="90000"/>
              </a:lnSpc>
            </a:pPr>
            <a:r>
              <a:rPr lang="en-US" dirty="0"/>
              <a:t>Dilated</a:t>
            </a:r>
          </a:p>
          <a:p>
            <a:pPr lvl="1">
              <a:lnSpc>
                <a:spcPct val="90000"/>
              </a:lnSpc>
            </a:pPr>
            <a:r>
              <a:rPr lang="en-US" dirty="0"/>
              <a:t>Hypertrophic</a:t>
            </a:r>
          </a:p>
          <a:p>
            <a:pPr>
              <a:lnSpc>
                <a:spcPct val="90000"/>
              </a:lnSpc>
            </a:pPr>
            <a:endParaRPr lang="en-US" dirty="0"/>
          </a:p>
          <a:p>
            <a:pPr>
              <a:lnSpc>
                <a:spcPct val="90000"/>
              </a:lnSpc>
            </a:pPr>
            <a:endParaRPr lang="en-US" dirty="0"/>
          </a:p>
        </p:txBody>
      </p:sp>
      <p:sp>
        <p:nvSpPr>
          <p:cNvPr id="46084" name="Rectangle 4"/>
          <p:cNvSpPr>
            <a:spLocks noGrp="1" noChangeArrowheads="1"/>
          </p:cNvSpPr>
          <p:nvPr>
            <p:ph type="body" sz="half" idx="2"/>
          </p:nvPr>
        </p:nvSpPr>
        <p:spPr/>
        <p:txBody>
          <a:bodyPr/>
          <a:lstStyle/>
          <a:p>
            <a:r>
              <a:rPr lang="en-US" sz="2400"/>
              <a:t>Congenital Heart Disease</a:t>
            </a:r>
          </a:p>
          <a:p>
            <a:pPr lvl="1"/>
            <a:r>
              <a:rPr lang="en-US" sz="2000"/>
              <a:t>ASD</a:t>
            </a:r>
          </a:p>
          <a:p>
            <a:pPr lvl="1"/>
            <a:r>
              <a:rPr lang="en-US" sz="2000"/>
              <a:t>Ebstein’s anomaly</a:t>
            </a:r>
          </a:p>
          <a:p>
            <a:r>
              <a:rPr lang="en-US" sz="2400"/>
              <a:t>Inflammatory disease</a:t>
            </a:r>
          </a:p>
          <a:p>
            <a:pPr lvl="1"/>
            <a:r>
              <a:rPr lang="en-US" sz="2000"/>
              <a:t>Pericarditis</a:t>
            </a:r>
          </a:p>
          <a:p>
            <a:pPr lvl="1"/>
            <a:r>
              <a:rPr lang="en-US" sz="2000"/>
              <a:t>Myocarditis</a:t>
            </a:r>
          </a:p>
          <a:p>
            <a:r>
              <a:rPr lang="en-US" sz="2400"/>
              <a:t>Metastatic Disease</a:t>
            </a:r>
          </a:p>
          <a:p>
            <a:r>
              <a:rPr lang="en-US" sz="2400"/>
              <a:t>Infiltrative</a:t>
            </a:r>
          </a:p>
          <a:p>
            <a:pPr lvl="1"/>
            <a:r>
              <a:rPr lang="en-US" sz="2000"/>
              <a:t>Amyloidosis</a:t>
            </a:r>
          </a:p>
          <a:p>
            <a:pPr lvl="1"/>
            <a:r>
              <a:rPr lang="en-US" sz="2000"/>
              <a:t>Degenerative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94564" name="Rectangle 4"/>
          <p:cNvSpPr>
            <a:spLocks noGrp="1" noChangeArrowheads="1"/>
          </p:cNvSpPr>
          <p:nvPr>
            <p:ph type="title"/>
          </p:nvPr>
        </p:nvSpPr>
        <p:spPr>
          <a:xfrm>
            <a:off x="1219200" y="76200"/>
            <a:ext cx="7772400" cy="1143000"/>
          </a:xfrm>
        </p:spPr>
        <p:txBody>
          <a:bodyPr/>
          <a:lstStyle/>
          <a:p>
            <a:r>
              <a:rPr lang="en-US" sz="4000"/>
              <a:t>Incidence and Prevalence of Atrial Fibrillation</a:t>
            </a:r>
          </a:p>
        </p:txBody>
      </p:sp>
      <p:graphicFrame>
        <p:nvGraphicFramePr>
          <p:cNvPr id="194778" name="Group 218"/>
          <p:cNvGraphicFramePr>
            <a:graphicFrameLocks noGrp="1"/>
          </p:cNvGraphicFramePr>
          <p:nvPr>
            <p:ph idx="1"/>
          </p:nvPr>
        </p:nvGraphicFramePr>
        <p:xfrm>
          <a:off x="762000" y="1268760"/>
          <a:ext cx="7772400" cy="5463223"/>
        </p:xfrm>
        <a:graphic>
          <a:graphicData uri="http://schemas.openxmlformats.org/drawingml/2006/table">
            <a:tbl>
              <a:tblPr/>
              <a:tblGrid>
                <a:gridCol w="1554163"/>
                <a:gridCol w="1554162"/>
                <a:gridCol w="1555750"/>
                <a:gridCol w="1554163"/>
                <a:gridCol w="1554162"/>
              </a:tblGrid>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Age (Yrs)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Manitoba F/U Study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Framingham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Prevalence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Incidence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Prevalence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Incidence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54.4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92.7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21.9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373063">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Incidence per 100,000 patient years. Prevalence per 1000,000 patients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81252" name="Rectangle 4"/>
          <p:cNvSpPr>
            <a:spLocks noGrp="1" noChangeArrowheads="1"/>
          </p:cNvSpPr>
          <p:nvPr>
            <p:ph type="title"/>
          </p:nvPr>
        </p:nvSpPr>
        <p:spPr/>
        <p:txBody>
          <a:bodyPr/>
          <a:lstStyle/>
          <a:p>
            <a:r>
              <a:rPr lang="en-US" sz="4000" dirty="0"/>
              <a:t>Correlation Between </a:t>
            </a:r>
            <a:r>
              <a:rPr lang="en-US" sz="4000" dirty="0" err="1"/>
              <a:t>AFib</a:t>
            </a:r>
            <a:r>
              <a:rPr lang="en-US" sz="4000" dirty="0"/>
              <a:t> </a:t>
            </a:r>
            <a:r>
              <a:rPr lang="en-US" sz="4000" dirty="0" smtClean="0"/>
              <a:t>and</a:t>
            </a:r>
            <a:br>
              <a:rPr lang="en-US" sz="4000" dirty="0" smtClean="0"/>
            </a:br>
            <a:r>
              <a:rPr lang="en-US" sz="4000" dirty="0" smtClean="0"/>
              <a:t> </a:t>
            </a:r>
            <a:r>
              <a:rPr lang="en-US" sz="4000" dirty="0"/>
              <a:t>Heart Failure Severity</a:t>
            </a:r>
          </a:p>
        </p:txBody>
      </p:sp>
      <p:pic>
        <p:nvPicPr>
          <p:cNvPr id="181255" name="Picture 7"/>
          <p:cNvPicPr>
            <a:picLocks noGrp="1" noChangeAspect="1" noChangeArrowheads="1"/>
          </p:cNvPicPr>
          <p:nvPr>
            <p:ph idx="1"/>
          </p:nvPr>
        </p:nvPicPr>
        <p:blipFill>
          <a:blip r:embed="rId2" cstate="print"/>
          <a:srcRect/>
          <a:stretch>
            <a:fillRect/>
          </a:stretch>
        </p:blipFill>
        <p:spPr>
          <a:xfrm>
            <a:off x="1690688" y="1981200"/>
            <a:ext cx="5762625" cy="4114800"/>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47106" name="Rectangle 2"/>
          <p:cNvSpPr>
            <a:spLocks noGrp="1" noChangeArrowheads="1"/>
          </p:cNvSpPr>
          <p:nvPr>
            <p:ph type="title"/>
          </p:nvPr>
        </p:nvSpPr>
        <p:spPr/>
        <p:txBody>
          <a:bodyPr/>
          <a:lstStyle/>
          <a:p>
            <a:r>
              <a:rPr lang="en-US" sz="4000" dirty="0"/>
              <a:t>Potentially Reversible Causes </a:t>
            </a:r>
            <a:br>
              <a:rPr lang="en-US" sz="4000" dirty="0"/>
            </a:br>
            <a:r>
              <a:rPr lang="en-US" sz="4000" dirty="0"/>
              <a:t>of </a:t>
            </a:r>
            <a:r>
              <a:rPr lang="en-US" sz="4000" dirty="0" smtClean="0"/>
              <a:t>Atrial Fibrillation</a:t>
            </a:r>
            <a:endParaRPr lang="en-US" sz="4000" dirty="0"/>
          </a:p>
        </p:txBody>
      </p:sp>
      <p:sp>
        <p:nvSpPr>
          <p:cNvPr id="47107" name="Rectangle 3"/>
          <p:cNvSpPr>
            <a:spLocks noGrp="1" noChangeArrowheads="1"/>
          </p:cNvSpPr>
          <p:nvPr>
            <p:ph type="body" sz="half" idx="1"/>
          </p:nvPr>
        </p:nvSpPr>
        <p:spPr/>
        <p:txBody>
          <a:bodyPr/>
          <a:lstStyle/>
          <a:p>
            <a:pPr>
              <a:lnSpc>
                <a:spcPct val="90000"/>
              </a:lnSpc>
            </a:pPr>
            <a:r>
              <a:rPr lang="en-US" sz="2400"/>
              <a:t>Hypoxia</a:t>
            </a:r>
          </a:p>
          <a:p>
            <a:pPr>
              <a:lnSpc>
                <a:spcPct val="90000"/>
              </a:lnSpc>
            </a:pPr>
            <a:r>
              <a:rPr lang="en-US" sz="2400"/>
              <a:t>Acidosis </a:t>
            </a:r>
          </a:p>
          <a:p>
            <a:pPr>
              <a:lnSpc>
                <a:spcPct val="90000"/>
              </a:lnSpc>
            </a:pPr>
            <a:r>
              <a:rPr lang="en-US" sz="2400"/>
              <a:t>Electrolyte Abnormalities</a:t>
            </a:r>
          </a:p>
          <a:p>
            <a:pPr>
              <a:lnSpc>
                <a:spcPct val="90000"/>
              </a:lnSpc>
            </a:pPr>
            <a:r>
              <a:rPr lang="en-US" sz="2400"/>
              <a:t>Atrial stretch or tension</a:t>
            </a:r>
          </a:p>
          <a:p>
            <a:pPr>
              <a:lnSpc>
                <a:spcPct val="90000"/>
              </a:lnSpc>
            </a:pPr>
            <a:r>
              <a:rPr lang="en-US" sz="2400"/>
              <a:t>Autonomic influences</a:t>
            </a:r>
          </a:p>
          <a:p>
            <a:pPr lvl="1">
              <a:lnSpc>
                <a:spcPct val="90000"/>
              </a:lnSpc>
            </a:pPr>
            <a:r>
              <a:rPr lang="en-US" sz="2000"/>
              <a:t>sympathetic stimulation</a:t>
            </a:r>
          </a:p>
          <a:p>
            <a:pPr lvl="1">
              <a:lnSpc>
                <a:spcPct val="90000"/>
              </a:lnSpc>
            </a:pPr>
            <a:r>
              <a:rPr lang="en-US" sz="2000"/>
              <a:t>intense vagal stimulation</a:t>
            </a:r>
          </a:p>
          <a:p>
            <a:pPr>
              <a:lnSpc>
                <a:spcPct val="90000"/>
              </a:lnSpc>
            </a:pPr>
            <a:r>
              <a:rPr lang="en-US" sz="2400"/>
              <a:t>Hyperthyroidism</a:t>
            </a:r>
          </a:p>
          <a:p>
            <a:pPr>
              <a:lnSpc>
                <a:spcPct val="90000"/>
              </a:lnSpc>
            </a:pPr>
            <a:r>
              <a:rPr lang="en-US" sz="2400"/>
              <a:t>Toxins</a:t>
            </a:r>
          </a:p>
          <a:p>
            <a:pPr lvl="1">
              <a:lnSpc>
                <a:spcPct val="90000"/>
              </a:lnSpc>
            </a:pPr>
            <a:r>
              <a:rPr lang="en-US" sz="2000"/>
              <a:t>Alcohol</a:t>
            </a:r>
          </a:p>
          <a:p>
            <a:pPr lvl="1">
              <a:lnSpc>
                <a:spcPct val="90000"/>
              </a:lnSpc>
            </a:pPr>
            <a:r>
              <a:rPr lang="en-US" sz="2000"/>
              <a:t>CO</a:t>
            </a:r>
          </a:p>
          <a:p>
            <a:pPr>
              <a:lnSpc>
                <a:spcPct val="90000"/>
              </a:lnSpc>
            </a:pPr>
            <a:endParaRPr lang="en-US" sz="2400"/>
          </a:p>
          <a:p>
            <a:pPr>
              <a:lnSpc>
                <a:spcPct val="90000"/>
              </a:lnSpc>
            </a:pPr>
            <a:endParaRPr lang="en-US" sz="2400"/>
          </a:p>
        </p:txBody>
      </p:sp>
      <p:sp>
        <p:nvSpPr>
          <p:cNvPr id="47108" name="Rectangle 4"/>
          <p:cNvSpPr>
            <a:spLocks noGrp="1" noChangeArrowheads="1"/>
          </p:cNvSpPr>
          <p:nvPr>
            <p:ph type="body" sz="half" idx="2"/>
          </p:nvPr>
        </p:nvSpPr>
        <p:spPr/>
        <p:txBody>
          <a:bodyPr/>
          <a:lstStyle/>
          <a:p>
            <a:pPr>
              <a:lnSpc>
                <a:spcPct val="90000"/>
              </a:lnSpc>
            </a:pPr>
            <a:r>
              <a:rPr lang="en-US" sz="2400" dirty="0"/>
              <a:t>Infection</a:t>
            </a:r>
          </a:p>
          <a:p>
            <a:pPr lvl="1">
              <a:lnSpc>
                <a:spcPct val="90000"/>
              </a:lnSpc>
            </a:pPr>
            <a:r>
              <a:rPr lang="en-US" sz="2000" dirty="0"/>
              <a:t>pneumonia</a:t>
            </a:r>
          </a:p>
          <a:p>
            <a:pPr>
              <a:lnSpc>
                <a:spcPct val="90000"/>
              </a:lnSpc>
            </a:pPr>
            <a:r>
              <a:rPr lang="en-US" sz="2400" dirty="0"/>
              <a:t>Inflammation</a:t>
            </a:r>
          </a:p>
          <a:p>
            <a:pPr lvl="1">
              <a:lnSpc>
                <a:spcPct val="90000"/>
              </a:lnSpc>
            </a:pPr>
            <a:r>
              <a:rPr lang="en-US" sz="2000" dirty="0" err="1"/>
              <a:t>pericarditis</a:t>
            </a:r>
            <a:endParaRPr lang="en-US" sz="2000" dirty="0"/>
          </a:p>
          <a:p>
            <a:pPr>
              <a:lnSpc>
                <a:spcPct val="90000"/>
              </a:lnSpc>
            </a:pPr>
            <a:r>
              <a:rPr lang="en-US" sz="2400" dirty="0"/>
              <a:t>Post-operative</a:t>
            </a:r>
          </a:p>
          <a:p>
            <a:pPr lvl="1">
              <a:lnSpc>
                <a:spcPct val="90000"/>
              </a:lnSpc>
            </a:pPr>
            <a:r>
              <a:rPr lang="en-US" sz="2000" dirty="0"/>
              <a:t>Cardiac Surgery </a:t>
            </a:r>
          </a:p>
          <a:p>
            <a:pPr lvl="1">
              <a:lnSpc>
                <a:spcPct val="90000"/>
              </a:lnSpc>
            </a:pPr>
            <a:r>
              <a:rPr lang="en-US" sz="2000" dirty="0"/>
              <a:t>Thoracic surgery </a:t>
            </a:r>
          </a:p>
          <a:p>
            <a:pPr>
              <a:lnSpc>
                <a:spcPct val="90000"/>
              </a:lnSpc>
            </a:pPr>
            <a:r>
              <a:rPr lang="en-US" sz="2400" dirty="0"/>
              <a:t>Pulmonary disease </a:t>
            </a:r>
          </a:p>
          <a:p>
            <a:pPr lvl="1">
              <a:lnSpc>
                <a:spcPct val="90000"/>
              </a:lnSpc>
            </a:pPr>
            <a:r>
              <a:rPr lang="en-US" sz="2000" dirty="0"/>
              <a:t>Pulmonary Embolism</a:t>
            </a:r>
          </a:p>
          <a:p>
            <a:pPr lvl="1">
              <a:lnSpc>
                <a:spcPct val="90000"/>
              </a:lnSpc>
            </a:pPr>
            <a:r>
              <a:rPr lang="en-US" sz="2000" dirty="0"/>
              <a:t>Pneumonia</a:t>
            </a:r>
          </a:p>
          <a:p>
            <a:pPr lvl="1">
              <a:lnSpc>
                <a:spcPct val="90000"/>
              </a:lnSpc>
            </a:pPr>
            <a:r>
              <a:rPr lang="en-US" sz="2000" dirty="0"/>
              <a:t>Exacerbation COPD</a:t>
            </a:r>
          </a:p>
          <a:p>
            <a:pPr>
              <a:lnSpc>
                <a:spcPct val="90000"/>
              </a:lnSpc>
            </a:pPr>
            <a:r>
              <a:rPr lang="en-US" sz="2400" dirty="0"/>
              <a:t>Electrocution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48130" name="Rectangle 2"/>
          <p:cNvSpPr>
            <a:spLocks noGrp="1" noChangeArrowheads="1"/>
          </p:cNvSpPr>
          <p:nvPr>
            <p:ph type="title"/>
          </p:nvPr>
        </p:nvSpPr>
        <p:spPr/>
        <p:txBody>
          <a:bodyPr/>
          <a:lstStyle/>
          <a:p>
            <a:r>
              <a:rPr lang="en-US" sz="4000" dirty="0"/>
              <a:t>Neurogenic and Autonomically Mediated </a:t>
            </a:r>
            <a:r>
              <a:rPr lang="en-US" sz="4000" dirty="0" smtClean="0"/>
              <a:t>Atrial Fib</a:t>
            </a:r>
            <a:endParaRPr lang="en-US" sz="4000" dirty="0"/>
          </a:p>
        </p:txBody>
      </p:sp>
      <p:sp>
        <p:nvSpPr>
          <p:cNvPr id="48131" name="Rectangle 3"/>
          <p:cNvSpPr>
            <a:spLocks noGrp="1" noChangeArrowheads="1"/>
          </p:cNvSpPr>
          <p:nvPr>
            <p:ph type="body" idx="1"/>
          </p:nvPr>
        </p:nvSpPr>
        <p:spPr/>
        <p:txBody>
          <a:bodyPr/>
          <a:lstStyle/>
          <a:p>
            <a:r>
              <a:rPr lang="en-US"/>
              <a:t>Heightened vagal tome</a:t>
            </a:r>
          </a:p>
          <a:p>
            <a:r>
              <a:rPr lang="en-US"/>
              <a:t>Heightened adrenergic tone</a:t>
            </a:r>
          </a:p>
          <a:p>
            <a:pPr lvl="1"/>
            <a:r>
              <a:rPr lang="en-US"/>
              <a:t>Anxiety</a:t>
            </a:r>
          </a:p>
          <a:p>
            <a:pPr lvl="1"/>
            <a:r>
              <a:rPr lang="en-US"/>
              <a:t>Pheochromocytoma</a:t>
            </a:r>
          </a:p>
          <a:p>
            <a:pPr lvl="1"/>
            <a:r>
              <a:rPr lang="en-US"/>
              <a:t>Exertion</a:t>
            </a:r>
          </a:p>
          <a:p>
            <a:pPr lvl="1"/>
            <a:r>
              <a:rPr lang="en-US"/>
              <a:t>Drugs</a:t>
            </a:r>
          </a:p>
          <a:p>
            <a:r>
              <a:rPr lang="en-US"/>
              <a:t>Sub-arachnoid hemorrhage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84994" name="Rectangle 2"/>
          <p:cNvSpPr>
            <a:spLocks noGrp="1" noChangeArrowheads="1"/>
          </p:cNvSpPr>
          <p:nvPr>
            <p:ph type="title"/>
          </p:nvPr>
        </p:nvSpPr>
        <p:spPr>
          <a:xfrm>
            <a:off x="1219200" y="152400"/>
            <a:ext cx="7772400" cy="1143000"/>
          </a:xfrm>
        </p:spPr>
        <p:txBody>
          <a:bodyPr/>
          <a:lstStyle/>
          <a:p>
            <a:r>
              <a:rPr lang="en-US" sz="4000" dirty="0"/>
              <a:t>Atrial Fibrillation:</a:t>
            </a:r>
            <a:br>
              <a:rPr lang="en-US" sz="4000" dirty="0"/>
            </a:br>
            <a:r>
              <a:rPr lang="en-US" sz="4000" dirty="0"/>
              <a:t>Appropriate investigations</a:t>
            </a:r>
          </a:p>
        </p:txBody>
      </p:sp>
      <p:sp>
        <p:nvSpPr>
          <p:cNvPr id="84995" name="Rectangle 3"/>
          <p:cNvSpPr>
            <a:spLocks noGrp="1" noChangeArrowheads="1"/>
          </p:cNvSpPr>
          <p:nvPr>
            <p:ph type="body" sz="half" idx="1"/>
          </p:nvPr>
        </p:nvSpPr>
        <p:spPr/>
        <p:txBody>
          <a:bodyPr/>
          <a:lstStyle/>
          <a:p>
            <a:r>
              <a:rPr lang="en-US" dirty="0"/>
              <a:t>History and physical</a:t>
            </a:r>
          </a:p>
          <a:p>
            <a:r>
              <a:rPr lang="en-US" dirty="0"/>
              <a:t>12 lead ECG</a:t>
            </a:r>
          </a:p>
          <a:p>
            <a:r>
              <a:rPr lang="en-US" dirty="0"/>
              <a:t>Electrolytes, CBC, TSH</a:t>
            </a:r>
          </a:p>
          <a:p>
            <a:r>
              <a:rPr lang="en-US" dirty="0"/>
              <a:t>Echocardiogram</a:t>
            </a:r>
          </a:p>
          <a:p>
            <a:r>
              <a:rPr lang="en-US" dirty="0"/>
              <a:t>Baseline </a:t>
            </a:r>
            <a:r>
              <a:rPr lang="en-US" dirty="0" smtClean="0"/>
              <a:t>INR/PTT     </a:t>
            </a:r>
            <a:r>
              <a:rPr lang="en-US" dirty="0"/>
              <a:t>if </a:t>
            </a:r>
            <a:r>
              <a:rPr lang="en-US" dirty="0" smtClean="0"/>
              <a:t>anti-coagulation      a consideration</a:t>
            </a:r>
            <a:endParaRPr lang="en-US" dirty="0"/>
          </a:p>
          <a:p>
            <a:endParaRPr lang="en-US" dirty="0"/>
          </a:p>
        </p:txBody>
      </p:sp>
      <p:sp>
        <p:nvSpPr>
          <p:cNvPr id="84996" name="Rectangle 4"/>
          <p:cNvSpPr>
            <a:spLocks noGrp="1" noChangeArrowheads="1"/>
          </p:cNvSpPr>
          <p:nvPr>
            <p:ph type="body" sz="half" idx="2"/>
          </p:nvPr>
        </p:nvSpPr>
        <p:spPr/>
        <p:txBody>
          <a:bodyPr/>
          <a:lstStyle/>
          <a:p>
            <a:r>
              <a:rPr lang="en-US"/>
              <a:t>CXR (selected patients)</a:t>
            </a:r>
          </a:p>
          <a:p>
            <a:r>
              <a:rPr lang="en-US"/>
              <a:t>Holter monitor</a:t>
            </a:r>
          </a:p>
          <a:p>
            <a:pPr lvl="1"/>
            <a:r>
              <a:rPr lang="en-US"/>
              <a:t>assess rate control</a:t>
            </a:r>
          </a:p>
          <a:p>
            <a:pPr lvl="1"/>
            <a:r>
              <a:rPr lang="en-US"/>
              <a:t>r/o bradycardia</a:t>
            </a:r>
          </a:p>
          <a:p>
            <a:r>
              <a:rPr lang="en-US"/>
              <a:t>TMT</a:t>
            </a:r>
          </a:p>
          <a:p>
            <a:pPr lvl="1"/>
            <a:r>
              <a:rPr lang="en-US"/>
              <a:t>assess rate response</a:t>
            </a:r>
          </a:p>
          <a:p>
            <a:pPr lvl="1"/>
            <a:r>
              <a:rPr lang="en-US"/>
              <a:t>r/o ischaemia</a:t>
            </a:r>
          </a:p>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49154" name="Rectangle 2"/>
          <p:cNvSpPr>
            <a:spLocks noGrp="1" noChangeArrowheads="1"/>
          </p:cNvSpPr>
          <p:nvPr>
            <p:ph type="title"/>
          </p:nvPr>
        </p:nvSpPr>
        <p:spPr>
          <a:xfrm>
            <a:off x="1219200" y="188640"/>
            <a:ext cx="7772400" cy="1143000"/>
          </a:xfrm>
        </p:spPr>
        <p:txBody>
          <a:bodyPr/>
          <a:lstStyle/>
          <a:p>
            <a:r>
              <a:rPr lang="en-US" sz="4000" dirty="0" smtClean="0"/>
              <a:t>Atrial Fibrillation:</a:t>
            </a:r>
            <a:br>
              <a:rPr lang="en-US" sz="4000" dirty="0" smtClean="0"/>
            </a:br>
            <a:r>
              <a:rPr lang="en-US" sz="4000" dirty="0" smtClean="0"/>
              <a:t>Echocardiographic </a:t>
            </a:r>
            <a:r>
              <a:rPr lang="en-US" sz="4000" dirty="0"/>
              <a:t>Evaluation </a:t>
            </a:r>
            <a:endParaRPr lang="en-US" sz="4800" dirty="0"/>
          </a:p>
        </p:txBody>
      </p:sp>
      <p:sp>
        <p:nvSpPr>
          <p:cNvPr id="49155" name="Rectangle 3"/>
          <p:cNvSpPr>
            <a:spLocks noGrp="1" noChangeArrowheads="1"/>
          </p:cNvSpPr>
          <p:nvPr>
            <p:ph type="body" sz="half" idx="1"/>
          </p:nvPr>
        </p:nvSpPr>
        <p:spPr/>
        <p:txBody>
          <a:bodyPr/>
          <a:lstStyle/>
          <a:p>
            <a:r>
              <a:rPr lang="en-US" sz="2400"/>
              <a:t>LV function (EF),chamber size,wall motion</a:t>
            </a:r>
          </a:p>
          <a:p>
            <a:r>
              <a:rPr lang="en-US" sz="2400"/>
              <a:t>Segmental dysfunction-coronary disease</a:t>
            </a:r>
          </a:p>
          <a:p>
            <a:r>
              <a:rPr lang="en-US" sz="2400"/>
              <a:t>MS-severity, valve area</a:t>
            </a:r>
          </a:p>
          <a:p>
            <a:r>
              <a:rPr lang="en-US" sz="2400"/>
              <a:t>AS- valve gradient, valve area</a:t>
            </a:r>
          </a:p>
          <a:p>
            <a:r>
              <a:rPr lang="en-US" sz="2400"/>
              <a:t>AR/MR severity</a:t>
            </a:r>
          </a:p>
          <a:p>
            <a:r>
              <a:rPr lang="en-US" sz="2400"/>
              <a:t>TR- RV systolic pressure = PA pressure</a:t>
            </a:r>
          </a:p>
          <a:p>
            <a:endParaRPr lang="en-US" sz="2400"/>
          </a:p>
          <a:p>
            <a:endParaRPr lang="en-US" sz="2400"/>
          </a:p>
        </p:txBody>
      </p:sp>
      <p:sp>
        <p:nvSpPr>
          <p:cNvPr id="49156" name="Rectangle 4"/>
          <p:cNvSpPr>
            <a:spLocks noGrp="1" noChangeArrowheads="1"/>
          </p:cNvSpPr>
          <p:nvPr>
            <p:ph type="body" sz="half" idx="2"/>
          </p:nvPr>
        </p:nvSpPr>
        <p:spPr/>
        <p:txBody>
          <a:bodyPr/>
          <a:lstStyle/>
          <a:p>
            <a:r>
              <a:rPr lang="en-US" sz="2400" dirty="0"/>
              <a:t>RV function</a:t>
            </a:r>
          </a:p>
          <a:p>
            <a:r>
              <a:rPr lang="en-US" sz="2400" dirty="0"/>
              <a:t>R/O IHSS, HCM </a:t>
            </a:r>
          </a:p>
          <a:p>
            <a:r>
              <a:rPr lang="en-US" sz="2400" dirty="0"/>
              <a:t>R/O Pericardial Disease</a:t>
            </a:r>
          </a:p>
          <a:p>
            <a:r>
              <a:rPr lang="en-US" sz="2400" dirty="0"/>
              <a:t>R/O rare causes e.g. </a:t>
            </a:r>
            <a:r>
              <a:rPr lang="en-US" sz="2400" dirty="0" err="1"/>
              <a:t>myxoma</a:t>
            </a:r>
            <a:r>
              <a:rPr lang="en-US" sz="2400" dirty="0"/>
              <a:t>, infiltrative disorders- restrictive cardiomyopathy</a:t>
            </a:r>
          </a:p>
          <a:p>
            <a:r>
              <a:rPr lang="en-US" sz="2400" dirty="0"/>
              <a:t>Diastolic function</a:t>
            </a:r>
          </a:p>
          <a:p>
            <a:r>
              <a:rPr lang="en-US" sz="2400" dirty="0" err="1"/>
              <a:t>Hyperdynamic</a:t>
            </a:r>
            <a:r>
              <a:rPr lang="en-US" sz="2400" dirty="0"/>
              <a:t> states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87042" name="Rectangle 1026"/>
          <p:cNvSpPr>
            <a:spLocks noGrp="1" noChangeArrowheads="1"/>
          </p:cNvSpPr>
          <p:nvPr>
            <p:ph type="title"/>
          </p:nvPr>
        </p:nvSpPr>
        <p:spPr/>
        <p:txBody>
          <a:bodyPr/>
          <a:lstStyle/>
          <a:p>
            <a:r>
              <a:rPr lang="en-US" dirty="0"/>
              <a:t>Role of TEE</a:t>
            </a:r>
          </a:p>
        </p:txBody>
      </p:sp>
      <p:sp>
        <p:nvSpPr>
          <p:cNvPr id="87043" name="Rectangle 1027"/>
          <p:cNvSpPr>
            <a:spLocks noGrp="1" noChangeArrowheads="1"/>
          </p:cNvSpPr>
          <p:nvPr>
            <p:ph type="body" idx="1"/>
          </p:nvPr>
        </p:nvSpPr>
        <p:spPr/>
        <p:txBody>
          <a:bodyPr/>
          <a:lstStyle/>
          <a:p>
            <a:pPr>
              <a:buFont typeface="Monotype Sorts" pitchFamily="124" charset="2"/>
              <a:buChar char=" "/>
            </a:pPr>
            <a:r>
              <a:rPr lang="en-US"/>
              <a:t>Transesophageal Echocardiography to Assess Embolic Risk in Patients With Atrial Fibrillation. Stollberger et al. Ann Int Med 1998; Vol 128, No.8. Pages 630-638.</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89090" name="Rectangle 2"/>
          <p:cNvSpPr>
            <a:spLocks noGrp="1" noChangeArrowheads="1"/>
          </p:cNvSpPr>
          <p:nvPr>
            <p:ph type="title"/>
          </p:nvPr>
        </p:nvSpPr>
        <p:spPr/>
        <p:txBody>
          <a:bodyPr/>
          <a:lstStyle/>
          <a:p>
            <a:r>
              <a:rPr lang="en-US" dirty="0"/>
              <a:t>Predictors of CVA or Embolism</a:t>
            </a:r>
          </a:p>
        </p:txBody>
      </p:sp>
      <p:sp>
        <p:nvSpPr>
          <p:cNvPr id="89091" name="Rectangle 3"/>
          <p:cNvSpPr>
            <a:spLocks noGrp="1" noChangeArrowheads="1"/>
          </p:cNvSpPr>
          <p:nvPr>
            <p:ph type="body" idx="1"/>
          </p:nvPr>
        </p:nvSpPr>
        <p:spPr/>
        <p:txBody>
          <a:bodyPr/>
          <a:lstStyle/>
          <a:p>
            <a:pPr>
              <a:lnSpc>
                <a:spcPct val="90000"/>
              </a:lnSpc>
            </a:pPr>
            <a:r>
              <a:rPr lang="en-US"/>
              <a:t>Univariate analysis</a:t>
            </a:r>
          </a:p>
          <a:p>
            <a:pPr lvl="1">
              <a:lnSpc>
                <a:spcPct val="90000"/>
              </a:lnSpc>
            </a:pPr>
            <a:r>
              <a:rPr lang="en-US"/>
              <a:t>LA thrombi RR 1.4</a:t>
            </a:r>
          </a:p>
          <a:p>
            <a:pPr lvl="1">
              <a:lnSpc>
                <a:spcPct val="90000"/>
              </a:lnSpc>
            </a:pPr>
            <a:r>
              <a:rPr lang="en-US"/>
              <a:t>Atrial appendage length 44 (43-45 mm) RR 1.6</a:t>
            </a:r>
          </a:p>
          <a:p>
            <a:pPr lvl="1">
              <a:lnSpc>
                <a:spcPct val="90000"/>
              </a:lnSpc>
            </a:pPr>
            <a:r>
              <a:rPr lang="en-US"/>
              <a:t>Atrial appendage width 23 (22-23mm) RR 2.4 </a:t>
            </a:r>
          </a:p>
          <a:p>
            <a:pPr>
              <a:lnSpc>
                <a:spcPct val="90000"/>
              </a:lnSpc>
            </a:pPr>
            <a:r>
              <a:rPr lang="en-US"/>
              <a:t>Multivariate analysis</a:t>
            </a:r>
          </a:p>
          <a:p>
            <a:pPr lvl="1">
              <a:lnSpc>
                <a:spcPct val="90000"/>
              </a:lnSpc>
            </a:pPr>
            <a:r>
              <a:rPr lang="en-US"/>
              <a:t>Hypertension RR 3.6</a:t>
            </a:r>
          </a:p>
          <a:p>
            <a:pPr lvl="1">
              <a:lnSpc>
                <a:spcPct val="90000"/>
              </a:lnSpc>
            </a:pPr>
            <a:r>
              <a:rPr lang="en-US"/>
              <a:t>Previous stroke RR 3.7</a:t>
            </a:r>
          </a:p>
          <a:p>
            <a:pPr lvl="1">
              <a:lnSpc>
                <a:spcPct val="90000"/>
              </a:lnSpc>
            </a:pPr>
            <a:r>
              <a:rPr lang="en-US"/>
              <a:t>Age RR 1.1</a:t>
            </a:r>
          </a:p>
          <a:p>
            <a:pPr lvl="1">
              <a:lnSpc>
                <a:spcPct val="90000"/>
              </a:lnSpc>
            </a:pP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title"/>
          </p:nvPr>
        </p:nvSpPr>
        <p:spPr/>
        <p:txBody>
          <a:bodyPr/>
          <a:lstStyle/>
          <a:p>
            <a:r>
              <a:rPr lang="en-US" dirty="0" smtClean="0"/>
              <a:t>Imaging LA </a:t>
            </a:r>
            <a:r>
              <a:rPr lang="en-US" dirty="0"/>
              <a:t>Thrombus</a:t>
            </a:r>
          </a:p>
        </p:txBody>
      </p:sp>
      <p:sp>
        <p:nvSpPr>
          <p:cNvPr id="10" name="Text Placeholder 9"/>
          <p:cNvSpPr>
            <a:spLocks noGrp="1"/>
          </p:cNvSpPr>
          <p:nvPr>
            <p:ph type="body" idx="1"/>
          </p:nvPr>
        </p:nvSpPr>
        <p:spPr/>
        <p:txBody>
          <a:bodyPr/>
          <a:lstStyle/>
          <a:p>
            <a:pPr algn="ctr"/>
            <a:r>
              <a:rPr lang="en-US" dirty="0" smtClean="0"/>
              <a:t>TEE</a:t>
            </a:r>
            <a:endParaRPr lang="en-US" dirty="0"/>
          </a:p>
        </p:txBody>
      </p:sp>
      <p:sp>
        <p:nvSpPr>
          <p:cNvPr id="12" name="Text Placeholder 11"/>
          <p:cNvSpPr>
            <a:spLocks noGrp="1"/>
          </p:cNvSpPr>
          <p:nvPr>
            <p:ph type="body" sz="quarter" idx="3"/>
          </p:nvPr>
        </p:nvSpPr>
        <p:spPr/>
        <p:txBody>
          <a:bodyPr/>
          <a:lstStyle/>
          <a:p>
            <a:pPr algn="ctr"/>
            <a:r>
              <a:rPr lang="en-US" dirty="0" smtClean="0"/>
              <a:t>CT</a:t>
            </a:r>
            <a:endParaRPr lang="en-US" dirty="0"/>
          </a:p>
        </p:txBody>
      </p:sp>
      <p:sp>
        <p:nvSpPr>
          <p:cNvPr id="5"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pic>
        <p:nvPicPr>
          <p:cNvPr id="198661" name="Picture 5"/>
          <p:cNvPicPr>
            <a:picLocks noGrp="1" noChangeAspect="1" noChangeArrowheads="1"/>
          </p:cNvPicPr>
          <p:nvPr>
            <p:ph sz="half" idx="2"/>
          </p:nvPr>
        </p:nvPicPr>
        <p:blipFill>
          <a:blip r:embed="rId3" cstate="print"/>
          <a:srcRect/>
          <a:stretch>
            <a:fillRect/>
          </a:stretch>
        </p:blipFill>
        <p:spPr bwMode="auto">
          <a:xfrm>
            <a:off x="457200" y="2304027"/>
            <a:ext cx="4040188" cy="3692984"/>
          </a:xfrm>
          <a:prstGeom prst="rect">
            <a:avLst/>
          </a:prstGeom>
          <a:noFill/>
          <a:ln w="9525">
            <a:noFill/>
            <a:miter lim="800000"/>
            <a:headEnd/>
            <a:tailEnd/>
          </a:ln>
        </p:spPr>
      </p:pic>
      <p:pic>
        <p:nvPicPr>
          <p:cNvPr id="15" name="Picture 4" descr="http://img.medscape.com/fullsize/migrated/494/431/ar494431.fig2b.jpg"/>
          <p:cNvPicPr>
            <a:picLocks noGrp="1" noChangeAspect="1" noChangeArrowheads="1"/>
          </p:cNvPicPr>
          <p:nvPr>
            <p:ph sz="quarter" idx="4"/>
          </p:nvPr>
        </p:nvPicPr>
        <p:blipFill>
          <a:blip r:embed="rId4" cstate="print"/>
          <a:srcRect/>
          <a:stretch>
            <a:fillRect/>
          </a:stretch>
        </p:blipFill>
        <p:spPr bwMode="auto">
          <a:xfrm>
            <a:off x="4822757" y="2174875"/>
            <a:ext cx="3686310" cy="3951288"/>
          </a:xfrm>
          <a:prstGeom prst="rect">
            <a:avLst/>
          </a:prstGeom>
          <a:noFill/>
        </p:spPr>
      </p:pic>
      <p:cxnSp>
        <p:nvCxnSpPr>
          <p:cNvPr id="9" name="Straight Arrow Connector 8"/>
          <p:cNvCxnSpPr/>
          <p:nvPr/>
        </p:nvCxnSpPr>
        <p:spPr bwMode="auto">
          <a:xfrm rot="16200000" flipH="1">
            <a:off x="1979712" y="3140968"/>
            <a:ext cx="504056" cy="504056"/>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1" name="Straight Arrow Connector 10"/>
          <p:cNvCxnSpPr/>
          <p:nvPr/>
        </p:nvCxnSpPr>
        <p:spPr bwMode="auto">
          <a:xfrm flipV="1">
            <a:off x="1691680" y="4653136"/>
            <a:ext cx="792087" cy="288032"/>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4" name="Straight Arrow Connector 13"/>
          <p:cNvCxnSpPr/>
          <p:nvPr/>
        </p:nvCxnSpPr>
        <p:spPr bwMode="auto">
          <a:xfrm flipV="1">
            <a:off x="1475656" y="4293096"/>
            <a:ext cx="792087" cy="288032"/>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48482" name="Rectangle 2"/>
          <p:cNvSpPr>
            <a:spLocks noGrp="1" noChangeArrowheads="1"/>
          </p:cNvSpPr>
          <p:nvPr>
            <p:ph type="title"/>
          </p:nvPr>
        </p:nvSpPr>
        <p:spPr/>
        <p:txBody>
          <a:bodyPr/>
          <a:lstStyle/>
          <a:p>
            <a:r>
              <a:rPr lang="en-US" u="sng"/>
              <a:t>If unstable</a:t>
            </a:r>
            <a:r>
              <a:rPr lang="en-US"/>
              <a:t> </a:t>
            </a:r>
            <a:r>
              <a:rPr lang="en-US" sz="5400">
                <a:solidFill>
                  <a:srgbClr val="FFFF00"/>
                </a:solidFill>
                <a:sym typeface="Webdings" pitchFamily="18" charset="2"/>
              </a:rPr>
              <a:t></a:t>
            </a:r>
            <a:r>
              <a:rPr lang="en-US">
                <a:sym typeface="Monotype Sorts" pitchFamily="124" charset="2"/>
              </a:rPr>
              <a:t> Cardiovert</a:t>
            </a:r>
          </a:p>
        </p:txBody>
      </p:sp>
      <p:sp>
        <p:nvSpPr>
          <p:cNvPr id="148483" name="Rectangle 3"/>
          <p:cNvSpPr>
            <a:spLocks noGrp="1" noChangeArrowheads="1"/>
          </p:cNvSpPr>
          <p:nvPr>
            <p:ph type="body" idx="1"/>
          </p:nvPr>
        </p:nvSpPr>
        <p:spPr/>
        <p:txBody>
          <a:bodyPr/>
          <a:lstStyle/>
          <a:p>
            <a:pPr marL="609600" indent="-609600">
              <a:buFontTx/>
              <a:buNone/>
            </a:pPr>
            <a:r>
              <a:rPr lang="en-US" u="sng">
                <a:sym typeface="Monotype Sorts" pitchFamily="124" charset="2"/>
              </a:rPr>
              <a:t>If Stable:</a:t>
            </a:r>
            <a:r>
              <a:rPr lang="en-US">
                <a:sym typeface="Monotype Sorts" pitchFamily="124" charset="2"/>
              </a:rPr>
              <a:t> </a:t>
            </a:r>
          </a:p>
          <a:p>
            <a:pPr marL="609600" indent="-609600">
              <a:buFontTx/>
              <a:buAutoNum type="arabicPeriod"/>
            </a:pPr>
            <a:r>
              <a:rPr lang="en-US">
                <a:sym typeface="Monotype Sorts" pitchFamily="124" charset="2"/>
              </a:rPr>
              <a:t>Rate control </a:t>
            </a:r>
          </a:p>
          <a:p>
            <a:pPr marL="609600" indent="-609600">
              <a:buFontTx/>
              <a:buAutoNum type="arabicPeriod"/>
            </a:pPr>
            <a:r>
              <a:rPr lang="en-US">
                <a:sym typeface="Monotype Sorts" pitchFamily="124" charset="2"/>
              </a:rPr>
              <a:t>Minimize thrombo-embolic risk</a:t>
            </a:r>
            <a:r>
              <a:rPr lang="en-US">
                <a:solidFill>
                  <a:srgbClr val="FFFF00"/>
                </a:solidFill>
                <a:sym typeface="Monotype Sorts" pitchFamily="124" charset="2"/>
              </a:rPr>
              <a:t>.</a:t>
            </a:r>
          </a:p>
          <a:p>
            <a:pPr marL="609600" indent="-609600">
              <a:buFontTx/>
              <a:buAutoNum type="arabicPeriod"/>
            </a:pPr>
            <a:r>
              <a:rPr lang="en-US">
                <a:sym typeface="Monotype Sorts" pitchFamily="124" charset="2"/>
              </a:rPr>
              <a:t>Establish etiology</a:t>
            </a:r>
            <a:endParaRPr lang="en-US"/>
          </a:p>
          <a:p>
            <a:pPr marL="609600" indent="-609600">
              <a:buFontTx/>
              <a:buAutoNum type="arabicPeriod"/>
            </a:pPr>
            <a:r>
              <a:rPr lang="en-US">
                <a:solidFill>
                  <a:srgbClr val="FFFF00"/>
                </a:solidFill>
                <a:sym typeface="Monotype Sorts" pitchFamily="124" charset="2"/>
              </a:rPr>
              <a:t>Restore sinus rhythm</a:t>
            </a:r>
          </a:p>
          <a:p>
            <a:pPr marL="609600" indent="-609600">
              <a:buFontTx/>
              <a:buAutoNum type="arabicPeriod"/>
            </a:pPr>
            <a:r>
              <a:rPr lang="en-US">
                <a:sym typeface="Monotype Sorts" pitchFamily="124" charset="2"/>
              </a:rPr>
              <a:t>Maintain sinus rhythm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Continuing Medical Implementation                                               …..</a:t>
            </a:r>
            <a:r>
              <a:rPr lang="en-US" i="1" dirty="0"/>
              <a:t>.bridging the care gap </a:t>
            </a:r>
            <a:endParaRPr lang="en-US" dirty="0"/>
          </a:p>
        </p:txBody>
      </p:sp>
      <p:sp>
        <p:nvSpPr>
          <p:cNvPr id="158722" name="Rectangle 2"/>
          <p:cNvSpPr>
            <a:spLocks noGrp="1" noChangeArrowheads="1"/>
          </p:cNvSpPr>
          <p:nvPr>
            <p:ph type="title"/>
          </p:nvPr>
        </p:nvSpPr>
        <p:spPr/>
        <p:txBody>
          <a:bodyPr/>
          <a:lstStyle/>
          <a:p>
            <a:r>
              <a:rPr lang="en-US"/>
              <a:t>Rate vs Rhythm Control</a:t>
            </a:r>
          </a:p>
        </p:txBody>
      </p:sp>
      <p:sp>
        <p:nvSpPr>
          <p:cNvPr id="158723" name="Rectangle 3"/>
          <p:cNvSpPr>
            <a:spLocks noGrp="1" noChangeArrowheads="1"/>
          </p:cNvSpPr>
          <p:nvPr>
            <p:ph type="body" sz="half" idx="1"/>
          </p:nvPr>
        </p:nvSpPr>
        <p:spPr>
          <a:xfrm>
            <a:off x="685800" y="1981200"/>
            <a:ext cx="4318248" cy="4114800"/>
          </a:xfrm>
        </p:spPr>
        <p:txBody>
          <a:bodyPr/>
          <a:lstStyle/>
          <a:p>
            <a:pPr>
              <a:lnSpc>
                <a:spcPct val="90000"/>
              </a:lnSpc>
              <a:buFontTx/>
              <a:buNone/>
            </a:pPr>
            <a:r>
              <a:rPr lang="en-US" b="1" dirty="0">
                <a:solidFill>
                  <a:srgbClr val="FFFF00"/>
                </a:solidFill>
              </a:rPr>
              <a:t>Favours rate control</a:t>
            </a:r>
          </a:p>
          <a:p>
            <a:pPr>
              <a:lnSpc>
                <a:spcPct val="90000"/>
              </a:lnSpc>
            </a:pPr>
            <a:r>
              <a:rPr lang="en-US" sz="2400" dirty="0"/>
              <a:t>Persistent Afib</a:t>
            </a:r>
          </a:p>
          <a:p>
            <a:pPr>
              <a:lnSpc>
                <a:spcPct val="90000"/>
              </a:lnSpc>
            </a:pPr>
            <a:r>
              <a:rPr lang="en-US" sz="2400" dirty="0"/>
              <a:t>Recurrent Afib</a:t>
            </a:r>
          </a:p>
          <a:p>
            <a:pPr>
              <a:lnSpc>
                <a:spcPct val="90000"/>
              </a:lnSpc>
            </a:pPr>
            <a:r>
              <a:rPr lang="en-US" sz="2400" dirty="0"/>
              <a:t>Less symptomatic</a:t>
            </a:r>
          </a:p>
          <a:p>
            <a:pPr>
              <a:lnSpc>
                <a:spcPct val="90000"/>
              </a:lnSpc>
            </a:pPr>
            <a:r>
              <a:rPr lang="en-US" sz="2400" dirty="0">
                <a:cs typeface="Times New Roman" pitchFamily="18" charset="0"/>
              </a:rPr>
              <a:t>≥ 65 years of age</a:t>
            </a:r>
          </a:p>
          <a:p>
            <a:pPr>
              <a:lnSpc>
                <a:spcPct val="90000"/>
              </a:lnSpc>
            </a:pPr>
            <a:r>
              <a:rPr lang="en-US" sz="2400" dirty="0" smtClean="0">
                <a:cs typeface="Times New Roman" pitchFamily="18" charset="0"/>
              </a:rPr>
              <a:t>Male</a:t>
            </a:r>
          </a:p>
          <a:p>
            <a:pPr>
              <a:lnSpc>
                <a:spcPct val="90000"/>
              </a:lnSpc>
            </a:pPr>
            <a:r>
              <a:rPr lang="en-US" sz="2400" dirty="0" smtClean="0">
                <a:cs typeface="Times New Roman" pitchFamily="18" charset="0"/>
              </a:rPr>
              <a:t>Hypertension</a:t>
            </a:r>
            <a:endParaRPr lang="en-US" sz="2400" dirty="0">
              <a:cs typeface="Times New Roman" pitchFamily="18" charset="0"/>
            </a:endParaRPr>
          </a:p>
          <a:p>
            <a:pPr>
              <a:lnSpc>
                <a:spcPct val="90000"/>
              </a:lnSpc>
            </a:pPr>
            <a:r>
              <a:rPr lang="en-US" sz="2400" dirty="0">
                <a:cs typeface="Times New Roman" pitchFamily="18" charset="0"/>
              </a:rPr>
              <a:t>No Hx of CHF</a:t>
            </a:r>
          </a:p>
          <a:p>
            <a:pPr>
              <a:lnSpc>
                <a:spcPct val="90000"/>
              </a:lnSpc>
            </a:pPr>
            <a:r>
              <a:rPr lang="en-US" sz="2400" dirty="0">
                <a:cs typeface="Times New Roman" pitchFamily="18" charset="0"/>
              </a:rPr>
              <a:t>Previous rhythm Rx failure</a:t>
            </a:r>
          </a:p>
          <a:p>
            <a:pPr>
              <a:lnSpc>
                <a:spcPct val="90000"/>
              </a:lnSpc>
            </a:pPr>
            <a:r>
              <a:rPr lang="en-US" sz="2400" dirty="0">
                <a:cs typeface="Times New Roman" pitchFamily="18" charset="0"/>
              </a:rPr>
              <a:t>Patient preference</a:t>
            </a:r>
          </a:p>
        </p:txBody>
      </p:sp>
      <p:sp>
        <p:nvSpPr>
          <p:cNvPr id="158724" name="Rectangle 4"/>
          <p:cNvSpPr>
            <a:spLocks noGrp="1" noChangeArrowheads="1"/>
          </p:cNvSpPr>
          <p:nvPr>
            <p:ph type="body" sz="half" idx="2"/>
          </p:nvPr>
        </p:nvSpPr>
        <p:spPr>
          <a:xfrm>
            <a:off x="4648200" y="1981200"/>
            <a:ext cx="4267200" cy="4114800"/>
          </a:xfrm>
        </p:spPr>
        <p:txBody>
          <a:bodyPr/>
          <a:lstStyle/>
          <a:p>
            <a:pPr>
              <a:lnSpc>
                <a:spcPct val="90000"/>
              </a:lnSpc>
              <a:buFontTx/>
              <a:buNone/>
            </a:pPr>
            <a:r>
              <a:rPr lang="en-US" b="1" dirty="0">
                <a:solidFill>
                  <a:srgbClr val="FFFF00"/>
                </a:solidFill>
              </a:rPr>
              <a:t>Favours rhythm control</a:t>
            </a:r>
          </a:p>
          <a:p>
            <a:pPr>
              <a:lnSpc>
                <a:spcPct val="90000"/>
              </a:lnSpc>
            </a:pPr>
            <a:r>
              <a:rPr lang="en-US" sz="2400" dirty="0"/>
              <a:t>Paroxysmal Afib</a:t>
            </a:r>
          </a:p>
          <a:p>
            <a:pPr>
              <a:lnSpc>
                <a:spcPct val="90000"/>
              </a:lnSpc>
            </a:pPr>
            <a:r>
              <a:rPr lang="en-US" sz="2400" dirty="0"/>
              <a:t>First episode Afib</a:t>
            </a:r>
          </a:p>
          <a:p>
            <a:pPr>
              <a:lnSpc>
                <a:spcPct val="90000"/>
              </a:lnSpc>
            </a:pPr>
            <a:r>
              <a:rPr lang="en-US" sz="2400" dirty="0"/>
              <a:t>More Symptomatic</a:t>
            </a:r>
          </a:p>
          <a:p>
            <a:pPr>
              <a:lnSpc>
                <a:spcPct val="90000"/>
              </a:lnSpc>
            </a:pPr>
            <a:r>
              <a:rPr lang="en-US" sz="2400" dirty="0"/>
              <a:t>&lt; </a:t>
            </a:r>
            <a:r>
              <a:rPr lang="en-US" sz="2400" dirty="0">
                <a:cs typeface="Times New Roman" pitchFamily="18" charset="0"/>
              </a:rPr>
              <a:t>65 years of age</a:t>
            </a:r>
          </a:p>
          <a:p>
            <a:pPr>
              <a:lnSpc>
                <a:spcPct val="90000"/>
              </a:lnSpc>
            </a:pPr>
            <a:r>
              <a:rPr lang="en-US" sz="2400" dirty="0">
                <a:cs typeface="Times New Roman" pitchFamily="18" charset="0"/>
              </a:rPr>
              <a:t>Female</a:t>
            </a:r>
          </a:p>
          <a:p>
            <a:pPr>
              <a:lnSpc>
                <a:spcPct val="90000"/>
              </a:lnSpc>
            </a:pPr>
            <a:r>
              <a:rPr lang="en-US" sz="2400" dirty="0">
                <a:cs typeface="Times New Roman" pitchFamily="18" charset="0"/>
              </a:rPr>
              <a:t>No hypertension</a:t>
            </a:r>
          </a:p>
          <a:p>
            <a:pPr>
              <a:lnSpc>
                <a:spcPct val="90000"/>
              </a:lnSpc>
            </a:pPr>
            <a:r>
              <a:rPr lang="en-US" sz="2400" dirty="0">
                <a:cs typeface="Times New Roman" pitchFamily="18" charset="0"/>
              </a:rPr>
              <a:t>Hx of CHF</a:t>
            </a:r>
          </a:p>
          <a:p>
            <a:pPr>
              <a:lnSpc>
                <a:spcPct val="90000"/>
              </a:lnSpc>
            </a:pPr>
            <a:r>
              <a:rPr lang="en-US" sz="2400" dirty="0">
                <a:cs typeface="Times New Roman" pitchFamily="18" charset="0"/>
              </a:rPr>
              <a:t>No previous rhythm Rx</a:t>
            </a:r>
          </a:p>
          <a:p>
            <a:pPr>
              <a:lnSpc>
                <a:spcPct val="90000"/>
              </a:lnSpc>
            </a:pPr>
            <a:r>
              <a:rPr lang="en-US" sz="2400" dirty="0">
                <a:cs typeface="Times New Roman" pitchFamily="18" charset="0"/>
              </a:rPr>
              <a:t>Patient preference</a:t>
            </a:r>
          </a:p>
          <a:p>
            <a:pPr>
              <a:lnSpc>
                <a:spcPct val="90000"/>
              </a:lnSpc>
            </a:pPr>
            <a:endParaRPr lang="en-US" sz="2400" dirty="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admissions in the USA</a:t>
            </a:r>
            <a:endParaRPr lang="en-US" dirty="0"/>
          </a:p>
        </p:txBody>
      </p:sp>
      <p:sp>
        <p:nvSpPr>
          <p:cNvPr id="4" name="Footer Placeholder 3"/>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graphicFrame>
        <p:nvGraphicFramePr>
          <p:cNvPr id="253954" name="Object 2"/>
          <p:cNvGraphicFramePr>
            <a:graphicFrameLocks noChangeAspect="1"/>
          </p:cNvGraphicFramePr>
          <p:nvPr>
            <p:ph idx="1"/>
          </p:nvPr>
        </p:nvGraphicFramePr>
        <p:xfrm>
          <a:off x="1403648" y="1609370"/>
          <a:ext cx="6480720" cy="4651716"/>
        </p:xfrm>
        <a:graphic>
          <a:graphicData uri="http://schemas.openxmlformats.org/presentationml/2006/ole">
            <p:oleObj spid="_x0000_s253954" name="Photo Editor Photo" r:id="rId3" imgW="4285714" imgH="3076190"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noFill/>
          <a:effectLst/>
        </p:spPr>
        <p:txBody>
          <a:bodyPr anchorCtr="1"/>
          <a:lstStyle/>
          <a:p>
            <a:r>
              <a:rPr lang="en-US" dirty="0" smtClean="0">
                <a:hlinkClick r:id="rId3"/>
              </a:rPr>
              <a:t/>
            </a:r>
            <a:br>
              <a:rPr lang="en-US" dirty="0" smtClean="0">
                <a:hlinkClick r:id="rId3"/>
              </a:rPr>
            </a:br>
            <a:r>
              <a:rPr lang="en-US" dirty="0" smtClean="0">
                <a:hlinkClick r:id="rId3"/>
              </a:rPr>
              <a:t>AFFIRM </a:t>
            </a:r>
            <a:r>
              <a:rPr lang="en-US" dirty="0">
                <a:hlinkClick r:id="rId3"/>
              </a:rPr>
              <a:t>Trial</a:t>
            </a:r>
            <a:r>
              <a:rPr lang="en-US" dirty="0"/>
              <a:t/>
            </a:r>
            <a:br>
              <a:rPr lang="en-US" dirty="0"/>
            </a:br>
            <a:endParaRPr lang="en-US" dirty="0"/>
          </a:p>
        </p:txBody>
      </p:sp>
      <p:sp>
        <p:nvSpPr>
          <p:cNvPr id="150531" name="Rectangle 3"/>
          <p:cNvSpPr>
            <a:spLocks noGrp="1" noChangeArrowheads="1"/>
          </p:cNvSpPr>
          <p:nvPr>
            <p:ph idx="1"/>
          </p:nvPr>
        </p:nvSpPr>
        <p:spPr/>
        <p:txBody>
          <a:bodyPr/>
          <a:lstStyle/>
          <a:p>
            <a:pPr>
              <a:lnSpc>
                <a:spcPct val="90000"/>
              </a:lnSpc>
            </a:pPr>
            <a:r>
              <a:rPr lang="en-US" sz="2800" dirty="0"/>
              <a:t>4060 patients with atrial fibrillation of less than 6 months duration </a:t>
            </a:r>
          </a:p>
          <a:p>
            <a:pPr>
              <a:lnSpc>
                <a:spcPct val="90000"/>
              </a:lnSpc>
            </a:pPr>
            <a:r>
              <a:rPr lang="en-US" sz="2800" dirty="0"/>
              <a:t>Rate control with digoxin, beta blocker or calcium channel blocker and anticoagulation with warfarin or </a:t>
            </a:r>
          </a:p>
          <a:p>
            <a:pPr>
              <a:lnSpc>
                <a:spcPct val="90000"/>
              </a:lnSpc>
            </a:pPr>
            <a:r>
              <a:rPr lang="en-US" sz="2800" dirty="0"/>
              <a:t>Rhythm control with the most effective anti-arrhythmic drug and anticoagulation with warfarin </a:t>
            </a:r>
          </a:p>
          <a:p>
            <a:pPr>
              <a:lnSpc>
                <a:spcPct val="90000"/>
              </a:lnSpc>
            </a:pPr>
            <a:r>
              <a:rPr lang="en-US" sz="2800" dirty="0"/>
              <a:t>Amiodarone 39% (60% at 3 years), sotalol 33</a:t>
            </a:r>
            <a:r>
              <a:rPr lang="en-US" sz="2800" dirty="0" smtClean="0"/>
              <a:t>%, </a:t>
            </a:r>
            <a:r>
              <a:rPr lang="en-US" sz="2800" dirty="0"/>
              <a:t>other Rx 1-10% </a:t>
            </a:r>
          </a:p>
          <a:p>
            <a:pPr>
              <a:lnSpc>
                <a:spcPct val="90000"/>
              </a:lnSpc>
            </a:pPr>
            <a:r>
              <a:rPr lang="en-US" sz="2800" dirty="0"/>
              <a:t>Follow-up 3.5 years </a:t>
            </a:r>
          </a:p>
        </p:txBody>
      </p:sp>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52578" name="Rectangle 2"/>
          <p:cNvSpPr>
            <a:spLocks noGrp="1" noChangeArrowheads="1"/>
          </p:cNvSpPr>
          <p:nvPr>
            <p:ph type="title"/>
          </p:nvPr>
        </p:nvSpPr>
        <p:spPr>
          <a:effectLst/>
        </p:spPr>
        <p:txBody>
          <a:bodyPr/>
          <a:lstStyle/>
          <a:p>
            <a:r>
              <a:rPr lang="en-US" dirty="0" smtClean="0">
                <a:hlinkClick r:id="rId3"/>
              </a:rPr>
              <a:t/>
            </a:r>
            <a:br>
              <a:rPr lang="en-US" dirty="0" smtClean="0">
                <a:hlinkClick r:id="rId3"/>
              </a:rPr>
            </a:br>
            <a:r>
              <a:rPr lang="en-US" dirty="0" smtClean="0">
                <a:hlinkClick r:id="rId3"/>
              </a:rPr>
              <a:t>AFFIRM </a:t>
            </a:r>
            <a:r>
              <a:rPr lang="en-US" dirty="0">
                <a:hlinkClick r:id="rId3"/>
              </a:rPr>
              <a:t>Trial</a:t>
            </a:r>
            <a:r>
              <a:rPr lang="en-US" dirty="0"/>
              <a:t/>
            </a:r>
            <a:br>
              <a:rPr lang="en-US" dirty="0"/>
            </a:br>
            <a:endParaRPr lang="en-US" dirty="0"/>
          </a:p>
        </p:txBody>
      </p:sp>
      <p:sp>
        <p:nvSpPr>
          <p:cNvPr id="152579" name="Rectangle 3"/>
          <p:cNvSpPr>
            <a:spLocks noGrp="1" noChangeArrowheads="1"/>
          </p:cNvSpPr>
          <p:nvPr>
            <p:ph type="body" idx="1"/>
          </p:nvPr>
        </p:nvSpPr>
        <p:spPr/>
        <p:txBody>
          <a:bodyPr/>
          <a:lstStyle/>
          <a:p>
            <a:pPr>
              <a:lnSpc>
                <a:spcPct val="90000"/>
              </a:lnSpc>
            </a:pPr>
            <a:r>
              <a:rPr lang="en-US" sz="2800" dirty="0"/>
              <a:t>Results: </a:t>
            </a:r>
          </a:p>
          <a:p>
            <a:pPr lvl="1">
              <a:lnSpc>
                <a:spcPct val="90000"/>
              </a:lnSpc>
            </a:pPr>
            <a:r>
              <a:rPr lang="en-US" sz="2400" dirty="0"/>
              <a:t>No difference in all cause mortality (1° endpoint) </a:t>
            </a:r>
          </a:p>
          <a:p>
            <a:pPr lvl="1">
              <a:lnSpc>
                <a:spcPct val="90000"/>
              </a:lnSpc>
            </a:pPr>
            <a:r>
              <a:rPr lang="en-US" sz="2400" dirty="0"/>
              <a:t>Trend towards better survival with rate control </a:t>
            </a:r>
          </a:p>
          <a:p>
            <a:pPr lvl="1">
              <a:lnSpc>
                <a:spcPct val="90000"/>
              </a:lnSpc>
            </a:pPr>
            <a:r>
              <a:rPr lang="en-US" sz="2400" dirty="0"/>
              <a:t>No difference in death, ischaemic stroke, anoxic encephalopathy, major bleeding or cardiac arrest </a:t>
            </a:r>
            <a:r>
              <a:rPr lang="en-US" sz="2400" dirty="0" smtClean="0"/>
              <a:t>       (</a:t>
            </a:r>
            <a:r>
              <a:rPr lang="en-US" sz="2400" dirty="0"/>
              <a:t>2° endpoints) </a:t>
            </a:r>
          </a:p>
          <a:p>
            <a:pPr lvl="1">
              <a:lnSpc>
                <a:spcPct val="90000"/>
              </a:lnSpc>
            </a:pPr>
            <a:r>
              <a:rPr lang="en-US" sz="2400" dirty="0"/>
              <a:t>No difference in quality of life or functional status</a:t>
            </a:r>
            <a:br>
              <a:rPr lang="en-US" sz="2400" dirty="0"/>
            </a:br>
            <a:r>
              <a:rPr lang="en-US" sz="2400" dirty="0"/>
              <a:t>including cardiovascular death, CHF, thromboembolism severe bleeding, pacemaker implantation or side effects of anti-arrhythmic therapy between the two </a:t>
            </a:r>
            <a:r>
              <a:rPr lang="en-US" sz="2400" dirty="0" smtClean="0"/>
              <a:t>strategies</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54626" name="Rectangle 2"/>
          <p:cNvSpPr>
            <a:spLocks noGrp="1" noChangeArrowheads="1"/>
          </p:cNvSpPr>
          <p:nvPr>
            <p:ph type="title"/>
          </p:nvPr>
        </p:nvSpPr>
        <p:spPr>
          <a:effectLst/>
        </p:spPr>
        <p:txBody>
          <a:bodyPr/>
          <a:lstStyle/>
          <a:p>
            <a:r>
              <a:rPr lang="en-US" dirty="0" smtClean="0">
                <a:hlinkClick r:id="rId3"/>
              </a:rPr>
              <a:t/>
            </a:r>
            <a:br>
              <a:rPr lang="en-US" dirty="0" smtClean="0">
                <a:hlinkClick r:id="rId3"/>
              </a:rPr>
            </a:br>
            <a:r>
              <a:rPr lang="en-US" dirty="0" smtClean="0">
                <a:hlinkClick r:id="rId3"/>
              </a:rPr>
              <a:t>RACE </a:t>
            </a:r>
            <a:r>
              <a:rPr lang="en-US" dirty="0">
                <a:hlinkClick r:id="rId3"/>
              </a:rPr>
              <a:t>Trial </a:t>
            </a:r>
            <a:r>
              <a:rPr lang="en-US" dirty="0"/>
              <a:t/>
            </a:r>
            <a:br>
              <a:rPr lang="en-US" dirty="0"/>
            </a:br>
            <a:endParaRPr lang="en-US" dirty="0"/>
          </a:p>
        </p:txBody>
      </p:sp>
      <p:sp>
        <p:nvSpPr>
          <p:cNvPr id="154627" name="Rectangle 3"/>
          <p:cNvSpPr>
            <a:spLocks noGrp="1" noChangeArrowheads="1"/>
          </p:cNvSpPr>
          <p:nvPr>
            <p:ph type="body" idx="1"/>
          </p:nvPr>
        </p:nvSpPr>
        <p:spPr/>
        <p:txBody>
          <a:bodyPr/>
          <a:lstStyle/>
          <a:p>
            <a:pPr>
              <a:lnSpc>
                <a:spcPct val="90000"/>
              </a:lnSpc>
            </a:pPr>
            <a:r>
              <a:rPr lang="en-US" sz="2800" dirty="0"/>
              <a:t>522 patients with persistent atrial fibrillation or atrial flutter (24 hours-1 year) </a:t>
            </a:r>
          </a:p>
          <a:p>
            <a:pPr>
              <a:lnSpc>
                <a:spcPct val="90000"/>
              </a:lnSpc>
            </a:pPr>
            <a:r>
              <a:rPr lang="en-US" sz="2800" dirty="0"/>
              <a:t>2 </a:t>
            </a:r>
            <a:r>
              <a:rPr lang="en-US" sz="2800" dirty="0" err="1"/>
              <a:t>cardioversions</a:t>
            </a:r>
            <a:r>
              <a:rPr lang="en-US" sz="2800" dirty="0"/>
              <a:t> within 1 year </a:t>
            </a:r>
          </a:p>
          <a:p>
            <a:pPr>
              <a:lnSpc>
                <a:spcPct val="90000"/>
              </a:lnSpc>
            </a:pPr>
            <a:r>
              <a:rPr lang="en-US" sz="2800" dirty="0"/>
              <a:t>Rate control to HR &lt; 100 </a:t>
            </a:r>
            <a:r>
              <a:rPr lang="en-US" sz="2800" dirty="0" err="1"/>
              <a:t>bpm</a:t>
            </a:r>
            <a:r>
              <a:rPr lang="en-US" sz="2800" dirty="0"/>
              <a:t> and no symptoms </a:t>
            </a:r>
          </a:p>
          <a:p>
            <a:pPr>
              <a:lnSpc>
                <a:spcPct val="90000"/>
              </a:lnSpc>
            </a:pPr>
            <a:r>
              <a:rPr lang="en-US" sz="2800" dirty="0"/>
              <a:t>Rhythm control: Sotalol followed by Flecainide or Propafenone followed by Amiodarone </a:t>
            </a:r>
          </a:p>
          <a:p>
            <a:pPr>
              <a:lnSpc>
                <a:spcPct val="90000"/>
              </a:lnSpc>
            </a:pPr>
            <a:r>
              <a:rPr lang="en-US" sz="2800" dirty="0"/>
              <a:t>Primary endpoint: cardiovascular death, admission or CHF, </a:t>
            </a:r>
            <a:r>
              <a:rPr lang="en-US" sz="2800" dirty="0" err="1"/>
              <a:t>Thromboembolic</a:t>
            </a:r>
            <a:r>
              <a:rPr lang="en-US" sz="2800" dirty="0"/>
              <a:t> events, severe bleeding, pacemaker implantation or severe anti-arrhythmic side effects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56674" name="Rectangle 2"/>
          <p:cNvSpPr>
            <a:spLocks noGrp="1" noChangeArrowheads="1"/>
          </p:cNvSpPr>
          <p:nvPr>
            <p:ph type="title"/>
          </p:nvPr>
        </p:nvSpPr>
        <p:spPr>
          <a:effectLst/>
        </p:spPr>
        <p:txBody>
          <a:bodyPr/>
          <a:lstStyle/>
          <a:p>
            <a:r>
              <a:rPr lang="en-US" dirty="0" smtClean="0">
                <a:hlinkClick r:id="rId3"/>
              </a:rPr>
              <a:t/>
            </a:r>
            <a:br>
              <a:rPr lang="en-US" dirty="0" smtClean="0">
                <a:hlinkClick r:id="rId3"/>
              </a:rPr>
            </a:br>
            <a:r>
              <a:rPr lang="en-US" dirty="0" smtClean="0">
                <a:hlinkClick r:id="rId3"/>
              </a:rPr>
              <a:t>RACE </a:t>
            </a:r>
            <a:r>
              <a:rPr lang="en-US" dirty="0">
                <a:hlinkClick r:id="rId3"/>
              </a:rPr>
              <a:t>Trial </a:t>
            </a:r>
            <a:r>
              <a:rPr lang="en-US" dirty="0"/>
              <a:t/>
            </a:r>
            <a:br>
              <a:rPr lang="en-US" dirty="0"/>
            </a:br>
            <a:endParaRPr lang="en-US" dirty="0"/>
          </a:p>
        </p:txBody>
      </p:sp>
      <p:sp>
        <p:nvSpPr>
          <p:cNvPr id="156675" name="Rectangle 3"/>
          <p:cNvSpPr>
            <a:spLocks noGrp="1" noChangeArrowheads="1"/>
          </p:cNvSpPr>
          <p:nvPr>
            <p:ph type="body" idx="1"/>
          </p:nvPr>
        </p:nvSpPr>
        <p:spPr/>
        <p:txBody>
          <a:bodyPr/>
          <a:lstStyle/>
          <a:p>
            <a:r>
              <a:rPr lang="en-US"/>
              <a:t>Results: non-significant trend to higher incidence of primary endpoint with rhythm control (22.6 versus 17.2%) </a:t>
            </a:r>
          </a:p>
          <a:p>
            <a:r>
              <a:rPr lang="en-US"/>
              <a:t>In patients with hypertension, rhythm control had a higher incidence of the primary endpoint (30.8 versus 12.5 % for rate control) </a:t>
            </a:r>
          </a:p>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56322" name="Rectangle 2"/>
          <p:cNvSpPr>
            <a:spLocks noGrp="1" noChangeArrowheads="1"/>
          </p:cNvSpPr>
          <p:nvPr>
            <p:ph type="title"/>
          </p:nvPr>
        </p:nvSpPr>
        <p:spPr/>
        <p:txBody>
          <a:bodyPr/>
          <a:lstStyle/>
          <a:p>
            <a:r>
              <a:rPr lang="en-US">
                <a:solidFill>
                  <a:srgbClr val="FFFF00"/>
                </a:solidFill>
                <a:sym typeface="Monotype Sorts" pitchFamily="124" charset="2"/>
              </a:rPr>
              <a:t>AFIB-If clinically stable</a:t>
            </a:r>
          </a:p>
        </p:txBody>
      </p:sp>
      <p:sp>
        <p:nvSpPr>
          <p:cNvPr id="56323" name="Rectangle 3"/>
          <p:cNvSpPr>
            <a:spLocks noGrp="1" noChangeArrowheads="1"/>
          </p:cNvSpPr>
          <p:nvPr>
            <p:ph type="body" idx="1"/>
          </p:nvPr>
        </p:nvSpPr>
        <p:spPr/>
        <p:txBody>
          <a:bodyPr/>
          <a:lstStyle/>
          <a:p>
            <a:pPr>
              <a:buFont typeface="Symbol" pitchFamily="18" charset="2"/>
              <a:buNone/>
            </a:pPr>
            <a:r>
              <a:rPr lang="en-US" dirty="0">
                <a:sym typeface="Monotype Sorts" pitchFamily="124" charset="2"/>
              </a:rPr>
              <a:t>AFIB duration </a:t>
            </a:r>
            <a:r>
              <a:rPr lang="en-US" dirty="0">
                <a:cs typeface="Times New Roman" pitchFamily="18" charset="0"/>
                <a:sym typeface="Monotype Sorts" pitchFamily="124" charset="2"/>
              </a:rPr>
              <a:t>&lt;</a:t>
            </a:r>
            <a:r>
              <a:rPr lang="en-US" dirty="0">
                <a:sym typeface="Monotype Sorts" pitchFamily="124" charset="2"/>
              </a:rPr>
              <a:t> 48 hours </a:t>
            </a:r>
          </a:p>
          <a:p>
            <a:pPr lvl="1">
              <a:buFont typeface="Symbol" pitchFamily="18" charset="2"/>
              <a:buChar char="&lt;"/>
            </a:pPr>
            <a:r>
              <a:rPr lang="en-US" dirty="0">
                <a:sym typeface="Monotype Sorts" pitchFamily="124" charset="2"/>
              </a:rPr>
              <a:t>consider electrical or pharmacologic cardioversion</a:t>
            </a:r>
          </a:p>
          <a:p>
            <a:pPr>
              <a:buFont typeface="Symbol" pitchFamily="18" charset="2"/>
              <a:buNone/>
            </a:pPr>
            <a:r>
              <a:rPr lang="en-US" dirty="0">
                <a:sym typeface="Monotype Sorts" pitchFamily="124" charset="2"/>
              </a:rPr>
              <a:t>AFIB duration </a:t>
            </a:r>
            <a:r>
              <a:rPr lang="en-US" dirty="0">
                <a:cs typeface="Times New Roman" pitchFamily="18" charset="0"/>
                <a:sym typeface="Monotype Sorts" pitchFamily="124" charset="2"/>
              </a:rPr>
              <a:t>&gt;</a:t>
            </a:r>
            <a:r>
              <a:rPr lang="en-US" dirty="0">
                <a:sym typeface="Monotype Sorts" pitchFamily="124" charset="2"/>
              </a:rPr>
              <a:t> 48 hours</a:t>
            </a:r>
          </a:p>
          <a:p>
            <a:pPr lvl="1">
              <a:buFontTx/>
              <a:buChar char="•"/>
            </a:pPr>
            <a:r>
              <a:rPr lang="en-US" dirty="0">
                <a:sym typeface="Monotype Sorts" pitchFamily="124" charset="2"/>
              </a:rPr>
              <a:t>rate control</a:t>
            </a:r>
          </a:p>
          <a:p>
            <a:pPr lvl="1">
              <a:buFontTx/>
              <a:buChar char="•"/>
            </a:pPr>
            <a:r>
              <a:rPr lang="en-US" dirty="0">
                <a:sym typeface="Monotype Sorts" pitchFamily="124" charset="2"/>
              </a:rPr>
              <a:t>anti-coagulate as per risk stratification</a:t>
            </a:r>
          </a:p>
          <a:p>
            <a:pPr lvl="1">
              <a:buFontTx/>
              <a:buChar char="•"/>
            </a:pPr>
            <a:r>
              <a:rPr lang="en-US" dirty="0">
                <a:sym typeface="Monotype Sorts" pitchFamily="124" charset="2"/>
              </a:rPr>
              <a:t>evaluate for elective cardioversion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29030" name="Rectangle 6"/>
          <p:cNvSpPr>
            <a:spLocks noGrp="1" noChangeArrowheads="1"/>
          </p:cNvSpPr>
          <p:nvPr>
            <p:ph type="title"/>
          </p:nvPr>
        </p:nvSpPr>
        <p:spPr>
          <a:xfrm>
            <a:off x="1219200" y="44624"/>
            <a:ext cx="7772400" cy="1143000"/>
          </a:xfrm>
        </p:spPr>
        <p:txBody>
          <a:bodyPr/>
          <a:lstStyle/>
          <a:p>
            <a:r>
              <a:rPr lang="en-US" dirty="0"/>
              <a:t>Pharmacologic Conversion</a:t>
            </a:r>
          </a:p>
        </p:txBody>
      </p:sp>
      <p:graphicFrame>
        <p:nvGraphicFramePr>
          <p:cNvPr id="129137" name="Group 113"/>
          <p:cNvGraphicFramePr>
            <a:graphicFrameLocks noGrp="1"/>
          </p:cNvGraphicFramePr>
          <p:nvPr>
            <p:ph idx="1"/>
          </p:nvPr>
        </p:nvGraphicFramePr>
        <p:xfrm>
          <a:off x="685800" y="1676400"/>
          <a:ext cx="7772400" cy="4480560"/>
        </p:xfrm>
        <a:graphic>
          <a:graphicData uri="http://schemas.openxmlformats.org/drawingml/2006/table">
            <a:tbl>
              <a:tblPr/>
              <a:tblGrid>
                <a:gridCol w="2590800"/>
                <a:gridCol w="5181600"/>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Ineffective drugs for conversion</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Recommended drugs for conversion of atrial fibrillation </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Digoxin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bg1"/>
                          </a:solidFill>
                          <a:effectLst/>
                          <a:latin typeface="Times New Roman" pitchFamily="18" charset="0"/>
                        </a:rPr>
                        <a:t>Ibutilide</a:t>
                      </a:r>
                      <a:r>
                        <a:rPr kumimoji="0" lang="en-US" sz="2800" b="0" i="0" u="none" strike="noStrike" cap="none" normalizeH="0" baseline="0" dirty="0" smtClean="0">
                          <a:ln>
                            <a:noFill/>
                          </a:ln>
                          <a:solidFill>
                            <a:schemeClr val="bg1"/>
                          </a:solidFill>
                          <a:effectLst/>
                          <a:latin typeface="Times New Roman" pitchFamily="18" charset="0"/>
                        </a:rPr>
                        <a:t> (IV) [CCS 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Sotalol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Flecainide (PO) [CCS 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Verapamil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bg1"/>
                          </a:solidFill>
                          <a:effectLst/>
                          <a:latin typeface="Times New Roman" pitchFamily="18" charset="0"/>
                        </a:rPr>
                        <a:t>Procainamide (IV)[CCS I-B]</a:t>
                      </a: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Diltiazem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Propafenone  (PO)[CCS I-B]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Chronic Amiodarone [CCS II-A]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Sotalol [CCS III-B]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Conversion</a:t>
            </a:r>
            <a:endParaRPr lang="en-US" dirty="0"/>
          </a:p>
        </p:txBody>
      </p:sp>
      <p:sp>
        <p:nvSpPr>
          <p:cNvPr id="3" name="Content Placeholder 2"/>
          <p:cNvSpPr>
            <a:spLocks noGrp="1"/>
          </p:cNvSpPr>
          <p:nvPr>
            <p:ph idx="1"/>
          </p:nvPr>
        </p:nvSpPr>
        <p:spPr>
          <a:xfrm>
            <a:off x="685800" y="2194520"/>
            <a:ext cx="7772400" cy="4114800"/>
          </a:xfrm>
        </p:spPr>
        <p:txBody>
          <a:bodyPr/>
          <a:lstStyle/>
          <a:p>
            <a:r>
              <a:rPr lang="en-US" b="1" dirty="0" smtClean="0">
                <a:solidFill>
                  <a:srgbClr val="FFFF00"/>
                </a:solidFill>
                <a:latin typeface="+mn-lt"/>
                <a:ea typeface="+mn-ea"/>
                <a:cs typeface="+mn-cs"/>
              </a:rPr>
              <a:t>Caution with Flecainide/Propafenone</a:t>
            </a:r>
          </a:p>
          <a:p>
            <a:pPr lvl="1"/>
            <a:r>
              <a:rPr lang="en-US" sz="3200" b="1" u="sng" dirty="0" smtClean="0">
                <a:ea typeface="+mn-ea"/>
                <a:cs typeface="+mn-cs"/>
              </a:rPr>
              <a:t>R</a:t>
            </a:r>
            <a:r>
              <a:rPr lang="en-US" sz="3200" b="1" u="sng" dirty="0" smtClean="0">
                <a:solidFill>
                  <a:schemeClr val="bg1"/>
                </a:solidFill>
                <a:latin typeface="+mn-lt"/>
                <a:ea typeface="+mn-ea"/>
                <a:cs typeface="+mn-cs"/>
              </a:rPr>
              <a:t>ate control first</a:t>
            </a:r>
            <a:r>
              <a:rPr lang="en-US" sz="3200" b="1" dirty="0" smtClean="0">
                <a:solidFill>
                  <a:schemeClr val="bg1"/>
                </a:solidFill>
                <a:latin typeface="+mn-lt"/>
                <a:ea typeface="+mn-ea"/>
                <a:cs typeface="+mn-cs"/>
              </a:rPr>
              <a:t> </a:t>
            </a:r>
            <a:r>
              <a:rPr lang="en-US" sz="3200" dirty="0" smtClean="0">
                <a:solidFill>
                  <a:schemeClr val="bg1"/>
                </a:solidFill>
                <a:latin typeface="+mn-lt"/>
                <a:ea typeface="+mn-ea"/>
                <a:cs typeface="+mn-cs"/>
              </a:rPr>
              <a:t>with an AV-nodal blocking agents as </a:t>
            </a:r>
            <a:r>
              <a:rPr lang="en-US" sz="3200" u="sng" dirty="0" smtClean="0">
                <a:solidFill>
                  <a:schemeClr val="bg1"/>
                </a:solidFill>
                <a:latin typeface="+mn-lt"/>
                <a:ea typeface="+mn-ea"/>
                <a:cs typeface="+mn-cs"/>
              </a:rPr>
              <a:t>type I agents</a:t>
            </a:r>
            <a:r>
              <a:rPr lang="en-US" sz="3200" dirty="0" smtClean="0">
                <a:solidFill>
                  <a:schemeClr val="bg1"/>
                </a:solidFill>
                <a:latin typeface="+mn-lt"/>
                <a:ea typeface="+mn-ea"/>
                <a:cs typeface="+mn-cs"/>
              </a:rPr>
              <a:t> may </a:t>
            </a:r>
            <a:r>
              <a:rPr lang="en-US" sz="3200" u="sng" dirty="0" smtClean="0">
                <a:solidFill>
                  <a:schemeClr val="bg1"/>
                </a:solidFill>
                <a:latin typeface="+mn-lt"/>
                <a:ea typeface="+mn-ea"/>
                <a:cs typeface="+mn-cs"/>
              </a:rPr>
              <a:t>accelerate conduction</a:t>
            </a:r>
            <a:r>
              <a:rPr lang="en-US" sz="3200" dirty="0" smtClean="0">
                <a:solidFill>
                  <a:schemeClr val="bg1"/>
                </a:solidFill>
                <a:latin typeface="+mn-lt"/>
                <a:ea typeface="+mn-ea"/>
                <a:cs typeface="+mn-cs"/>
              </a:rPr>
              <a:t> in Atrial fibrillation/flutter (</a:t>
            </a:r>
            <a:r>
              <a:rPr lang="en-US" sz="3200" u="sng" dirty="0" smtClean="0">
                <a:solidFill>
                  <a:schemeClr val="bg1"/>
                </a:solidFill>
                <a:latin typeface="+mn-lt"/>
                <a:ea typeface="+mn-ea"/>
                <a:cs typeface="+mn-cs"/>
              </a:rPr>
              <a:t>1:1 conduction</a:t>
            </a:r>
            <a:r>
              <a:rPr lang="en-US" sz="3200" dirty="0" smtClean="0">
                <a:solidFill>
                  <a:schemeClr val="bg1"/>
                </a:solidFill>
                <a:latin typeface="+mn-lt"/>
                <a:ea typeface="+mn-ea"/>
                <a:cs typeface="+mn-cs"/>
              </a:rPr>
              <a:t>)</a:t>
            </a:r>
          </a:p>
          <a:p>
            <a:pPr lvl="1"/>
            <a:r>
              <a:rPr lang="en-US" sz="3200" dirty="0" smtClean="0"/>
              <a:t>Class I agents should be AVOIDED in CAD and structural heart disease</a:t>
            </a:r>
          </a:p>
          <a:p>
            <a:pPr lvl="1"/>
            <a:endParaRPr lang="en-US" sz="3200" dirty="0"/>
          </a:p>
        </p:txBody>
      </p:sp>
      <p:sp>
        <p:nvSpPr>
          <p:cNvPr id="4" name="Footer Placeholder 3"/>
          <p:cNvSpPr>
            <a:spLocks noGrp="1"/>
          </p:cNvSpPr>
          <p:nvPr>
            <p:ph type="ftr" sz="quarter" idx="11"/>
          </p:nvPr>
        </p:nvSpPr>
        <p:spPr/>
        <p:txBody>
          <a:bodyPr/>
          <a:lstStyle/>
          <a:p>
            <a:r>
              <a:rPr lang="en-US" dirty="0" smtClean="0"/>
              <a:t>Continuing Medical Implementation                                               …..</a:t>
            </a:r>
            <a:r>
              <a:rPr lang="en-US" i="1" dirty="0" smtClean="0"/>
              <a:t>.bridging the care gap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Continuing Medical Implementation                                               …..</a:t>
            </a:r>
            <a:r>
              <a:rPr lang="en-US" i="1" dirty="0"/>
              <a:t>.bridging the care gap </a:t>
            </a:r>
            <a:endParaRPr lang="en-US" dirty="0"/>
          </a:p>
        </p:txBody>
      </p:sp>
      <p:sp>
        <p:nvSpPr>
          <p:cNvPr id="159746" name="Rectangle 2"/>
          <p:cNvSpPr>
            <a:spLocks noGrp="1" noChangeArrowheads="1"/>
          </p:cNvSpPr>
          <p:nvPr>
            <p:ph type="title"/>
          </p:nvPr>
        </p:nvSpPr>
        <p:spPr/>
        <p:txBody>
          <a:bodyPr/>
          <a:lstStyle/>
          <a:p>
            <a:r>
              <a:rPr lang="en-US" sz="4000" dirty="0"/>
              <a:t>Elective Cardioversion </a:t>
            </a:r>
            <a:r>
              <a:rPr lang="en-US" sz="4000" dirty="0" smtClean="0"/>
              <a:t>for</a:t>
            </a:r>
            <a:br>
              <a:rPr lang="en-US" sz="4000" dirty="0" smtClean="0"/>
            </a:br>
            <a:r>
              <a:rPr lang="en-US" sz="4000" dirty="0" smtClean="0"/>
              <a:t> </a:t>
            </a:r>
            <a:r>
              <a:rPr lang="en-US" sz="4000" dirty="0"/>
              <a:t>Atrial Fibrillation</a:t>
            </a:r>
          </a:p>
        </p:txBody>
      </p:sp>
      <p:sp>
        <p:nvSpPr>
          <p:cNvPr id="159747" name="Rectangle 3"/>
          <p:cNvSpPr>
            <a:spLocks noGrp="1" noChangeArrowheads="1"/>
          </p:cNvSpPr>
          <p:nvPr>
            <p:ph type="body" idx="1"/>
          </p:nvPr>
        </p:nvSpPr>
        <p:spPr/>
        <p:txBody>
          <a:bodyPr/>
          <a:lstStyle/>
          <a:p>
            <a:pPr>
              <a:lnSpc>
                <a:spcPct val="90000"/>
              </a:lnSpc>
            </a:pPr>
            <a:r>
              <a:rPr lang="en-US" dirty="0"/>
              <a:t>Ensure INR therapeutic </a:t>
            </a:r>
            <a:r>
              <a:rPr lang="en-US" dirty="0">
                <a:cs typeface="Times New Roman" pitchFamily="18" charset="0"/>
              </a:rPr>
              <a:t>≥ 3 weeks</a:t>
            </a:r>
          </a:p>
          <a:p>
            <a:pPr lvl="1">
              <a:lnSpc>
                <a:spcPct val="90000"/>
              </a:lnSpc>
              <a:buFontTx/>
              <a:buChar char="•"/>
            </a:pPr>
            <a:r>
              <a:rPr lang="en-US" dirty="0">
                <a:solidFill>
                  <a:srgbClr val="FFFF00"/>
                </a:solidFill>
                <a:sym typeface="Monotype Sorts" pitchFamily="124" charset="2"/>
              </a:rPr>
              <a:t>Synchronized DC Cardioversion</a:t>
            </a:r>
          </a:p>
          <a:p>
            <a:pPr lvl="1">
              <a:lnSpc>
                <a:spcPct val="90000"/>
              </a:lnSpc>
              <a:buFontTx/>
              <a:buChar char="•"/>
            </a:pPr>
            <a:r>
              <a:rPr lang="en-US" dirty="0">
                <a:solidFill>
                  <a:srgbClr val="FFFF00"/>
                </a:solidFill>
                <a:sym typeface="Monotype Sorts" pitchFamily="124" charset="2"/>
              </a:rPr>
              <a:t>Initial energy </a:t>
            </a:r>
            <a:r>
              <a:rPr lang="en-US" dirty="0" smtClean="0">
                <a:solidFill>
                  <a:srgbClr val="FFFF00"/>
                </a:solidFill>
                <a:sym typeface="Monotype Sorts" pitchFamily="124" charset="2"/>
              </a:rPr>
              <a:t>150 </a:t>
            </a:r>
            <a:r>
              <a:rPr lang="en-US" dirty="0">
                <a:solidFill>
                  <a:srgbClr val="FFFF00"/>
                </a:solidFill>
                <a:sym typeface="Monotype Sorts" pitchFamily="124" charset="2"/>
              </a:rPr>
              <a:t>Joules biphasic or 200 J monophasic</a:t>
            </a:r>
          </a:p>
          <a:p>
            <a:pPr>
              <a:lnSpc>
                <a:spcPct val="90000"/>
              </a:lnSpc>
            </a:pPr>
            <a:r>
              <a:rPr lang="en-US" dirty="0"/>
              <a:t>Continue anti-coagulation at least 3-4 weeks post cardioversion</a:t>
            </a:r>
          </a:p>
          <a:p>
            <a:pPr>
              <a:lnSpc>
                <a:spcPct val="90000"/>
              </a:lnSpc>
            </a:pPr>
            <a:r>
              <a:rPr lang="en-US" dirty="0"/>
              <a:t>Risk stratify for long term anti-coagulation</a:t>
            </a:r>
          </a:p>
          <a:p>
            <a:pPr>
              <a:lnSpc>
                <a:spcPct val="90000"/>
              </a:lnSpc>
              <a:buFontTx/>
              <a:buNone/>
            </a:pPr>
            <a:endParaRPr lang="en-US" dirty="0"/>
          </a:p>
          <a:p>
            <a:pPr algn="ctr">
              <a:lnSpc>
                <a:spcPct val="90000"/>
              </a:lnSpc>
              <a:buFontTx/>
              <a:buNone/>
            </a:pPr>
            <a:r>
              <a:rPr lang="en-US" sz="2000" dirty="0">
                <a:solidFill>
                  <a:srgbClr val="FFFF00"/>
                </a:solidFill>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2098" name="Rectangle 2"/>
          <p:cNvSpPr>
            <a:spLocks noGrp="1" noChangeArrowheads="1"/>
          </p:cNvSpPr>
          <p:nvPr>
            <p:ph type="title"/>
          </p:nvPr>
        </p:nvSpPr>
        <p:spPr/>
        <p:txBody>
          <a:bodyPr/>
          <a:lstStyle/>
          <a:p>
            <a:r>
              <a:rPr lang="en-US" sz="4000"/>
              <a:t>Predictors of Atrial Fibrillation Recurrence</a:t>
            </a:r>
          </a:p>
        </p:txBody>
      </p:sp>
      <p:sp>
        <p:nvSpPr>
          <p:cNvPr id="132099" name="Rectangle 3"/>
          <p:cNvSpPr>
            <a:spLocks noGrp="1" noChangeArrowheads="1"/>
          </p:cNvSpPr>
          <p:nvPr>
            <p:ph type="body" idx="1"/>
          </p:nvPr>
        </p:nvSpPr>
        <p:spPr/>
        <p:txBody>
          <a:bodyPr/>
          <a:lstStyle/>
          <a:p>
            <a:r>
              <a:rPr lang="en-US"/>
              <a:t>Age &gt; 70</a:t>
            </a:r>
          </a:p>
          <a:p>
            <a:r>
              <a:rPr lang="en-US"/>
              <a:t>Afib duration &gt; 3 months</a:t>
            </a:r>
          </a:p>
          <a:p>
            <a:r>
              <a:rPr lang="en-US"/>
              <a:t>Hypertension</a:t>
            </a:r>
          </a:p>
          <a:p>
            <a:r>
              <a:rPr lang="en-US"/>
              <a:t>Heart Failure</a:t>
            </a:r>
          </a:p>
          <a:p>
            <a:r>
              <a:rPr lang="en-US"/>
              <a:t>LA enlargement</a:t>
            </a:r>
          </a:p>
          <a:p>
            <a:r>
              <a:rPr lang="en-US"/>
              <a:t>Rheumatic heart disease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3122" name="Rectangle 2"/>
          <p:cNvSpPr>
            <a:spLocks noGrp="1" noChangeArrowheads="1"/>
          </p:cNvSpPr>
          <p:nvPr>
            <p:ph type="title"/>
          </p:nvPr>
        </p:nvSpPr>
        <p:spPr/>
        <p:txBody>
          <a:bodyPr/>
          <a:lstStyle/>
          <a:p>
            <a:r>
              <a:rPr lang="en-US"/>
              <a:t>Maintenance of  NSR</a:t>
            </a:r>
          </a:p>
        </p:txBody>
      </p:sp>
      <p:sp>
        <p:nvSpPr>
          <p:cNvPr id="133123" name="Rectangle 3"/>
          <p:cNvSpPr>
            <a:spLocks noGrp="1" noChangeArrowheads="1"/>
          </p:cNvSpPr>
          <p:nvPr>
            <p:ph type="body" idx="1"/>
          </p:nvPr>
        </p:nvSpPr>
        <p:spPr/>
        <p:txBody>
          <a:bodyPr/>
          <a:lstStyle/>
          <a:p>
            <a:r>
              <a:rPr lang="en-US" sz="2800" dirty="0"/>
              <a:t>One year  recurrence rate 75% in absence of anti-arrhythmic drug</a:t>
            </a:r>
          </a:p>
          <a:p>
            <a:r>
              <a:rPr lang="en-US" sz="2800" dirty="0"/>
              <a:t>Higher risk of pro-arrhythmia with underlying structural  heart disease</a:t>
            </a:r>
          </a:p>
          <a:p>
            <a:r>
              <a:rPr lang="en-US" sz="2800" dirty="0"/>
              <a:t>Amiodarone more </a:t>
            </a:r>
            <a:r>
              <a:rPr lang="en-US" sz="2800" dirty="0" smtClean="0"/>
              <a:t>efficacious than Dronedarone </a:t>
            </a:r>
            <a:r>
              <a:rPr lang="en-US" sz="2800" dirty="0"/>
              <a:t>but significant side effects</a:t>
            </a:r>
          </a:p>
          <a:p>
            <a:r>
              <a:rPr lang="en-US" sz="2800" dirty="0"/>
              <a:t>Other agents have potential for pro-arrhythmia in patients with underlying heart disease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1266" name="Rectangle 2"/>
          <p:cNvSpPr>
            <a:spLocks noGrp="1" noChangeArrowheads="1"/>
          </p:cNvSpPr>
          <p:nvPr>
            <p:ph type="title"/>
          </p:nvPr>
        </p:nvSpPr>
        <p:spPr/>
        <p:txBody>
          <a:bodyPr/>
          <a:lstStyle/>
          <a:p>
            <a:r>
              <a:rPr lang="en-US"/>
              <a:t>Clinical Classification of AFib</a:t>
            </a:r>
          </a:p>
        </p:txBody>
      </p:sp>
      <p:sp>
        <p:nvSpPr>
          <p:cNvPr id="11267" name="Rectangle 3"/>
          <p:cNvSpPr>
            <a:spLocks noGrp="1" noChangeArrowheads="1"/>
          </p:cNvSpPr>
          <p:nvPr>
            <p:ph type="body" idx="1"/>
          </p:nvPr>
        </p:nvSpPr>
        <p:spPr>
          <a:xfrm>
            <a:off x="685800" y="1676400"/>
            <a:ext cx="7772400" cy="4114800"/>
          </a:xfrm>
        </p:spPr>
        <p:txBody>
          <a:bodyPr/>
          <a:lstStyle/>
          <a:p>
            <a:pPr>
              <a:lnSpc>
                <a:spcPct val="90000"/>
              </a:lnSpc>
              <a:buFontTx/>
              <a:buNone/>
            </a:pPr>
            <a:r>
              <a:rPr lang="en-US" sz="2400" b="1" dirty="0"/>
              <a:t>First episode</a:t>
            </a:r>
          </a:p>
          <a:p>
            <a:pPr lvl="1">
              <a:lnSpc>
                <a:spcPct val="90000"/>
              </a:lnSpc>
            </a:pPr>
            <a:r>
              <a:rPr lang="en-US" sz="2000" dirty="0"/>
              <a:t>Symptomatic or asymptomatic</a:t>
            </a:r>
          </a:p>
          <a:p>
            <a:pPr lvl="1">
              <a:lnSpc>
                <a:spcPct val="90000"/>
              </a:lnSpc>
            </a:pPr>
            <a:r>
              <a:rPr lang="en-US" sz="2000" dirty="0"/>
              <a:t>Self limited or persistent</a:t>
            </a:r>
          </a:p>
          <a:p>
            <a:pPr>
              <a:lnSpc>
                <a:spcPct val="90000"/>
              </a:lnSpc>
              <a:buFontTx/>
              <a:buNone/>
            </a:pPr>
            <a:r>
              <a:rPr lang="en-US" sz="2400" b="1" dirty="0"/>
              <a:t>Recurrent Afib</a:t>
            </a:r>
          </a:p>
          <a:p>
            <a:pPr lvl="1">
              <a:lnSpc>
                <a:spcPct val="90000"/>
              </a:lnSpc>
            </a:pPr>
            <a:r>
              <a:rPr lang="en-US" sz="2000" dirty="0"/>
              <a:t>2 or more episodes lasting &gt; 30 seconds</a:t>
            </a:r>
          </a:p>
          <a:p>
            <a:pPr>
              <a:lnSpc>
                <a:spcPct val="90000"/>
              </a:lnSpc>
              <a:buFontTx/>
              <a:buNone/>
            </a:pPr>
            <a:r>
              <a:rPr lang="en-US" sz="2400" b="1" dirty="0"/>
              <a:t>Paroxysmal Afib</a:t>
            </a:r>
          </a:p>
          <a:p>
            <a:pPr lvl="1">
              <a:lnSpc>
                <a:spcPct val="90000"/>
              </a:lnSpc>
            </a:pPr>
            <a:r>
              <a:rPr lang="en-US" sz="2000" dirty="0"/>
              <a:t>Recurrent Afib that ends spontaneously</a:t>
            </a:r>
          </a:p>
          <a:p>
            <a:pPr>
              <a:lnSpc>
                <a:spcPct val="90000"/>
              </a:lnSpc>
              <a:buFontTx/>
              <a:buNone/>
            </a:pPr>
            <a:r>
              <a:rPr lang="en-US" sz="2400" b="1" dirty="0"/>
              <a:t>Persistent Afib</a:t>
            </a:r>
          </a:p>
          <a:p>
            <a:pPr lvl="1">
              <a:lnSpc>
                <a:spcPct val="90000"/>
              </a:lnSpc>
            </a:pPr>
            <a:r>
              <a:rPr lang="en-US" sz="2000" dirty="0"/>
              <a:t>Afib that requires pharmacotherapy or cardioversion for termination  (may be 1</a:t>
            </a:r>
            <a:r>
              <a:rPr lang="en-US" sz="2000" baseline="30000" dirty="0"/>
              <a:t>st</a:t>
            </a:r>
            <a:r>
              <a:rPr lang="en-US" sz="2000" dirty="0"/>
              <a:t> episode or recurrent)</a:t>
            </a:r>
          </a:p>
          <a:p>
            <a:pPr>
              <a:lnSpc>
                <a:spcPct val="90000"/>
              </a:lnSpc>
              <a:buFontTx/>
              <a:buNone/>
            </a:pPr>
            <a:r>
              <a:rPr lang="en-US" sz="2400" b="1" dirty="0"/>
              <a:t>Permanent Afib</a:t>
            </a:r>
          </a:p>
          <a:p>
            <a:pPr lvl="1">
              <a:lnSpc>
                <a:spcPct val="90000"/>
              </a:lnSpc>
            </a:pPr>
            <a:r>
              <a:rPr lang="en-US" sz="2000" dirty="0"/>
              <a:t>Longstanding Afib in which cardioversion has failed or not been indicated</a:t>
            </a:r>
          </a:p>
          <a:p>
            <a:pPr lvl="1">
              <a:lnSpc>
                <a:spcPct val="90000"/>
              </a:lnSpc>
            </a:pP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Continuing Medical Implementation                                               …..</a:t>
            </a:r>
            <a:r>
              <a:rPr lang="en-US" i="1" dirty="0"/>
              <a:t>.bridging the care gap </a:t>
            </a:r>
            <a:endParaRPr lang="en-US" dirty="0"/>
          </a:p>
        </p:txBody>
      </p:sp>
      <p:sp>
        <p:nvSpPr>
          <p:cNvPr id="134146" name="Rectangle 2"/>
          <p:cNvSpPr>
            <a:spLocks noGrp="1" noChangeArrowheads="1"/>
          </p:cNvSpPr>
          <p:nvPr>
            <p:ph type="title"/>
          </p:nvPr>
        </p:nvSpPr>
        <p:spPr>
          <a:xfrm>
            <a:off x="1336104" y="188640"/>
            <a:ext cx="7772400" cy="1143000"/>
          </a:xfrm>
        </p:spPr>
        <p:txBody>
          <a:bodyPr/>
          <a:lstStyle/>
          <a:p>
            <a:r>
              <a:rPr lang="en-US" sz="4000" dirty="0"/>
              <a:t>Maintenance of </a:t>
            </a:r>
            <a:r>
              <a:rPr lang="en-US" sz="4000" dirty="0" smtClean="0"/>
              <a:t>NSR in Patients </a:t>
            </a:r>
            <a:r>
              <a:rPr lang="en-US" sz="4000" dirty="0"/>
              <a:t>with Structurally Normal Hearts</a:t>
            </a:r>
          </a:p>
        </p:txBody>
      </p:sp>
      <p:sp>
        <p:nvSpPr>
          <p:cNvPr id="134147" name="Rectangle 3"/>
          <p:cNvSpPr>
            <a:spLocks noGrp="1" noChangeArrowheads="1"/>
          </p:cNvSpPr>
          <p:nvPr>
            <p:ph type="body" idx="1"/>
          </p:nvPr>
        </p:nvSpPr>
        <p:spPr>
          <a:xfrm>
            <a:off x="685800" y="1712168"/>
            <a:ext cx="7772400" cy="5029200"/>
          </a:xfrm>
          <a:solidFill>
            <a:srgbClr val="008080"/>
          </a:solidFill>
        </p:spPr>
        <p:txBody>
          <a:bodyPr/>
          <a:lstStyle/>
          <a:p>
            <a:pPr>
              <a:lnSpc>
                <a:spcPct val="80000"/>
              </a:lnSpc>
            </a:pPr>
            <a:r>
              <a:rPr lang="en-US" sz="2400" dirty="0" smtClean="0"/>
              <a:t>Dronedarone 400 mg BID</a:t>
            </a:r>
          </a:p>
          <a:p>
            <a:pPr>
              <a:lnSpc>
                <a:spcPct val="80000"/>
              </a:lnSpc>
            </a:pPr>
            <a:r>
              <a:rPr lang="en-US" sz="2400" dirty="0" smtClean="0"/>
              <a:t>Flecainide</a:t>
            </a:r>
            <a:r>
              <a:rPr lang="en-US" sz="2400" baseline="30000" dirty="0" smtClean="0"/>
              <a:t>§</a:t>
            </a:r>
            <a:r>
              <a:rPr lang="en-US" sz="2400" dirty="0" smtClean="0"/>
              <a:t>: 50-150 mg BID </a:t>
            </a:r>
          </a:p>
          <a:p>
            <a:pPr>
              <a:lnSpc>
                <a:spcPct val="80000"/>
              </a:lnSpc>
            </a:pPr>
            <a:r>
              <a:rPr lang="en-US" sz="2400" dirty="0" smtClean="0"/>
              <a:t>Propafenone</a:t>
            </a:r>
            <a:r>
              <a:rPr lang="en-US" sz="2400" baseline="30000" dirty="0" smtClean="0"/>
              <a:t>§</a:t>
            </a:r>
            <a:r>
              <a:rPr lang="en-US" sz="2400" dirty="0" smtClean="0"/>
              <a:t>: </a:t>
            </a:r>
            <a:r>
              <a:rPr lang="en-US" sz="2400" dirty="0"/>
              <a:t>150 mg BID-TID </a:t>
            </a:r>
          </a:p>
          <a:p>
            <a:pPr>
              <a:lnSpc>
                <a:spcPct val="80000"/>
              </a:lnSpc>
            </a:pPr>
            <a:r>
              <a:rPr lang="en-US" sz="2400" dirty="0" smtClean="0"/>
              <a:t>Sotalol</a:t>
            </a:r>
            <a:r>
              <a:rPr lang="en-US" sz="2400" dirty="0"/>
              <a:t>*:80-160 mg BID (dose should be adjusted for renal function and Q-</a:t>
            </a:r>
            <a:r>
              <a:rPr lang="en-US" sz="2400" dirty="0" err="1"/>
              <a:t>Tc</a:t>
            </a:r>
            <a:r>
              <a:rPr lang="en-US" sz="2400" dirty="0"/>
              <a:t> during in-hospital initiation phase)</a:t>
            </a:r>
          </a:p>
          <a:p>
            <a:pPr>
              <a:lnSpc>
                <a:spcPct val="80000"/>
              </a:lnSpc>
            </a:pPr>
            <a:r>
              <a:rPr lang="en-US" sz="2400" dirty="0"/>
              <a:t>Amiodarone: 200 mg OD-BID                                                                  (load 600mg/day X 1 mo or 1000mg/day X 1 week)</a:t>
            </a:r>
            <a:endParaRPr lang="en-US" sz="2400" dirty="0">
              <a:sym typeface="Symbol" pitchFamily="18" charset="2"/>
            </a:endParaRPr>
          </a:p>
          <a:p>
            <a:pPr>
              <a:lnSpc>
                <a:spcPct val="80000"/>
              </a:lnSpc>
            </a:pPr>
            <a:r>
              <a:rPr lang="en-US" sz="2400" dirty="0" smtClean="0">
                <a:sym typeface="Symbol" pitchFamily="18" charset="2"/>
              </a:rPr>
              <a:t></a:t>
            </a:r>
            <a:r>
              <a:rPr lang="en-US" sz="2400" dirty="0" smtClean="0"/>
              <a:t>- blockers: moderately effective in maintaining NSR                         (Metoprolol, Atenolol, Bisoprolol)</a:t>
            </a:r>
          </a:p>
          <a:p>
            <a:pPr>
              <a:lnSpc>
                <a:spcPct val="80000"/>
              </a:lnSpc>
            </a:pPr>
            <a:r>
              <a:rPr lang="en-US" sz="2400" dirty="0" smtClean="0"/>
              <a:t>Alternative: </a:t>
            </a:r>
          </a:p>
          <a:p>
            <a:pPr lvl="1">
              <a:lnSpc>
                <a:spcPct val="80000"/>
              </a:lnSpc>
            </a:pPr>
            <a:r>
              <a:rPr lang="en-US" sz="2400" dirty="0" smtClean="0"/>
              <a:t>Disopyramide</a:t>
            </a:r>
            <a:r>
              <a:rPr lang="en-US" sz="2400" baseline="30000" dirty="0" smtClean="0"/>
              <a:t>§</a:t>
            </a:r>
          </a:p>
          <a:p>
            <a:pPr lvl="1">
              <a:lnSpc>
                <a:spcPct val="80000"/>
              </a:lnSpc>
            </a:pPr>
            <a:r>
              <a:rPr lang="en-US" sz="2400" dirty="0" smtClean="0"/>
              <a:t>Dofetilide **</a:t>
            </a:r>
            <a:endParaRPr lang="en-US" sz="1600" dirty="0" smtClean="0"/>
          </a:p>
          <a:p>
            <a:pPr>
              <a:lnSpc>
                <a:spcPct val="80000"/>
              </a:lnSpc>
              <a:buFontTx/>
              <a:buNone/>
            </a:pPr>
            <a:r>
              <a:rPr lang="en-US" sz="1600" b="1" dirty="0" smtClean="0"/>
              <a:t>§ </a:t>
            </a:r>
            <a:r>
              <a:rPr lang="en-US" sz="1600" b="1" dirty="0"/>
              <a:t>Avoid with structural heart disease, CAD or LV dysfunction</a:t>
            </a:r>
            <a:r>
              <a:rPr lang="en-US" sz="1600" dirty="0"/>
              <a:t> </a:t>
            </a:r>
          </a:p>
          <a:p>
            <a:pPr>
              <a:lnSpc>
                <a:spcPct val="80000"/>
              </a:lnSpc>
              <a:buFontTx/>
              <a:buNone/>
            </a:pPr>
            <a:r>
              <a:rPr lang="en-US" sz="1600" b="1" dirty="0"/>
              <a:t>*Contra-indicated in women &gt; 65 on diuretics (risk of Torsades de pointes)</a:t>
            </a:r>
            <a:r>
              <a:rPr lang="en-US" sz="1600" dirty="0"/>
              <a:t> </a:t>
            </a:r>
          </a:p>
          <a:p>
            <a:pPr>
              <a:lnSpc>
                <a:spcPct val="80000"/>
              </a:lnSpc>
              <a:buFontTx/>
              <a:buNone/>
            </a:pPr>
            <a:r>
              <a:rPr lang="en-US" sz="1600" b="1" dirty="0"/>
              <a:t>** Dofetilide</a:t>
            </a:r>
            <a:r>
              <a:rPr lang="en-US" sz="1600" dirty="0"/>
              <a:t> available  through Health Canada special access program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5170" name="Rectangle 2"/>
          <p:cNvSpPr>
            <a:spLocks noGrp="1" noChangeArrowheads="1"/>
          </p:cNvSpPr>
          <p:nvPr>
            <p:ph type="title"/>
          </p:nvPr>
        </p:nvSpPr>
        <p:spPr/>
        <p:txBody>
          <a:bodyPr/>
          <a:lstStyle/>
          <a:p>
            <a:r>
              <a:rPr lang="en-US" sz="4000"/>
              <a:t>Maintenance of  NSR in Patients with Structurally Abnormal Hearts</a:t>
            </a:r>
          </a:p>
        </p:txBody>
      </p:sp>
      <p:sp>
        <p:nvSpPr>
          <p:cNvPr id="135171" name="Rectangle 3"/>
          <p:cNvSpPr>
            <a:spLocks noGrp="1" noChangeArrowheads="1"/>
          </p:cNvSpPr>
          <p:nvPr>
            <p:ph type="body" idx="1"/>
          </p:nvPr>
        </p:nvSpPr>
        <p:spPr>
          <a:xfrm>
            <a:off x="685800" y="1676400"/>
            <a:ext cx="7772400" cy="5181600"/>
          </a:xfrm>
          <a:solidFill>
            <a:srgbClr val="008080"/>
          </a:solidFill>
        </p:spPr>
        <p:txBody>
          <a:bodyPr/>
          <a:lstStyle/>
          <a:p>
            <a:pPr marL="609600" indent="-609600">
              <a:lnSpc>
                <a:spcPct val="80000"/>
              </a:lnSpc>
              <a:buFontTx/>
              <a:buAutoNum type="alphaUcPeriod"/>
            </a:pPr>
            <a:r>
              <a:rPr lang="en-US" sz="2400" b="1" dirty="0"/>
              <a:t>CAD with normal ventricle</a:t>
            </a:r>
          </a:p>
          <a:p>
            <a:pPr marL="609600" indent="-609600">
              <a:lnSpc>
                <a:spcPct val="80000"/>
              </a:lnSpc>
              <a:buFontTx/>
              <a:buNone/>
            </a:pPr>
            <a:r>
              <a:rPr lang="en-US" sz="2400" dirty="0"/>
              <a:t>	</a:t>
            </a:r>
            <a:r>
              <a:rPr lang="en-US" sz="2400" dirty="0" smtClean="0"/>
              <a:t>1</a:t>
            </a:r>
            <a:r>
              <a:rPr lang="en-US" sz="2400" baseline="30000" dirty="0" smtClean="0"/>
              <a:t>st</a:t>
            </a:r>
            <a:r>
              <a:rPr lang="en-US" sz="2400" dirty="0" smtClean="0"/>
              <a:t>  </a:t>
            </a:r>
            <a:r>
              <a:rPr lang="en-US" sz="2400" dirty="0"/>
              <a:t>choice: </a:t>
            </a:r>
            <a:r>
              <a:rPr lang="en-US" sz="2400" dirty="0" smtClean="0"/>
              <a:t>Amiodarone</a:t>
            </a:r>
            <a:endParaRPr lang="en-US" sz="2400" dirty="0"/>
          </a:p>
          <a:p>
            <a:pPr marL="609600" indent="-609600">
              <a:lnSpc>
                <a:spcPct val="80000"/>
              </a:lnSpc>
              <a:buFontTx/>
              <a:buNone/>
            </a:pPr>
            <a:r>
              <a:rPr lang="en-US" sz="2400" dirty="0"/>
              <a:t>	</a:t>
            </a:r>
            <a:r>
              <a:rPr lang="en-US" sz="2400" dirty="0" smtClean="0"/>
              <a:t>2</a:t>
            </a:r>
            <a:r>
              <a:rPr lang="en-US" sz="2400" baseline="30000" dirty="0" smtClean="0"/>
              <a:t>nd</a:t>
            </a:r>
            <a:r>
              <a:rPr lang="en-US" sz="2400" dirty="0" smtClean="0"/>
              <a:t> choice</a:t>
            </a:r>
            <a:r>
              <a:rPr lang="en-US" sz="2400" dirty="0"/>
              <a:t>: </a:t>
            </a:r>
            <a:r>
              <a:rPr lang="en-US" sz="2400" dirty="0" smtClean="0"/>
              <a:t>Dronedarone</a:t>
            </a:r>
          </a:p>
          <a:p>
            <a:pPr marL="609600" indent="-609600">
              <a:lnSpc>
                <a:spcPct val="80000"/>
              </a:lnSpc>
              <a:buFontTx/>
              <a:buNone/>
            </a:pPr>
            <a:r>
              <a:rPr lang="en-US" sz="2400" dirty="0" smtClean="0"/>
              <a:t>	3</a:t>
            </a:r>
            <a:r>
              <a:rPr lang="en-US" sz="2400" baseline="30000" dirty="0" smtClean="0"/>
              <a:t>rd</a:t>
            </a:r>
            <a:r>
              <a:rPr lang="en-US" sz="2400" dirty="0" smtClean="0"/>
              <a:t>  choice: Sotalol</a:t>
            </a:r>
          </a:p>
          <a:p>
            <a:pPr marL="609600" indent="-609600">
              <a:lnSpc>
                <a:spcPct val="80000"/>
              </a:lnSpc>
              <a:buFontTx/>
              <a:buNone/>
            </a:pPr>
            <a:r>
              <a:rPr lang="en-US" sz="1600" dirty="0" smtClean="0"/>
              <a:t> 	</a:t>
            </a:r>
            <a:r>
              <a:rPr lang="en-US" sz="2400" dirty="0" smtClean="0"/>
              <a:t>Additional </a:t>
            </a:r>
            <a:r>
              <a:rPr lang="en-US" sz="2400" dirty="0"/>
              <a:t>choices: Dofetilide **, Propafenone</a:t>
            </a:r>
          </a:p>
          <a:p>
            <a:pPr marL="609600" indent="-609600">
              <a:lnSpc>
                <a:spcPct val="80000"/>
              </a:lnSpc>
              <a:buFontTx/>
              <a:buAutoNum type="alphaUcPeriod" startAt="2"/>
            </a:pPr>
            <a:r>
              <a:rPr lang="en-US" sz="2400" b="1" dirty="0"/>
              <a:t>LV Dysfunction w or w/o </a:t>
            </a:r>
            <a:r>
              <a:rPr lang="en-US" sz="2400" b="1" dirty="0" smtClean="0"/>
              <a:t>CHF EF ≤ 35%</a:t>
            </a:r>
            <a:endParaRPr lang="en-US" sz="2400" b="1" dirty="0"/>
          </a:p>
          <a:p>
            <a:pPr marL="609600" indent="-609600">
              <a:lnSpc>
                <a:spcPct val="80000"/>
              </a:lnSpc>
              <a:buFontTx/>
              <a:buNone/>
            </a:pPr>
            <a:r>
              <a:rPr lang="en-US" sz="2400" dirty="0"/>
              <a:t>	</a:t>
            </a:r>
            <a:r>
              <a:rPr lang="en-US" sz="2400" dirty="0" smtClean="0"/>
              <a:t> 1</a:t>
            </a:r>
            <a:r>
              <a:rPr lang="en-US" sz="2400" baseline="30000" dirty="0" smtClean="0"/>
              <a:t>st </a:t>
            </a:r>
            <a:r>
              <a:rPr lang="en-US" sz="2400" dirty="0" smtClean="0"/>
              <a:t>choice</a:t>
            </a:r>
            <a:r>
              <a:rPr lang="en-US" sz="2400" dirty="0"/>
              <a:t>: Amiodarone </a:t>
            </a:r>
          </a:p>
          <a:p>
            <a:pPr marL="609600" indent="-609600">
              <a:lnSpc>
                <a:spcPct val="80000"/>
              </a:lnSpc>
              <a:buFontTx/>
              <a:buNone/>
            </a:pPr>
            <a:r>
              <a:rPr lang="en-US" sz="2400" dirty="0"/>
              <a:t>	</a:t>
            </a:r>
            <a:r>
              <a:rPr lang="en-US" sz="2400" dirty="0" smtClean="0"/>
              <a:t>2</a:t>
            </a:r>
            <a:r>
              <a:rPr lang="en-US" sz="2400" baseline="30000" dirty="0" smtClean="0"/>
              <a:t>nd</a:t>
            </a:r>
            <a:r>
              <a:rPr lang="en-US" sz="2400" dirty="0" smtClean="0"/>
              <a:t> choice</a:t>
            </a:r>
            <a:r>
              <a:rPr lang="en-US" sz="2400" dirty="0"/>
              <a:t>: </a:t>
            </a:r>
            <a:r>
              <a:rPr lang="en-US" sz="2400" dirty="0" smtClean="0"/>
              <a:t>Catheter ablation</a:t>
            </a:r>
            <a:endParaRPr lang="en-US" sz="2400" dirty="0"/>
          </a:p>
          <a:p>
            <a:pPr marL="609600" indent="-609600">
              <a:lnSpc>
                <a:spcPct val="80000"/>
              </a:lnSpc>
              <a:buFontTx/>
              <a:buAutoNum type="alphaUcPeriod" startAt="3"/>
            </a:pPr>
            <a:r>
              <a:rPr lang="en-US" sz="2400" b="1" dirty="0"/>
              <a:t>Hypertension with </a:t>
            </a:r>
            <a:r>
              <a:rPr lang="en-US" sz="2400" b="1" dirty="0" smtClean="0"/>
              <a:t>LVH</a:t>
            </a:r>
            <a:endParaRPr lang="en-US" sz="2000" dirty="0"/>
          </a:p>
          <a:p>
            <a:pPr marL="990600" lvl="1" indent="-533400">
              <a:lnSpc>
                <a:spcPct val="80000"/>
              </a:lnSpc>
            </a:pPr>
            <a:r>
              <a:rPr lang="en-US" sz="2400" dirty="0" smtClean="0"/>
              <a:t>Dronedarone</a:t>
            </a:r>
          </a:p>
          <a:p>
            <a:pPr marL="990600" lvl="1" indent="-533400">
              <a:lnSpc>
                <a:spcPct val="80000"/>
              </a:lnSpc>
            </a:pPr>
            <a:r>
              <a:rPr lang="en-US" sz="2400" dirty="0" smtClean="0"/>
              <a:t>Flecainide</a:t>
            </a:r>
          </a:p>
          <a:p>
            <a:pPr marL="990600" lvl="1" indent="-533400">
              <a:lnSpc>
                <a:spcPct val="80000"/>
              </a:lnSpc>
            </a:pPr>
            <a:r>
              <a:rPr lang="en-US" sz="2400" dirty="0" smtClean="0"/>
              <a:t>Propafenone</a:t>
            </a:r>
          </a:p>
          <a:p>
            <a:pPr marL="990600" lvl="1" indent="-533400">
              <a:lnSpc>
                <a:spcPct val="80000"/>
              </a:lnSpc>
            </a:pPr>
            <a:r>
              <a:rPr lang="en-US" sz="2400" dirty="0" smtClean="0"/>
              <a:t>Sotalol</a:t>
            </a:r>
          </a:p>
          <a:p>
            <a:pPr marL="990600" lvl="1" indent="-533400">
              <a:lnSpc>
                <a:spcPct val="80000"/>
              </a:lnSpc>
            </a:pPr>
            <a:r>
              <a:rPr lang="en-US" sz="2400" dirty="0" smtClean="0"/>
              <a:t>Amiodarone</a:t>
            </a:r>
            <a:endParaRPr lang="en-US" sz="2400" dirty="0"/>
          </a:p>
        </p:txBody>
      </p:sp>
      <p:sp>
        <p:nvSpPr>
          <p:cNvPr id="135172" name="Text Box 4"/>
          <p:cNvSpPr txBox="1">
            <a:spLocks noChangeArrowheads="1"/>
          </p:cNvSpPr>
          <p:nvPr/>
        </p:nvSpPr>
        <p:spPr bwMode="auto">
          <a:xfrm>
            <a:off x="5268416" y="4828753"/>
            <a:ext cx="3048000" cy="1552575"/>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 Dofetilide</a:t>
            </a:r>
            <a:r>
              <a:rPr lang="en-US" dirty="0">
                <a:solidFill>
                  <a:schemeClr val="bg1"/>
                </a:solidFill>
              </a:rPr>
              <a:t> available  through Health Canada special access program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78178" name="Rectangle 2"/>
          <p:cNvSpPr>
            <a:spLocks noChangeArrowheads="1"/>
          </p:cNvSpPr>
          <p:nvPr/>
        </p:nvSpPr>
        <p:spPr bwMode="auto">
          <a:xfrm>
            <a:off x="0" y="290513"/>
            <a:ext cx="9144000" cy="1084262"/>
          </a:xfrm>
          <a:prstGeom prst="rect">
            <a:avLst/>
          </a:prstGeom>
          <a:noFill/>
          <a:ln w="9525">
            <a:noFill/>
            <a:miter lim="800000"/>
            <a:headEnd/>
            <a:tailEnd/>
          </a:ln>
          <a:effectLst/>
        </p:spPr>
        <p:txBody>
          <a:bodyPr anchor="ctr"/>
          <a:lstStyle/>
          <a:p>
            <a:pPr algn="ctr">
              <a:lnSpc>
                <a:spcPct val="110000"/>
              </a:lnSpc>
            </a:pPr>
            <a:endParaRPr lang="en-US" sz="4000" i="0">
              <a:solidFill>
                <a:schemeClr val="bg1"/>
              </a:solidFill>
            </a:endParaRPr>
          </a:p>
        </p:txBody>
      </p:sp>
      <p:grpSp>
        <p:nvGrpSpPr>
          <p:cNvPr id="178182" name="Group 6"/>
          <p:cNvGrpSpPr>
            <a:grpSpLocks/>
          </p:cNvGrpSpPr>
          <p:nvPr/>
        </p:nvGrpSpPr>
        <p:grpSpPr bwMode="auto">
          <a:xfrm>
            <a:off x="685800" y="1576388"/>
            <a:ext cx="7900988" cy="4976812"/>
            <a:chOff x="432" y="993"/>
            <a:chExt cx="4977" cy="3135"/>
          </a:xfrm>
        </p:grpSpPr>
        <p:pic>
          <p:nvPicPr>
            <p:cNvPr id="178179" name="Picture 3"/>
            <p:cNvPicPr>
              <a:picLocks noChangeAspect="1" noChangeArrowheads="1"/>
            </p:cNvPicPr>
            <p:nvPr/>
          </p:nvPicPr>
          <p:blipFill>
            <a:blip r:embed="rId2" cstate="print"/>
            <a:srcRect/>
            <a:stretch>
              <a:fillRect/>
            </a:stretch>
          </p:blipFill>
          <p:spPr bwMode="auto">
            <a:xfrm>
              <a:off x="432" y="993"/>
              <a:ext cx="4977" cy="3135"/>
            </a:xfrm>
            <a:prstGeom prst="rect">
              <a:avLst/>
            </a:prstGeom>
            <a:noFill/>
          </p:spPr>
        </p:pic>
        <p:sp>
          <p:nvSpPr>
            <p:cNvPr id="178180" name="Text Box 4"/>
            <p:cNvSpPr txBox="1">
              <a:spLocks noChangeArrowheads="1"/>
            </p:cNvSpPr>
            <p:nvPr/>
          </p:nvSpPr>
          <p:spPr bwMode="auto">
            <a:xfrm>
              <a:off x="4622" y="3648"/>
              <a:ext cx="562" cy="250"/>
            </a:xfrm>
            <a:prstGeom prst="rect">
              <a:avLst/>
            </a:prstGeom>
            <a:solidFill>
              <a:schemeClr val="bg1"/>
            </a:solidFill>
            <a:ln w="9525">
              <a:noFill/>
              <a:miter lim="800000"/>
              <a:headEnd/>
              <a:tailEnd/>
            </a:ln>
            <a:effectLst/>
          </p:spPr>
          <p:txBody>
            <a:bodyPr>
              <a:spAutoFit/>
            </a:bodyPr>
            <a:lstStyle/>
            <a:p>
              <a:pPr>
                <a:spcBef>
                  <a:spcPct val="50000"/>
                </a:spcBef>
              </a:pPr>
              <a:r>
                <a:rPr lang="en-US" sz="2000" b="1" i="0">
                  <a:latin typeface="Arial" pitchFamily="34" charset="0"/>
                </a:rPr>
                <a:t>Amio</a:t>
              </a:r>
            </a:p>
          </p:txBody>
        </p:sp>
        <p:sp>
          <p:nvSpPr>
            <p:cNvPr id="178181" name="Line 5"/>
            <p:cNvSpPr>
              <a:spLocks noChangeShapeType="1"/>
            </p:cNvSpPr>
            <p:nvPr/>
          </p:nvSpPr>
          <p:spPr bwMode="auto">
            <a:xfrm>
              <a:off x="4560" y="3648"/>
              <a:ext cx="672" cy="0"/>
            </a:xfrm>
            <a:prstGeom prst="line">
              <a:avLst/>
            </a:prstGeom>
            <a:noFill/>
            <a:ln w="19050">
              <a:solidFill>
                <a:schemeClr val="tx1"/>
              </a:solidFill>
              <a:round/>
              <a:headEnd/>
              <a:tailEnd/>
            </a:ln>
            <a:effectLst/>
          </p:spPr>
          <p:txBody>
            <a:bodyPr/>
            <a:lstStyle/>
            <a:p>
              <a:endParaRPr lang="en-US"/>
            </a:p>
          </p:txBody>
        </p:sp>
      </p:grpSp>
      <p:sp>
        <p:nvSpPr>
          <p:cNvPr id="178183" name="Rectangle 7"/>
          <p:cNvSpPr>
            <a:spLocks noGrp="1" noChangeArrowheads="1"/>
          </p:cNvSpPr>
          <p:nvPr>
            <p:ph type="title"/>
          </p:nvPr>
        </p:nvSpPr>
        <p:spPr/>
        <p:txBody>
          <a:bodyPr/>
          <a:lstStyle/>
          <a:p>
            <a:r>
              <a:rPr lang="en-US" sz="3600"/>
              <a:t>Antiarrhythmic Drugs: Efficacy Maintaining NSR ≥ 6 Months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83301" name="Rectangle 5"/>
          <p:cNvSpPr>
            <a:spLocks noGrp="1" noChangeArrowheads="1"/>
          </p:cNvSpPr>
          <p:nvPr>
            <p:ph type="title"/>
          </p:nvPr>
        </p:nvSpPr>
        <p:spPr>
          <a:xfrm>
            <a:off x="1219200" y="116632"/>
            <a:ext cx="7772400" cy="1143000"/>
          </a:xfrm>
        </p:spPr>
        <p:txBody>
          <a:bodyPr/>
          <a:lstStyle/>
          <a:p>
            <a:r>
              <a:rPr lang="en-US" sz="4000" dirty="0"/>
              <a:t>CTAF Trial</a:t>
            </a:r>
          </a:p>
        </p:txBody>
      </p:sp>
      <p:pic>
        <p:nvPicPr>
          <p:cNvPr id="183298" name="Picture 2"/>
          <p:cNvPicPr>
            <a:picLocks noChangeAspect="1" noChangeArrowheads="1"/>
          </p:cNvPicPr>
          <p:nvPr/>
        </p:nvPicPr>
        <p:blipFill>
          <a:blip r:embed="rId3" cstate="print"/>
          <a:srcRect/>
          <a:stretch>
            <a:fillRect/>
          </a:stretch>
        </p:blipFill>
        <p:spPr bwMode="auto">
          <a:xfrm>
            <a:off x="533400" y="1600200"/>
            <a:ext cx="8153400" cy="5229225"/>
          </a:xfrm>
          <a:prstGeom prst="rect">
            <a:avLst/>
          </a:prstGeom>
          <a:noFill/>
        </p:spPr>
      </p:pic>
      <p:sp>
        <p:nvSpPr>
          <p:cNvPr id="183300" name="Text Box 4"/>
          <p:cNvSpPr txBox="1">
            <a:spLocks noChangeArrowheads="1"/>
          </p:cNvSpPr>
          <p:nvPr/>
        </p:nvSpPr>
        <p:spPr bwMode="auto">
          <a:xfrm>
            <a:off x="457200" y="6318250"/>
            <a:ext cx="2455863" cy="311150"/>
          </a:xfrm>
          <a:prstGeom prst="rect">
            <a:avLst/>
          </a:prstGeom>
          <a:noFill/>
          <a:ln w="9525">
            <a:noFill/>
            <a:miter lim="800000"/>
            <a:headEnd/>
            <a:tailEnd/>
          </a:ln>
          <a:effectLst/>
        </p:spPr>
        <p:txBody>
          <a:bodyPr wrap="none">
            <a:spAutoFit/>
          </a:bodyPr>
          <a:lstStyle/>
          <a:p>
            <a:pPr eaLnBrk="0" hangingPunct="0">
              <a:lnSpc>
                <a:spcPct val="120000"/>
              </a:lnSpc>
            </a:pPr>
            <a:r>
              <a:rPr lang="en-US" sz="1200">
                <a:solidFill>
                  <a:schemeClr val="bg1"/>
                </a:solidFill>
                <a:latin typeface="Arial" pitchFamily="34" charset="0"/>
              </a:rPr>
              <a:t>N Engl J Med. </a:t>
            </a:r>
            <a:r>
              <a:rPr lang="en-US" sz="1200" i="0">
                <a:solidFill>
                  <a:schemeClr val="bg1"/>
                </a:solidFill>
                <a:latin typeface="Arial" pitchFamily="34" charset="0"/>
              </a:rPr>
              <a:t>2000;342:913-920.</a:t>
            </a:r>
            <a:endParaRPr lang="en-US" sz="12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85346" name="Text Box 2"/>
          <p:cNvSpPr txBox="1">
            <a:spLocks noChangeArrowheads="1"/>
          </p:cNvSpPr>
          <p:nvPr/>
        </p:nvSpPr>
        <p:spPr bwMode="auto">
          <a:xfrm>
            <a:off x="584200" y="6546850"/>
            <a:ext cx="2463800" cy="311150"/>
          </a:xfrm>
          <a:prstGeom prst="rect">
            <a:avLst/>
          </a:prstGeom>
          <a:noFill/>
          <a:ln w="9525">
            <a:noFill/>
            <a:miter lim="800000"/>
            <a:headEnd/>
            <a:tailEnd/>
          </a:ln>
          <a:effectLst/>
        </p:spPr>
        <p:txBody>
          <a:bodyPr wrap="none">
            <a:spAutoFit/>
          </a:bodyPr>
          <a:lstStyle/>
          <a:p>
            <a:pPr eaLnBrk="0" hangingPunct="0">
              <a:lnSpc>
                <a:spcPct val="120000"/>
              </a:lnSpc>
            </a:pPr>
            <a:r>
              <a:rPr lang="en-US" sz="1200">
                <a:solidFill>
                  <a:schemeClr val="bg1"/>
                </a:solidFill>
                <a:latin typeface="Arial" pitchFamily="34" charset="0"/>
              </a:rPr>
              <a:t>J Am Coll Cardiol. </a:t>
            </a:r>
            <a:r>
              <a:rPr lang="en-US" sz="1200" i="0">
                <a:solidFill>
                  <a:schemeClr val="bg1"/>
                </a:solidFill>
                <a:latin typeface="Arial" pitchFamily="34" charset="0"/>
              </a:rPr>
              <a:t>2003;42:20-29.</a:t>
            </a:r>
            <a:endParaRPr lang="en-US" sz="1200">
              <a:solidFill>
                <a:schemeClr val="bg1"/>
              </a:solidFill>
              <a:latin typeface="Arial" pitchFamily="34" charset="0"/>
            </a:endParaRPr>
          </a:p>
        </p:txBody>
      </p:sp>
      <p:pic>
        <p:nvPicPr>
          <p:cNvPr id="185348" name="Picture 4"/>
          <p:cNvPicPr>
            <a:picLocks noChangeAspect="1" noChangeArrowheads="1"/>
          </p:cNvPicPr>
          <p:nvPr/>
        </p:nvPicPr>
        <p:blipFill>
          <a:blip r:embed="rId2" cstate="print"/>
          <a:srcRect/>
          <a:stretch>
            <a:fillRect/>
          </a:stretch>
        </p:blipFill>
        <p:spPr bwMode="auto">
          <a:xfrm>
            <a:off x="228600" y="1676400"/>
            <a:ext cx="8701088" cy="4927600"/>
          </a:xfrm>
          <a:prstGeom prst="rect">
            <a:avLst/>
          </a:prstGeom>
          <a:noFill/>
        </p:spPr>
      </p:pic>
      <p:sp>
        <p:nvSpPr>
          <p:cNvPr id="185349" name="Text Box 5"/>
          <p:cNvSpPr txBox="1">
            <a:spLocks noChangeArrowheads="1"/>
          </p:cNvSpPr>
          <p:nvPr/>
        </p:nvSpPr>
        <p:spPr bwMode="auto">
          <a:xfrm>
            <a:off x="7162800" y="3810000"/>
            <a:ext cx="1447800" cy="396875"/>
          </a:xfrm>
          <a:prstGeom prst="rect">
            <a:avLst/>
          </a:prstGeom>
          <a:noFill/>
          <a:ln w="9525">
            <a:noFill/>
            <a:miter lim="800000"/>
            <a:headEnd/>
            <a:tailEnd/>
          </a:ln>
          <a:effectLst/>
        </p:spPr>
        <p:txBody>
          <a:bodyPr>
            <a:spAutoFit/>
          </a:bodyPr>
          <a:lstStyle/>
          <a:p>
            <a:pPr eaLnBrk="0" hangingPunct="0"/>
            <a:r>
              <a:rPr lang="en-US" sz="2000" b="1">
                <a:latin typeface="Arial" pitchFamily="34" charset="0"/>
              </a:rPr>
              <a:t>(P&lt;0.01)</a:t>
            </a:r>
            <a:endParaRPr lang="en-US" i="0">
              <a:latin typeface="Arial" pitchFamily="34" charset="0"/>
            </a:endParaRPr>
          </a:p>
        </p:txBody>
      </p:sp>
      <p:sp>
        <p:nvSpPr>
          <p:cNvPr id="185350" name="Text Box 6"/>
          <p:cNvSpPr txBox="1">
            <a:spLocks noChangeArrowheads="1"/>
          </p:cNvSpPr>
          <p:nvPr/>
        </p:nvSpPr>
        <p:spPr bwMode="auto">
          <a:xfrm>
            <a:off x="6629400" y="2209800"/>
            <a:ext cx="1079500" cy="396875"/>
          </a:xfrm>
          <a:prstGeom prst="rect">
            <a:avLst/>
          </a:prstGeom>
          <a:noFill/>
          <a:ln w="9525">
            <a:noFill/>
            <a:miter lim="800000"/>
            <a:headEnd/>
            <a:tailEnd/>
          </a:ln>
          <a:effectLst/>
        </p:spPr>
        <p:txBody>
          <a:bodyPr wrap="none">
            <a:spAutoFit/>
          </a:bodyPr>
          <a:lstStyle/>
          <a:p>
            <a:pPr eaLnBrk="0" hangingPunct="0"/>
            <a:r>
              <a:rPr lang="en-US" sz="2000" b="1" i="0">
                <a:latin typeface="Arial" pitchFamily="34" charset="0"/>
              </a:rPr>
              <a:t>(n=106)</a:t>
            </a:r>
            <a:endParaRPr lang="en-US" i="0">
              <a:latin typeface="Arial" pitchFamily="34" charset="0"/>
            </a:endParaRPr>
          </a:p>
        </p:txBody>
      </p:sp>
      <p:sp>
        <p:nvSpPr>
          <p:cNvPr id="185351" name="Rectangle 7"/>
          <p:cNvSpPr>
            <a:spLocks noChangeArrowheads="1"/>
          </p:cNvSpPr>
          <p:nvPr/>
        </p:nvSpPr>
        <p:spPr bwMode="auto">
          <a:xfrm>
            <a:off x="2209800" y="4114800"/>
            <a:ext cx="1079500" cy="396875"/>
          </a:xfrm>
          <a:prstGeom prst="rect">
            <a:avLst/>
          </a:prstGeom>
          <a:noFill/>
          <a:ln w="9525">
            <a:noFill/>
            <a:miter lim="800000"/>
            <a:headEnd/>
            <a:tailEnd/>
          </a:ln>
          <a:effectLst/>
        </p:spPr>
        <p:txBody>
          <a:bodyPr wrap="none">
            <a:spAutoFit/>
          </a:bodyPr>
          <a:lstStyle/>
          <a:p>
            <a:pPr eaLnBrk="0" hangingPunct="0"/>
            <a:r>
              <a:rPr lang="en-US" sz="2000" b="1" i="0">
                <a:latin typeface="Arial" pitchFamily="34" charset="0"/>
              </a:rPr>
              <a:t>(n=125)</a:t>
            </a:r>
          </a:p>
        </p:txBody>
      </p:sp>
      <p:sp>
        <p:nvSpPr>
          <p:cNvPr id="185352" name="Rectangle 8"/>
          <p:cNvSpPr>
            <a:spLocks noChangeArrowheads="1"/>
          </p:cNvSpPr>
          <p:nvPr/>
        </p:nvSpPr>
        <p:spPr bwMode="auto">
          <a:xfrm>
            <a:off x="4038600" y="4648200"/>
            <a:ext cx="1079500" cy="396875"/>
          </a:xfrm>
          <a:prstGeom prst="rect">
            <a:avLst/>
          </a:prstGeom>
          <a:noFill/>
          <a:ln w="9525">
            <a:noFill/>
            <a:miter lim="800000"/>
            <a:headEnd/>
            <a:tailEnd/>
          </a:ln>
          <a:effectLst/>
        </p:spPr>
        <p:txBody>
          <a:bodyPr>
            <a:spAutoFit/>
          </a:bodyPr>
          <a:lstStyle/>
          <a:p>
            <a:pPr eaLnBrk="0" hangingPunct="0"/>
            <a:r>
              <a:rPr lang="en-US" sz="2000" b="1" i="0">
                <a:latin typeface="Arial" pitchFamily="34" charset="0"/>
              </a:rPr>
              <a:t>(n=116)</a:t>
            </a:r>
          </a:p>
        </p:txBody>
      </p:sp>
      <p:sp>
        <p:nvSpPr>
          <p:cNvPr id="185353" name="Rectangle 9"/>
          <p:cNvSpPr>
            <a:spLocks noGrp="1" noChangeArrowheads="1"/>
          </p:cNvSpPr>
          <p:nvPr>
            <p:ph type="title"/>
          </p:nvPr>
        </p:nvSpPr>
        <p:spPr>
          <a:xfrm>
            <a:off x="1219200" y="188640"/>
            <a:ext cx="7772400" cy="1143000"/>
          </a:xfrm>
          <a:effectLst>
            <a:outerShdw dist="107763" dir="2700000" algn="ctr" rotWithShape="0">
              <a:schemeClr val="tx1">
                <a:alpha val="50000"/>
              </a:schemeClr>
            </a:outerShdw>
          </a:effectLst>
        </p:spPr>
        <p:txBody>
          <a:bodyPr/>
          <a:lstStyle/>
          <a:p>
            <a:r>
              <a:rPr lang="en-US" sz="4000" dirty="0"/>
              <a:t>AFFIRM: </a:t>
            </a:r>
            <a:r>
              <a:rPr lang="en-US" sz="4000" dirty="0" err="1"/>
              <a:t>Antiarrhythmic</a:t>
            </a:r>
            <a:r>
              <a:rPr lang="en-US" sz="4000" dirty="0"/>
              <a:t> drug Substudy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8197" name="Rectangle 2"/>
          <p:cNvSpPr>
            <a:spLocks noGrp="1" noChangeArrowheads="1"/>
          </p:cNvSpPr>
          <p:nvPr>
            <p:ph type="ctrTitle"/>
          </p:nvPr>
        </p:nvSpPr>
        <p:spPr>
          <a:xfrm>
            <a:off x="457200" y="1600200"/>
            <a:ext cx="8113713" cy="2286000"/>
          </a:xfrm>
          <a:effectLst/>
        </p:spPr>
        <p:txBody>
          <a:bodyPr/>
          <a:lstStyle/>
          <a:p>
            <a:r>
              <a:rPr lang="en-US" sz="2400" smtClean="0">
                <a:solidFill>
                  <a:schemeClr val="bg1"/>
                </a:solidFill>
                <a:effectLst>
                  <a:outerShdw blurRad="38100" dist="38100" dir="2700000" algn="tl">
                    <a:srgbClr val="000000"/>
                  </a:outerShdw>
                </a:effectLst>
                <a:latin typeface="Arial" charset="0"/>
                <a:cs typeface="Arial" charset="0"/>
              </a:rPr>
              <a:t>ATHENA Trial</a:t>
            </a:r>
            <a:br>
              <a:rPr lang="en-US" sz="2400" smtClean="0">
                <a:solidFill>
                  <a:schemeClr val="bg1"/>
                </a:solidFill>
                <a:effectLst>
                  <a:outerShdw blurRad="38100" dist="38100" dir="2700000" algn="tl">
                    <a:srgbClr val="000000"/>
                  </a:outerShdw>
                </a:effectLst>
                <a:latin typeface="Arial" charset="0"/>
                <a:cs typeface="Arial" charset="0"/>
              </a:rPr>
            </a:br>
            <a:r>
              <a:rPr lang="en-US" sz="2400" smtClean="0">
                <a:solidFill>
                  <a:schemeClr val="bg1"/>
                </a:solidFill>
                <a:effectLst>
                  <a:outerShdw blurRad="38100" dist="38100" dir="2700000" algn="tl">
                    <a:srgbClr val="000000"/>
                  </a:outerShdw>
                </a:effectLst>
                <a:latin typeface="Arial" charset="0"/>
                <a:cs typeface="Arial" charset="0"/>
              </a:rPr>
              <a:t/>
            </a:r>
            <a:br>
              <a:rPr lang="en-US" sz="2400" smtClean="0">
                <a:solidFill>
                  <a:schemeClr val="bg1"/>
                </a:solidFill>
                <a:effectLst>
                  <a:outerShdw blurRad="38100" dist="38100" dir="2700000" algn="tl">
                    <a:srgbClr val="000000"/>
                  </a:outerShdw>
                </a:effectLst>
                <a:latin typeface="Arial" charset="0"/>
                <a:cs typeface="Arial" charset="0"/>
              </a:rPr>
            </a:br>
            <a:r>
              <a:rPr lang="en-US" sz="2400" smtClean="0">
                <a:solidFill>
                  <a:schemeClr val="bg1"/>
                </a:solidFill>
                <a:effectLst>
                  <a:outerShdw blurRad="38100" dist="38100" dir="2700000" algn="tl">
                    <a:srgbClr val="000000"/>
                  </a:outerShdw>
                </a:effectLst>
                <a:latin typeface="Arial" charset="0"/>
              </a:rPr>
              <a:t>(A placebo-controlled, double-blind, parallel arm Trial to assess the efficacy of dronedarone 400 mg bid for the prevention of cardiovascular Hospitalization or death from any cause in patiENts with Atrial fibrillation/atrial flutter)</a:t>
            </a:r>
          </a:p>
        </p:txBody>
      </p:sp>
      <p:sp>
        <p:nvSpPr>
          <p:cNvPr id="6464516" name="Text Box 4"/>
          <p:cNvSpPr txBox="1">
            <a:spLocks noChangeArrowheads="1"/>
          </p:cNvSpPr>
          <p:nvPr/>
        </p:nvSpPr>
        <p:spPr bwMode="auto">
          <a:xfrm>
            <a:off x="838200" y="4267200"/>
            <a:ext cx="7259638" cy="1587500"/>
          </a:xfrm>
          <a:prstGeom prst="rect">
            <a:avLst/>
          </a:prstGeom>
          <a:noFill/>
          <a:ln w="9525">
            <a:noFill/>
            <a:miter lim="800000"/>
            <a:headEnd/>
            <a:tailEnd/>
          </a:ln>
          <a:effectLst/>
        </p:spPr>
        <p:txBody>
          <a:bodyPr>
            <a:spAutoFit/>
          </a:bodyPr>
          <a:lstStyle/>
          <a:p>
            <a:pPr algn="ctr">
              <a:spcBef>
                <a:spcPct val="50000"/>
              </a:spcBef>
            </a:pPr>
            <a:r>
              <a:rPr lang="en-US" sz="2800" i="0" smtClean="0">
                <a:solidFill>
                  <a:srgbClr val="FFFFFF"/>
                </a:solidFill>
                <a:effectLst>
                  <a:outerShdw blurRad="38100" dist="38100" dir="2700000" algn="tl">
                    <a:srgbClr val="000000"/>
                  </a:outerShdw>
                </a:effectLst>
                <a:latin typeface="Arial" charset="0"/>
                <a:cs typeface="Arial" charset="0"/>
              </a:rPr>
              <a:t>Presented at Heart Rhythm 2008 in San Francisco, USA</a:t>
            </a:r>
          </a:p>
          <a:p>
            <a:pPr algn="ctr">
              <a:spcBef>
                <a:spcPct val="50000"/>
              </a:spcBef>
            </a:pPr>
            <a:r>
              <a:rPr lang="en-US" sz="2800" i="0" smtClean="0">
                <a:solidFill>
                  <a:srgbClr val="FFFFFF"/>
                </a:solidFill>
                <a:effectLst>
                  <a:outerShdw blurRad="38100" dist="38100" dir="2700000" algn="tl">
                    <a:srgbClr val="000000"/>
                  </a:outerShdw>
                </a:effectLst>
                <a:latin typeface="Arial" charset="0"/>
                <a:cs typeface="Arial" charset="0"/>
              </a:rPr>
              <a:t>  Presented by Stefan H. Hohnloser, MD</a:t>
            </a:r>
          </a:p>
        </p:txBody>
      </p:sp>
      <p:sp>
        <p:nvSpPr>
          <p:cNvPr id="6464517" name="Rectangle 5"/>
          <p:cNvSpPr>
            <a:spLocks noChangeArrowheads="1"/>
          </p:cNvSpPr>
          <p:nvPr/>
        </p:nvSpPr>
        <p:spPr bwMode="auto">
          <a:xfrm>
            <a:off x="849313" y="201613"/>
            <a:ext cx="7578725" cy="558800"/>
          </a:xfrm>
          <a:prstGeom prst="rect">
            <a:avLst/>
          </a:prstGeom>
          <a:noFill/>
          <a:ln w="9525">
            <a:noFill/>
            <a:miter lim="800000"/>
            <a:headEnd/>
            <a:tailEnd/>
          </a:ln>
          <a:effectLst/>
        </p:spPr>
        <p:txBody>
          <a:bodyPr/>
          <a:lstStyle/>
          <a:p>
            <a:pPr algn="ctr">
              <a:lnSpc>
                <a:spcPct val="85000"/>
              </a:lnSpc>
            </a:pPr>
            <a:r>
              <a:rPr lang="en-US" sz="3200" b="1" i="0" smtClean="0">
                <a:solidFill>
                  <a:srgbClr val="FF9933"/>
                </a:solidFill>
                <a:effectLst>
                  <a:outerShdw blurRad="38100" dist="38100" dir="2700000" algn="tl">
                    <a:srgbClr val="000000"/>
                  </a:outerShdw>
                </a:effectLst>
                <a:latin typeface="Arial" charset="0"/>
                <a:cs typeface="Arial" charset="0"/>
              </a:rPr>
              <a:t>ATHENA Trial</a:t>
            </a:r>
          </a:p>
        </p:txBody>
      </p:sp>
      <p:pic>
        <p:nvPicPr>
          <p:cNvPr id="29704" name="Picture 7" descr="Copyleft.svg.gif"/>
          <p:cNvPicPr>
            <a:picLocks noChangeAspect="1"/>
          </p:cNvPicPr>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sp>
        <p:nvSpPr>
          <p:cNvPr id="9" name="TextBox 8"/>
          <p:cNvSpPr txBox="1"/>
          <p:nvPr/>
        </p:nvSpPr>
        <p:spPr>
          <a:xfrm>
            <a:off x="255588" y="6523038"/>
            <a:ext cx="4210050" cy="276225"/>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1676400"/>
            <a:ext cx="8458200" cy="4114800"/>
          </a:xfrm>
          <a:noFill/>
        </p:spPr>
        <p:txBody>
          <a:bodyPr/>
          <a:lstStyle/>
          <a:p>
            <a:r>
              <a:rPr lang="en-US" sz="2800" smtClean="0">
                <a:latin typeface="Arial" charset="0"/>
              </a:rPr>
              <a:t>Dronedarone (Multaq®) manufactured by Sanofi-aventis is a new multi-channel blocker that affects the calcium, potassium and sodium channels and has anti-adrenergic properties. </a:t>
            </a:r>
          </a:p>
          <a:p>
            <a:endParaRPr lang="en-US" sz="2800" smtClean="0">
              <a:latin typeface="Arial" charset="0"/>
            </a:endParaRPr>
          </a:p>
          <a:p>
            <a:r>
              <a:rPr lang="en-US" sz="2800" smtClean="0">
                <a:latin typeface="Arial" charset="0"/>
              </a:rPr>
              <a:t>Unlike amiodarone, this drug does not contain iodine radical and hence does not result in adverse effects on thyroid and lung functions.</a:t>
            </a:r>
          </a:p>
          <a:p>
            <a:endParaRPr lang="en-US" sz="2800" smtClean="0">
              <a:latin typeface="Arial" charset="0"/>
            </a:endParaRPr>
          </a:p>
        </p:txBody>
      </p:sp>
      <p:sp>
        <p:nvSpPr>
          <p:cNvPr id="5" name="Rectangle 4"/>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9221" name="Rectangle 2"/>
          <p:cNvSpPr>
            <a:spLocks noChangeArrowheads="1"/>
          </p:cNvSpPr>
          <p:nvPr/>
        </p:nvSpPr>
        <p:spPr bwMode="auto">
          <a:xfrm>
            <a:off x="392113" y="144463"/>
            <a:ext cx="8393112" cy="863600"/>
          </a:xfrm>
          <a:prstGeom prst="rect">
            <a:avLst/>
          </a:prstGeom>
          <a:noFill/>
          <a:ln w="9525">
            <a:noFill/>
            <a:miter lim="800000"/>
            <a:headEnd/>
            <a:tailEnd/>
          </a:ln>
          <a:effectLst>
            <a:outerShdw dist="35921" dir="2700000" algn="ctr" rotWithShape="0">
              <a:schemeClr val="tx1"/>
            </a:outerShdw>
          </a:effectLst>
        </p:spPr>
        <p:txBody>
          <a:bodyPr anchor="ctr"/>
          <a:lstStyle/>
          <a:p>
            <a:pPr algn="ctr" eaLnBrk="0" hangingPunct="0"/>
            <a:r>
              <a:rPr lang="en-US" sz="3200" b="1" i="0" smtClean="0">
                <a:solidFill>
                  <a:srgbClr val="FF9933"/>
                </a:solidFill>
                <a:effectLst>
                  <a:outerShdw blurRad="38100" dist="38100" dir="2700000" algn="tl">
                    <a:srgbClr val="000000"/>
                  </a:outerShdw>
                </a:effectLst>
                <a:latin typeface="Arial" charset="0"/>
                <a:cs typeface="Arial" charset="0"/>
              </a:rPr>
              <a:t>ATHENA Trial: Dronedarone</a:t>
            </a:r>
          </a:p>
        </p:txBody>
      </p:sp>
      <p:sp>
        <p:nvSpPr>
          <p:cNvPr id="6463492" name="Text Box 4"/>
          <p:cNvSpPr txBox="1">
            <a:spLocks noChangeArrowheads="1"/>
          </p:cNvSpPr>
          <p:nvPr/>
        </p:nvSpPr>
        <p:spPr bwMode="auto">
          <a:xfrm>
            <a:off x="6142038" y="6553200"/>
            <a:ext cx="3001962" cy="274638"/>
          </a:xfrm>
          <a:prstGeom prst="rect">
            <a:avLst/>
          </a:prstGeom>
          <a:noFill/>
          <a:ln w="9525">
            <a:noFill/>
            <a:miter lim="800000"/>
            <a:headEnd/>
            <a:tailEnd/>
          </a:ln>
          <a:effectLst/>
        </p:spPr>
        <p:txBody>
          <a:bodyPr>
            <a:spAutoFit/>
          </a:bodyPr>
          <a:lstStyle/>
          <a:p>
            <a:r>
              <a:rPr lang="en-US" sz="1200" smtClean="0">
                <a:solidFill>
                  <a:srgbClr val="FFFFFF"/>
                </a:solidFill>
                <a:effectLst>
                  <a:outerShdw blurRad="38100" dist="38100" dir="2700000" algn="tl">
                    <a:srgbClr val="000000"/>
                  </a:outerShdw>
                </a:effectLst>
                <a:latin typeface="Arial" charset="0"/>
                <a:cs typeface="Arial" charset="0"/>
              </a:rPr>
              <a:t>         JCE 2008; 19.1/Heart Rhythm 2008</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8"/>
          <p:cNvSpPr>
            <a:spLocks noChangeShapeType="1"/>
          </p:cNvSpPr>
          <p:nvPr/>
        </p:nvSpPr>
        <p:spPr bwMode="auto">
          <a:xfrm flipH="1">
            <a:off x="3125788" y="2530475"/>
            <a:ext cx="1409700" cy="374650"/>
          </a:xfrm>
          <a:prstGeom prst="line">
            <a:avLst/>
          </a:prstGeom>
          <a:noFill/>
          <a:ln w="38100">
            <a:solidFill>
              <a:schemeClr val="bg1"/>
            </a:solidFill>
            <a:round/>
            <a:headEnd/>
            <a:tailEnd type="triangle" w="med" len="med"/>
          </a:ln>
        </p:spPr>
        <p:txBody>
          <a:bodyPr anchor="ctr">
            <a:spAutoFit/>
          </a:bodyPr>
          <a:lstStyle/>
          <a:p>
            <a:pPr algn="ctr" eaLnBrk="0" hangingPunct="0"/>
            <a:endParaRPr lang="en-US" sz="3200" i="0" smtClean="0">
              <a:solidFill>
                <a:srgbClr val="FF9933"/>
              </a:solidFill>
              <a:latin typeface="Arial" charset="0"/>
              <a:cs typeface="Arial" charset="0"/>
            </a:endParaRPr>
          </a:p>
        </p:txBody>
      </p:sp>
      <p:sp>
        <p:nvSpPr>
          <p:cNvPr id="31747" name="Line 9"/>
          <p:cNvSpPr>
            <a:spLocks noChangeShapeType="1"/>
          </p:cNvSpPr>
          <p:nvPr/>
        </p:nvSpPr>
        <p:spPr bwMode="auto">
          <a:xfrm>
            <a:off x="4516438" y="2533650"/>
            <a:ext cx="1514475" cy="374650"/>
          </a:xfrm>
          <a:prstGeom prst="line">
            <a:avLst/>
          </a:prstGeom>
          <a:noFill/>
          <a:ln w="38100">
            <a:solidFill>
              <a:schemeClr val="bg1"/>
            </a:solidFill>
            <a:round/>
            <a:headEnd/>
            <a:tailEnd type="triangle" w="med" len="med"/>
          </a:ln>
        </p:spPr>
        <p:txBody>
          <a:bodyPr anchor="ctr">
            <a:spAutoFit/>
          </a:bodyPr>
          <a:lstStyle/>
          <a:p>
            <a:pPr algn="ctr" eaLnBrk="0" hangingPunct="0"/>
            <a:endParaRPr lang="en-US" sz="3200" i="0" smtClean="0">
              <a:solidFill>
                <a:srgbClr val="FF9933"/>
              </a:solidFill>
              <a:latin typeface="Arial" charset="0"/>
              <a:cs typeface="Arial" charset="0"/>
            </a:endParaRPr>
          </a:p>
        </p:txBody>
      </p:sp>
      <p:sp>
        <p:nvSpPr>
          <p:cNvPr id="14" name="Rectangle 13"/>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15" name="Oval 14"/>
          <p:cNvSpPr/>
          <p:nvPr/>
        </p:nvSpPr>
        <p:spPr>
          <a:xfrm>
            <a:off x="4371975" y="2438400"/>
            <a:ext cx="304800" cy="3048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200" i="0">
              <a:solidFill>
                <a:srgbClr val="FFFFFF"/>
              </a:solidFill>
            </a:endParaRPr>
          </a:p>
        </p:txBody>
      </p:sp>
      <p:sp>
        <p:nvSpPr>
          <p:cNvPr id="10245" name="Rectangle 2"/>
          <p:cNvSpPr>
            <a:spLocks noGrp="1" noChangeArrowheads="1"/>
          </p:cNvSpPr>
          <p:nvPr>
            <p:ph type="title" idx="4294967295"/>
          </p:nvPr>
        </p:nvSpPr>
        <p:spPr>
          <a:xfrm>
            <a:off x="511175" y="201613"/>
            <a:ext cx="8075613" cy="558800"/>
          </a:xfrm>
          <a:effectLst/>
        </p:spPr>
        <p:txBody>
          <a:bodyPr/>
          <a:lstStyle/>
          <a:p>
            <a:r>
              <a:rPr lang="en-US" b="1" smtClean="0">
                <a:effectLst>
                  <a:outerShdw blurRad="38100" dist="38100" dir="2700000" algn="tl">
                    <a:srgbClr val="000000"/>
                  </a:outerShdw>
                </a:effectLst>
                <a:latin typeface="Arial" charset="0"/>
                <a:cs typeface="Arial" charset="0"/>
              </a:rPr>
              <a:t>ATHENA Trial: Study Design</a:t>
            </a:r>
          </a:p>
        </p:txBody>
      </p:sp>
      <p:sp>
        <p:nvSpPr>
          <p:cNvPr id="6452228" name="Text Box 4"/>
          <p:cNvSpPr txBox="1">
            <a:spLocks noChangeArrowheads="1"/>
          </p:cNvSpPr>
          <p:nvPr/>
        </p:nvSpPr>
        <p:spPr bwMode="auto">
          <a:xfrm>
            <a:off x="541338" y="4953000"/>
            <a:ext cx="8050212" cy="13906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w="19050">
            <a:solidFill>
              <a:schemeClr val="accent3">
                <a:lumMod val="75000"/>
              </a:schemeClr>
            </a:solidFill>
            <a:miter lim="800000"/>
            <a:headEnd/>
            <a:tailEnd/>
          </a:ln>
          <a:effectLst/>
        </p:spPr>
        <p:txBody>
          <a:bodyPr>
            <a:spAutoFit/>
          </a:bodyPr>
          <a:lstStyle/>
          <a:p>
            <a:pPr marL="682625" lvl="1" indent="-225425">
              <a:spcBef>
                <a:spcPct val="20000"/>
              </a:spcBef>
              <a:buClr>
                <a:srgbClr val="FF6600"/>
              </a:buClr>
              <a:buSzPct val="40000"/>
              <a:buFont typeface="Webdings" pitchFamily="18" charset="2"/>
              <a:buChar char="g"/>
            </a:pPr>
            <a:r>
              <a:rPr lang="en-US" sz="2000" i="0" smtClean="0">
                <a:solidFill>
                  <a:srgbClr val="FFFFFF"/>
                </a:solidFill>
                <a:effectLst>
                  <a:outerShdw blurRad="38100" dist="38100" dir="2700000" algn="tl">
                    <a:srgbClr val="000000"/>
                  </a:outerShdw>
                </a:effectLst>
                <a:latin typeface="Arial" charset="0"/>
                <a:cs typeface="Arial" charset="0"/>
              </a:rPr>
              <a:t>Primary Endpoint: composite of all-cause mortality combined with cardiovascular hospitalization</a:t>
            </a:r>
          </a:p>
          <a:p>
            <a:pPr marL="682625" lvl="1" indent="-225425">
              <a:spcBef>
                <a:spcPct val="20000"/>
              </a:spcBef>
              <a:buClr>
                <a:srgbClr val="FF6600"/>
              </a:buClr>
              <a:buSzPct val="40000"/>
              <a:buFont typeface="Webdings" pitchFamily="18" charset="2"/>
              <a:buChar char="g"/>
            </a:pPr>
            <a:r>
              <a:rPr lang="en-US" sz="2000" i="0" smtClean="0">
                <a:solidFill>
                  <a:srgbClr val="FFFFFF"/>
                </a:solidFill>
                <a:effectLst>
                  <a:outerShdw blurRad="38100" dist="38100" dir="2700000" algn="tl">
                    <a:srgbClr val="000000"/>
                  </a:outerShdw>
                </a:effectLst>
                <a:latin typeface="Arial" charset="0"/>
                <a:cs typeface="Arial" charset="0"/>
              </a:rPr>
              <a:t>Secondary Endpoint: death from any cause, cardiovascular death, hospitalization for cardiovascular reasons</a:t>
            </a:r>
          </a:p>
        </p:txBody>
      </p:sp>
      <p:sp>
        <p:nvSpPr>
          <p:cNvPr id="6452229" name="Text Box 5"/>
          <p:cNvSpPr txBox="1">
            <a:spLocks noChangeArrowheads="1"/>
          </p:cNvSpPr>
          <p:nvPr/>
        </p:nvSpPr>
        <p:spPr bwMode="auto">
          <a:xfrm>
            <a:off x="546100" y="3282950"/>
            <a:ext cx="3606800" cy="7810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w="19050">
            <a:solidFill>
              <a:schemeClr val="accent3">
                <a:lumMod val="75000"/>
              </a:schemeClr>
            </a:solidFill>
            <a:miter lim="800000"/>
            <a:headEnd/>
            <a:tailEnd/>
          </a:ln>
          <a:effectLst/>
        </p:spPr>
        <p:txBody>
          <a:bodyPr>
            <a:spAutoFit/>
          </a:bodyPr>
          <a:lstStyle/>
          <a:p>
            <a:pPr algn="ctr"/>
            <a:r>
              <a:rPr lang="pt-BR" sz="2200" i="0" smtClean="0">
                <a:solidFill>
                  <a:srgbClr val="FFFFFF"/>
                </a:solidFill>
                <a:effectLst>
                  <a:outerShdw blurRad="38100" dist="38100" dir="2700000" algn="tl">
                    <a:srgbClr val="000000"/>
                  </a:outerShdw>
                </a:effectLst>
                <a:latin typeface="Arial" charset="0"/>
                <a:cs typeface="Arial" charset="0"/>
              </a:rPr>
              <a:t>Multaq</a:t>
            </a:r>
            <a:r>
              <a:rPr lang="en-US" sz="2200" i="0" baseline="30000" smtClean="0">
                <a:solidFill>
                  <a:srgbClr val="FFFFFF"/>
                </a:solidFill>
                <a:effectLst>
                  <a:outerShdw blurRad="38100" dist="38100" dir="2700000" algn="tl">
                    <a:srgbClr val="000000"/>
                  </a:outerShdw>
                </a:effectLst>
                <a:latin typeface="Arial" charset="0"/>
                <a:cs typeface="Arial" charset="0"/>
              </a:rPr>
              <a:t>® </a:t>
            </a:r>
            <a:r>
              <a:rPr lang="en-US" sz="2200" i="0" smtClean="0">
                <a:solidFill>
                  <a:srgbClr val="FFFFFF"/>
                </a:solidFill>
                <a:effectLst>
                  <a:outerShdw blurRad="38100" dist="38100" dir="2700000" algn="tl">
                    <a:srgbClr val="000000"/>
                  </a:outerShdw>
                </a:effectLst>
                <a:latin typeface="Arial" charset="0"/>
                <a:cs typeface="Arial" charset="0"/>
              </a:rPr>
              <a:t>(dronedarone)</a:t>
            </a:r>
          </a:p>
          <a:p>
            <a:pPr algn="ctr"/>
            <a:r>
              <a:rPr lang="en-US" sz="2200" i="0" smtClean="0">
                <a:solidFill>
                  <a:srgbClr val="FFFFFF"/>
                </a:solidFill>
                <a:effectLst>
                  <a:outerShdw blurRad="38100" dist="38100" dir="2700000" algn="tl">
                    <a:srgbClr val="000000"/>
                  </a:outerShdw>
                </a:effectLst>
                <a:latin typeface="Arial" charset="0"/>
                <a:cs typeface="Arial" charset="0"/>
              </a:rPr>
              <a:t>400 mg BID</a:t>
            </a:r>
          </a:p>
        </p:txBody>
      </p:sp>
      <p:sp>
        <p:nvSpPr>
          <p:cNvPr id="6452230" name="Text Box 6"/>
          <p:cNvSpPr txBox="1">
            <a:spLocks noChangeArrowheads="1"/>
          </p:cNvSpPr>
          <p:nvPr/>
        </p:nvSpPr>
        <p:spPr bwMode="auto">
          <a:xfrm>
            <a:off x="4860925" y="3282950"/>
            <a:ext cx="3706813" cy="7810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w="19050">
            <a:solidFill>
              <a:schemeClr val="accent3">
                <a:lumMod val="75000"/>
              </a:schemeClr>
            </a:solidFill>
            <a:miter lim="800000"/>
            <a:headEnd/>
            <a:tailEnd/>
          </a:ln>
          <a:effectLst/>
        </p:spPr>
        <p:txBody>
          <a:bodyPr>
            <a:spAutoFit/>
          </a:bodyPr>
          <a:lstStyle/>
          <a:p>
            <a:pPr algn="ctr"/>
            <a:r>
              <a:rPr lang="en-US" sz="2200" i="0" smtClean="0">
                <a:solidFill>
                  <a:srgbClr val="FFFFFF"/>
                </a:solidFill>
                <a:effectLst>
                  <a:outerShdw blurRad="38100" dist="38100" dir="2700000" algn="tl">
                    <a:srgbClr val="000000"/>
                  </a:outerShdw>
                </a:effectLst>
                <a:latin typeface="Arial" charset="0"/>
                <a:cs typeface="Arial" charset="0"/>
              </a:rPr>
              <a:t>Placebo</a:t>
            </a:r>
          </a:p>
          <a:p>
            <a:pPr algn="ctr"/>
            <a:endParaRPr lang="en-US" sz="2200" i="0" smtClean="0">
              <a:solidFill>
                <a:srgbClr val="FFFFFF"/>
              </a:solidFill>
              <a:effectLst>
                <a:outerShdw blurRad="38100" dist="38100" dir="2700000" algn="tl">
                  <a:srgbClr val="000000"/>
                </a:outerShdw>
              </a:effectLst>
              <a:latin typeface="Arial" charset="0"/>
              <a:cs typeface="Arial" charset="0"/>
            </a:endParaRPr>
          </a:p>
        </p:txBody>
      </p:sp>
      <p:sp>
        <p:nvSpPr>
          <p:cNvPr id="6452231" name="Text Box 7"/>
          <p:cNvSpPr txBox="1">
            <a:spLocks noChangeArrowheads="1"/>
          </p:cNvSpPr>
          <p:nvPr/>
        </p:nvSpPr>
        <p:spPr bwMode="auto">
          <a:xfrm>
            <a:off x="219075" y="1143000"/>
            <a:ext cx="8721725" cy="1266825"/>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w="19050">
            <a:solidFill>
              <a:schemeClr val="accent3">
                <a:lumMod val="75000"/>
              </a:schemeClr>
            </a:solidFill>
            <a:miter lim="800000"/>
            <a:headEnd/>
            <a:tailEnd/>
          </a:ln>
          <a:effectLst/>
        </p:spPr>
        <p:txBody>
          <a:bodyPr>
            <a:spAutoFit/>
          </a:bodyPr>
          <a:lstStyle/>
          <a:p>
            <a:pPr algn="ctr">
              <a:lnSpc>
                <a:spcPct val="105000"/>
              </a:lnSpc>
              <a:buClr>
                <a:srgbClr val="99CCFF"/>
              </a:buClr>
            </a:pPr>
            <a:r>
              <a:rPr lang="en-US" sz="1800" i="0" smtClean="0">
                <a:solidFill>
                  <a:srgbClr val="FFFFFF"/>
                </a:solidFill>
                <a:effectLst>
                  <a:outerShdw blurRad="38100" dist="38100" dir="2700000" algn="tl">
                    <a:srgbClr val="000000"/>
                  </a:outerShdw>
                </a:effectLst>
                <a:latin typeface="Arial" charset="0"/>
                <a:cs typeface="Arial" charset="0"/>
              </a:rPr>
              <a:t>4,628 patients </a:t>
            </a:r>
            <a:r>
              <a:rPr lang="en-US" sz="1800" i="0" u="sng" smtClean="0">
                <a:solidFill>
                  <a:srgbClr val="FFFFFF"/>
                </a:solidFill>
                <a:effectLst>
                  <a:outerShdw blurRad="38100" dist="38100" dir="2700000" algn="tl">
                    <a:srgbClr val="000000"/>
                  </a:outerShdw>
                </a:effectLst>
                <a:latin typeface="Arial" charset="0"/>
                <a:cs typeface="Arial" charset="0"/>
              </a:rPr>
              <a:t>&gt;</a:t>
            </a:r>
            <a:r>
              <a:rPr lang="en-US" sz="1800" i="0" smtClean="0">
                <a:solidFill>
                  <a:srgbClr val="FFFFFF"/>
                </a:solidFill>
                <a:effectLst>
                  <a:outerShdw blurRad="38100" dist="38100" dir="2700000" algn="tl">
                    <a:srgbClr val="000000"/>
                  </a:outerShdw>
                </a:effectLst>
                <a:latin typeface="Arial" charset="0"/>
                <a:cs typeface="Arial" charset="0"/>
              </a:rPr>
              <a:t>75 years with atrial fibrillation or 70-75 years with atrial fibrillation and at least one additional cardiovascular risk factor prior to randomization. </a:t>
            </a:r>
          </a:p>
          <a:p>
            <a:pPr algn="ctr">
              <a:lnSpc>
                <a:spcPct val="105000"/>
              </a:lnSpc>
              <a:buClr>
                <a:srgbClr val="99CCFF"/>
              </a:buClr>
            </a:pPr>
            <a:r>
              <a:rPr lang="en-US" sz="1800" i="0" smtClean="0">
                <a:solidFill>
                  <a:srgbClr val="FFFFFF"/>
                </a:solidFill>
                <a:effectLst>
                  <a:outerShdw blurRad="38100" dist="38100" dir="2700000" algn="tl">
                    <a:srgbClr val="000000"/>
                  </a:outerShdw>
                </a:effectLst>
                <a:latin typeface="Arial" charset="0"/>
                <a:cs typeface="Arial" charset="0"/>
              </a:rPr>
              <a:t>Double blind. Randomized. Placebo controlled. International multicenter. Mean follow-up 21 months. </a:t>
            </a:r>
          </a:p>
        </p:txBody>
      </p:sp>
      <p:sp>
        <p:nvSpPr>
          <p:cNvPr id="6452237" name="Text Box 13"/>
          <p:cNvSpPr txBox="1">
            <a:spLocks noChangeArrowheads="1"/>
          </p:cNvSpPr>
          <p:nvPr/>
        </p:nvSpPr>
        <p:spPr bwMode="auto">
          <a:xfrm>
            <a:off x="6142038" y="6553200"/>
            <a:ext cx="3001962" cy="274638"/>
          </a:xfrm>
          <a:prstGeom prst="rect">
            <a:avLst/>
          </a:prstGeom>
          <a:noFill/>
          <a:ln w="9525">
            <a:noFill/>
            <a:miter lim="800000"/>
            <a:headEnd/>
            <a:tailEnd/>
          </a:ln>
          <a:effectLst/>
        </p:spPr>
        <p:txBody>
          <a:bodyPr>
            <a:spAutoFit/>
          </a:bodyPr>
          <a:lstStyle/>
          <a:p>
            <a:r>
              <a:rPr lang="en-US" sz="1200" smtClean="0">
                <a:solidFill>
                  <a:srgbClr val="FFFFFF"/>
                </a:solidFill>
                <a:effectLst>
                  <a:outerShdw blurRad="38100" dist="38100" dir="2700000" algn="tl">
                    <a:srgbClr val="000000"/>
                  </a:outerShdw>
                </a:effectLst>
                <a:latin typeface="Arial" charset="0"/>
                <a:cs typeface="Arial" charset="0"/>
              </a:rPr>
              <a:t>         JCE 2008; 19.1/Heart Rhythm 2008</a:t>
            </a:r>
          </a:p>
        </p:txBody>
      </p:sp>
      <p:sp>
        <p:nvSpPr>
          <p:cNvPr id="10254" name="Text Box 15"/>
          <p:cNvSpPr txBox="1">
            <a:spLocks noChangeArrowheads="1"/>
          </p:cNvSpPr>
          <p:nvPr/>
        </p:nvSpPr>
        <p:spPr bwMode="auto">
          <a:xfrm>
            <a:off x="4340225" y="2416175"/>
            <a:ext cx="349250" cy="366713"/>
          </a:xfrm>
          <a:prstGeom prst="rect">
            <a:avLst/>
          </a:prstGeom>
          <a:noFill/>
          <a:ln w="9525">
            <a:noFill/>
            <a:miter lim="800000"/>
            <a:headEnd/>
            <a:tailEnd/>
          </a:ln>
          <a:effectLst/>
        </p:spPr>
        <p:txBody>
          <a:bodyPr wrap="none">
            <a:spAutoFit/>
          </a:bodyPr>
          <a:lstStyle/>
          <a:p>
            <a:pPr>
              <a:defRPr/>
            </a:pPr>
            <a:r>
              <a:rPr lang="en-US" sz="1800" i="0">
                <a:solidFill>
                  <a:srgbClr val="FFFFFF"/>
                </a:solidFill>
                <a:effectLst>
                  <a:outerShdw blurRad="38100" dist="38100" dir="2700000" algn="tl">
                    <a:srgbClr val="000000"/>
                  </a:outerShdw>
                </a:effectLst>
                <a:latin typeface="Arial" pitchFamily="34" charset="0"/>
                <a:cs typeface="Arial" pitchFamily="34" charset="0"/>
              </a:rPr>
              <a:t>R</a:t>
            </a:r>
          </a:p>
        </p:txBody>
      </p:sp>
      <p:sp>
        <p:nvSpPr>
          <p:cNvPr id="6452240" name="AutoShape 16"/>
          <p:cNvSpPr>
            <a:spLocks noChangeArrowheads="1"/>
          </p:cNvSpPr>
          <p:nvPr/>
        </p:nvSpPr>
        <p:spPr bwMode="auto">
          <a:xfrm>
            <a:off x="4357688" y="4378325"/>
            <a:ext cx="366712" cy="514350"/>
          </a:xfrm>
          <a:prstGeom prst="downArrow">
            <a:avLst>
              <a:gd name="adj1" fmla="val 50000"/>
              <a:gd name="adj2" fmla="val 47674"/>
            </a:avLst>
          </a:prstGeom>
          <a:solidFill>
            <a:srgbClr val="EAEAEA"/>
          </a:solidFill>
          <a:ln w="9525">
            <a:noFill/>
            <a:miter lim="800000"/>
            <a:headEnd/>
            <a:tailEnd/>
          </a:ln>
          <a:effectLst>
            <a:outerShdw dist="35921" dir="2700000" algn="ctr" rotWithShape="0">
              <a:srgbClr val="5F5F5F"/>
            </a:outerShdw>
          </a:effectLst>
        </p:spPr>
        <p:txBody>
          <a:bodyPr wrap="none" anchor="ctr">
            <a:spAutoFit/>
          </a:bodyPr>
          <a:lstStyle/>
          <a:p>
            <a:pPr>
              <a:defRPr/>
            </a:pPr>
            <a:endParaRPr lang="en-US" sz="2200" i="0" dirty="0">
              <a:solidFill>
                <a:srgbClr val="000000"/>
              </a:solidFill>
              <a:latin typeface="Arial" pitchFamily="34" charset="0"/>
              <a:cs typeface="Arial" pitchFamily="34" charset="0"/>
            </a:endParaRPr>
          </a:p>
        </p:txBody>
      </p:sp>
      <p:sp>
        <p:nvSpPr>
          <p:cNvPr id="10256" name="Text Box 17"/>
          <p:cNvSpPr txBox="1">
            <a:spLocks noChangeArrowheads="1"/>
          </p:cNvSpPr>
          <p:nvPr/>
        </p:nvSpPr>
        <p:spPr bwMode="auto">
          <a:xfrm>
            <a:off x="4852988" y="4510088"/>
            <a:ext cx="2859087" cy="427037"/>
          </a:xfrm>
          <a:prstGeom prst="rect">
            <a:avLst/>
          </a:prstGeom>
          <a:noFill/>
          <a:ln w="9525">
            <a:noFill/>
            <a:miter lim="800000"/>
            <a:headEnd/>
            <a:tailEnd/>
          </a:ln>
          <a:effectLst/>
        </p:spPr>
        <p:txBody>
          <a:bodyPr wrap="none">
            <a:spAutoFit/>
          </a:bodyPr>
          <a:lstStyle/>
          <a:p>
            <a:r>
              <a:rPr lang="en-US" sz="2200" i="0" smtClean="0">
                <a:solidFill>
                  <a:srgbClr val="000000"/>
                </a:solidFill>
                <a:effectLst>
                  <a:outerShdw blurRad="38100" dist="38100" dir="2700000" algn="tl">
                    <a:srgbClr val="FFFFFF"/>
                  </a:outerShdw>
                </a:effectLst>
                <a:latin typeface="Arial" charset="0"/>
                <a:cs typeface="Arial" charset="0"/>
              </a:rPr>
              <a:t> </a:t>
            </a:r>
            <a:r>
              <a:rPr lang="en-US" sz="2200" i="0" smtClean="0">
                <a:solidFill>
                  <a:srgbClr val="FFFFFF"/>
                </a:solidFill>
                <a:effectLst>
                  <a:outerShdw blurRad="38100" dist="38100" dir="2700000" algn="tl">
                    <a:srgbClr val="000000"/>
                  </a:outerShdw>
                </a:effectLst>
                <a:latin typeface="Arial" charset="0"/>
                <a:cs typeface="Arial" charset="0"/>
              </a:rPr>
              <a:t>12-30 mos. follow-up</a:t>
            </a:r>
          </a:p>
        </p:txBody>
      </p:sp>
      <p:pic>
        <p:nvPicPr>
          <p:cNvPr id="31761" name="Picture 15" descr="Copyleft.svg.gif"/>
          <p:cNvPicPr>
            <a:picLocks noChangeAspect="1"/>
          </p:cNvPicPr>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sp>
        <p:nvSpPr>
          <p:cNvPr id="17" name="TextBox 16"/>
          <p:cNvSpPr txBox="1"/>
          <p:nvPr/>
        </p:nvSpPr>
        <p:spPr>
          <a:xfrm>
            <a:off x="255588" y="6523038"/>
            <a:ext cx="4210050" cy="276225"/>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spTree>
  </p:cSld>
  <p:clrMapOvr>
    <a:masterClrMapping/>
  </p:clrMapOvr>
  <p:transition>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9221" name="Rectangle 2"/>
          <p:cNvSpPr>
            <a:spLocks noGrp="1" noChangeArrowheads="1"/>
          </p:cNvSpPr>
          <p:nvPr>
            <p:ph type="title" idx="4294967295"/>
          </p:nvPr>
        </p:nvSpPr>
        <p:spPr>
          <a:xfrm>
            <a:off x="392113" y="144463"/>
            <a:ext cx="8393112" cy="863600"/>
          </a:xfrm>
          <a:effectLst/>
        </p:spPr>
        <p:txBody>
          <a:bodyPr/>
          <a:lstStyle/>
          <a:p>
            <a:r>
              <a:rPr lang="en-US" b="1" smtClean="0">
                <a:effectLst>
                  <a:outerShdw blurRad="38100" dist="38100" dir="2700000" algn="tl">
                    <a:srgbClr val="000000"/>
                  </a:outerShdw>
                </a:effectLst>
                <a:latin typeface="Arial" charset="0"/>
                <a:cs typeface="Arial" charset="0"/>
              </a:rPr>
              <a:t>ATHENA Trial: Inclusion Criteria</a:t>
            </a:r>
          </a:p>
        </p:txBody>
      </p:sp>
      <p:sp>
        <p:nvSpPr>
          <p:cNvPr id="9222" name="Rectangle 3"/>
          <p:cNvSpPr>
            <a:spLocks noGrp="1" noChangeArrowheads="1"/>
          </p:cNvSpPr>
          <p:nvPr>
            <p:ph type="body" idx="4294967295"/>
          </p:nvPr>
        </p:nvSpPr>
        <p:spPr>
          <a:xfrm>
            <a:off x="306388" y="1306513"/>
            <a:ext cx="8448675" cy="5073650"/>
          </a:xfrm>
        </p:spPr>
        <p:txBody>
          <a:bodyPr/>
          <a:lstStyle/>
          <a:p>
            <a:pPr marL="222250" indent="-222250">
              <a:lnSpc>
                <a:spcPct val="105000"/>
              </a:lnSpc>
              <a:spcBef>
                <a:spcPct val="30000"/>
              </a:spcBef>
            </a:pPr>
            <a:r>
              <a:rPr lang="en-US" sz="2800" dirty="0" smtClean="0">
                <a:latin typeface="Arial" charset="0"/>
                <a:cs typeface="Arial" charset="0"/>
              </a:rPr>
              <a:t>≥75 yrs with or without additional risk factors</a:t>
            </a:r>
          </a:p>
          <a:p>
            <a:pPr marL="222250" indent="-222250">
              <a:lnSpc>
                <a:spcPct val="105000"/>
              </a:lnSpc>
              <a:spcBef>
                <a:spcPct val="30000"/>
              </a:spcBef>
            </a:pPr>
            <a:endParaRPr lang="en-US" sz="2800" dirty="0" smtClean="0">
              <a:latin typeface="Arial" charset="0"/>
              <a:cs typeface="Arial" charset="0"/>
            </a:endParaRPr>
          </a:p>
          <a:p>
            <a:pPr marL="222250" indent="-222250">
              <a:lnSpc>
                <a:spcPct val="105000"/>
              </a:lnSpc>
              <a:spcBef>
                <a:spcPct val="30000"/>
              </a:spcBef>
            </a:pPr>
            <a:r>
              <a:rPr lang="en-US" sz="2800" dirty="0" smtClean="0">
                <a:latin typeface="Arial" charset="0"/>
                <a:cs typeface="Arial" charset="0"/>
              </a:rPr>
              <a:t>≥70 yrs with at least one of the following risk factors: arterial hypertension (ongoing therapy with at least two antihypertensive drugs of different classes), diabetes mellitus, prior stroke or transient ischemic attack or systemic embolism, left atrium diameter ≥ 50 mm by M-mode echocardiography, LVEF &lt; 0.40 by 2D-echocardiography.</a:t>
            </a:r>
          </a:p>
        </p:txBody>
      </p:sp>
      <p:sp>
        <p:nvSpPr>
          <p:cNvPr id="6463492" name="Text Box 4"/>
          <p:cNvSpPr txBox="1">
            <a:spLocks noChangeArrowheads="1"/>
          </p:cNvSpPr>
          <p:nvPr/>
        </p:nvSpPr>
        <p:spPr bwMode="auto">
          <a:xfrm>
            <a:off x="6142038" y="6553200"/>
            <a:ext cx="3001962" cy="304800"/>
          </a:xfrm>
          <a:prstGeom prst="rect">
            <a:avLst/>
          </a:prstGeom>
          <a:noFill/>
          <a:ln w="9525">
            <a:noFill/>
            <a:miter lim="800000"/>
            <a:headEnd/>
            <a:tailEnd/>
          </a:ln>
          <a:effectLst/>
        </p:spPr>
        <p:txBody>
          <a:bodyPr>
            <a:spAutoFit/>
          </a:bodyPr>
          <a:lstStyle/>
          <a:p>
            <a:r>
              <a:rPr lang="en-US" sz="1400" smtClean="0">
                <a:solidFill>
                  <a:srgbClr val="FFFFFF"/>
                </a:solidFill>
                <a:effectLst>
                  <a:outerShdw blurRad="38100" dist="38100" dir="2700000" algn="tl">
                    <a:srgbClr val="000000"/>
                  </a:outerShdw>
                </a:effectLst>
                <a:latin typeface="Arial" charset="0"/>
                <a:cs typeface="Arial" charset="0"/>
              </a:rPr>
              <a:t>        </a:t>
            </a:r>
            <a:r>
              <a:rPr lang="en-US" sz="1200" smtClean="0">
                <a:solidFill>
                  <a:srgbClr val="FFFFFF"/>
                </a:solidFill>
                <a:effectLst>
                  <a:outerShdw blurRad="38100" dist="38100" dir="2700000" algn="tl">
                    <a:srgbClr val="000000"/>
                  </a:outerShdw>
                </a:effectLst>
                <a:latin typeface="Arial" charset="0"/>
                <a:cs typeface="Arial" charset="0"/>
              </a:rPr>
              <a:t>JCE 2008; 19.1/Heart Rhythm 2008</a:t>
            </a:r>
          </a:p>
        </p:txBody>
      </p:sp>
      <p:sp>
        <p:nvSpPr>
          <p:cNvPr id="17" name="TextBox 16"/>
          <p:cNvSpPr txBox="1"/>
          <p:nvPr/>
        </p:nvSpPr>
        <p:spPr>
          <a:xfrm>
            <a:off x="255588" y="6523038"/>
            <a:ext cx="4210050" cy="276225"/>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pic>
        <p:nvPicPr>
          <p:cNvPr id="123913" name="Picture 15" descr="Copyleft.svg.gif"/>
          <p:cNvPicPr>
            <a:picLocks noChangeAspect="1"/>
          </p:cNvPicPr>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9221" name="Rectangle 2"/>
          <p:cNvSpPr>
            <a:spLocks noGrp="1" noChangeArrowheads="1"/>
          </p:cNvSpPr>
          <p:nvPr>
            <p:ph type="title" idx="4294967295"/>
          </p:nvPr>
        </p:nvSpPr>
        <p:spPr>
          <a:xfrm>
            <a:off x="392113" y="144463"/>
            <a:ext cx="8393112" cy="863600"/>
          </a:xfrm>
          <a:effectLst/>
        </p:spPr>
        <p:txBody>
          <a:bodyPr/>
          <a:lstStyle/>
          <a:p>
            <a:r>
              <a:rPr lang="en-US" b="1" smtClean="0">
                <a:effectLst>
                  <a:outerShdw blurRad="38100" dist="38100" dir="2700000" algn="tl">
                    <a:srgbClr val="000000"/>
                  </a:outerShdw>
                </a:effectLst>
                <a:latin typeface="Arial" charset="0"/>
                <a:cs typeface="Arial" charset="0"/>
              </a:rPr>
              <a:t>ATHENA Trial: Exclusion Criteria</a:t>
            </a:r>
          </a:p>
        </p:txBody>
      </p:sp>
      <p:sp>
        <p:nvSpPr>
          <p:cNvPr id="9222" name="Rectangle 3"/>
          <p:cNvSpPr>
            <a:spLocks noGrp="1" noChangeArrowheads="1"/>
          </p:cNvSpPr>
          <p:nvPr>
            <p:ph type="body" idx="4294967295"/>
          </p:nvPr>
        </p:nvSpPr>
        <p:spPr>
          <a:xfrm>
            <a:off x="306388" y="1306513"/>
            <a:ext cx="8448675" cy="5073650"/>
          </a:xfrm>
        </p:spPr>
        <p:txBody>
          <a:bodyPr/>
          <a:lstStyle/>
          <a:p>
            <a:pPr marL="222250" indent="-222250">
              <a:lnSpc>
                <a:spcPct val="105000"/>
              </a:lnSpc>
              <a:spcBef>
                <a:spcPct val="30000"/>
              </a:spcBef>
              <a:buFontTx/>
              <a:buNone/>
            </a:pPr>
            <a:r>
              <a:rPr lang="en-US" sz="2400" smtClean="0">
                <a:latin typeface="Arial" charset="0"/>
                <a:cs typeface="Arial" charset="0"/>
              </a:rPr>
              <a:t>Presence of one of the following cardiac conditions:</a:t>
            </a:r>
          </a:p>
          <a:p>
            <a:pPr marL="222250" indent="-222250">
              <a:lnSpc>
                <a:spcPct val="105000"/>
              </a:lnSpc>
              <a:spcBef>
                <a:spcPct val="30000"/>
              </a:spcBef>
            </a:pPr>
            <a:r>
              <a:rPr lang="en-US" sz="2400" smtClean="0">
                <a:latin typeface="Arial" charset="0"/>
                <a:cs typeface="Arial" charset="0"/>
              </a:rPr>
              <a:t>Permanent AF</a:t>
            </a:r>
          </a:p>
          <a:p>
            <a:pPr marL="222250" indent="-222250">
              <a:lnSpc>
                <a:spcPct val="105000"/>
              </a:lnSpc>
              <a:spcBef>
                <a:spcPct val="30000"/>
              </a:spcBef>
            </a:pPr>
            <a:r>
              <a:rPr lang="en-US" sz="2400" smtClean="0">
                <a:latin typeface="Arial" charset="0"/>
                <a:cs typeface="Arial" charset="0"/>
              </a:rPr>
              <a:t>Unstable hemodynamic situation (i.e., recently decompensated heart failure)</a:t>
            </a:r>
          </a:p>
          <a:p>
            <a:pPr marL="222250" indent="-222250">
              <a:lnSpc>
                <a:spcPct val="105000"/>
              </a:lnSpc>
              <a:spcBef>
                <a:spcPct val="30000"/>
              </a:spcBef>
            </a:pPr>
            <a:r>
              <a:rPr lang="en-US" sz="2400" smtClean="0">
                <a:latin typeface="Arial" charset="0"/>
                <a:cs typeface="Arial" charset="0"/>
              </a:rPr>
              <a:t>Congestive heart failure NYHA class IV</a:t>
            </a:r>
          </a:p>
          <a:p>
            <a:pPr marL="222250" indent="-222250">
              <a:lnSpc>
                <a:spcPct val="105000"/>
              </a:lnSpc>
              <a:spcBef>
                <a:spcPct val="30000"/>
              </a:spcBef>
            </a:pPr>
            <a:r>
              <a:rPr lang="en-US" sz="2400" smtClean="0">
                <a:latin typeface="Arial" charset="0"/>
                <a:cs typeface="Arial" charset="0"/>
              </a:rPr>
              <a:t>Planned major non-cardiac or cardiac surgery</a:t>
            </a:r>
          </a:p>
          <a:p>
            <a:pPr marL="222250" indent="-222250">
              <a:lnSpc>
                <a:spcPct val="105000"/>
              </a:lnSpc>
              <a:spcBef>
                <a:spcPct val="30000"/>
              </a:spcBef>
            </a:pPr>
            <a:r>
              <a:rPr lang="en-US" sz="2400" smtClean="0">
                <a:latin typeface="Arial" charset="0"/>
                <a:cs typeface="Arial" charset="0"/>
              </a:rPr>
              <a:t>Acute myocarditis</a:t>
            </a:r>
          </a:p>
          <a:p>
            <a:pPr marL="222250" indent="-222250">
              <a:lnSpc>
                <a:spcPct val="105000"/>
              </a:lnSpc>
              <a:spcBef>
                <a:spcPct val="30000"/>
              </a:spcBef>
            </a:pPr>
            <a:r>
              <a:rPr lang="en-US" sz="2400" smtClean="0">
                <a:latin typeface="Arial" charset="0"/>
                <a:cs typeface="Arial" charset="0"/>
              </a:rPr>
              <a:t>Bradycardia &lt; 50 bpm and/or a PR interval &gt; 0.28 seconds</a:t>
            </a:r>
          </a:p>
          <a:p>
            <a:pPr marL="222250" indent="-222250">
              <a:lnSpc>
                <a:spcPct val="105000"/>
              </a:lnSpc>
              <a:spcBef>
                <a:spcPct val="30000"/>
              </a:spcBef>
            </a:pPr>
            <a:r>
              <a:rPr lang="en-US" sz="2400" smtClean="0">
                <a:latin typeface="Arial" charset="0"/>
                <a:cs typeface="Arial" charset="0"/>
              </a:rPr>
              <a:t>Significant sinus node disease in the past, if not treated with a pacemaker </a:t>
            </a:r>
          </a:p>
        </p:txBody>
      </p:sp>
      <p:sp>
        <p:nvSpPr>
          <p:cNvPr id="17" name="TextBox 16"/>
          <p:cNvSpPr txBox="1"/>
          <p:nvPr/>
        </p:nvSpPr>
        <p:spPr>
          <a:xfrm>
            <a:off x="255588" y="6523038"/>
            <a:ext cx="4210050" cy="276225"/>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pic>
        <p:nvPicPr>
          <p:cNvPr id="125961" name="Picture 15" descr="Copyleft.svg.gif"/>
          <p:cNvPicPr>
            <a:picLocks noChangeAspect="1"/>
          </p:cNvPicPr>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sp>
        <p:nvSpPr>
          <p:cNvPr id="6463492" name="Text Box 4"/>
          <p:cNvSpPr txBox="1">
            <a:spLocks noChangeArrowheads="1"/>
          </p:cNvSpPr>
          <p:nvPr/>
        </p:nvSpPr>
        <p:spPr bwMode="auto">
          <a:xfrm>
            <a:off x="6142038" y="6553200"/>
            <a:ext cx="3001962" cy="304800"/>
          </a:xfrm>
          <a:prstGeom prst="rect">
            <a:avLst/>
          </a:prstGeom>
          <a:noFill/>
          <a:ln w="9525">
            <a:noFill/>
            <a:miter lim="800000"/>
            <a:headEnd/>
            <a:tailEnd/>
          </a:ln>
          <a:effectLst/>
        </p:spPr>
        <p:txBody>
          <a:bodyPr>
            <a:spAutoFit/>
          </a:bodyPr>
          <a:lstStyle/>
          <a:p>
            <a:r>
              <a:rPr lang="en-US" sz="1400" smtClean="0">
                <a:solidFill>
                  <a:srgbClr val="FFFFFF"/>
                </a:solidFill>
                <a:effectLst>
                  <a:outerShdw blurRad="38100" dist="38100" dir="2700000" algn="tl">
                    <a:srgbClr val="000000"/>
                  </a:outerShdw>
                </a:effectLst>
                <a:latin typeface="Arial" charset="0"/>
                <a:cs typeface="Arial" charset="0"/>
              </a:rPr>
              <a:t>        </a:t>
            </a:r>
            <a:r>
              <a:rPr lang="en-US" sz="1200" smtClean="0">
                <a:solidFill>
                  <a:srgbClr val="FFFFFF"/>
                </a:solidFill>
                <a:effectLst>
                  <a:outerShdw blurRad="38100" dist="38100" dir="2700000" algn="tl">
                    <a:srgbClr val="000000"/>
                  </a:outerShdw>
                </a:effectLst>
                <a:latin typeface="Arial" charset="0"/>
                <a:cs typeface="Arial" charset="0"/>
              </a:rPr>
              <a:t>JCE 2008; 19.1/Heart Rhythm 2008</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2290" name="Rectangle 2"/>
          <p:cNvSpPr>
            <a:spLocks noGrp="1" noChangeArrowheads="1"/>
          </p:cNvSpPr>
          <p:nvPr>
            <p:ph type="title"/>
          </p:nvPr>
        </p:nvSpPr>
        <p:spPr/>
        <p:txBody>
          <a:bodyPr/>
          <a:lstStyle/>
          <a:p>
            <a:r>
              <a:rPr lang="en-US"/>
              <a:t>Atrial Fibrillation</a:t>
            </a:r>
          </a:p>
        </p:txBody>
      </p:sp>
      <p:sp>
        <p:nvSpPr>
          <p:cNvPr id="12291" name="Rectangle 3"/>
          <p:cNvSpPr>
            <a:spLocks noGrp="1" noChangeArrowheads="1"/>
          </p:cNvSpPr>
          <p:nvPr>
            <p:ph type="body" idx="1"/>
          </p:nvPr>
        </p:nvSpPr>
        <p:spPr/>
        <p:txBody>
          <a:bodyPr/>
          <a:lstStyle/>
          <a:p>
            <a:pPr>
              <a:lnSpc>
                <a:spcPct val="90000"/>
              </a:lnSpc>
              <a:buFontTx/>
              <a:buNone/>
            </a:pPr>
            <a:r>
              <a:rPr lang="en-US" u="sng" dirty="0">
                <a:solidFill>
                  <a:srgbClr val="FFFF00"/>
                </a:solidFill>
              </a:rPr>
              <a:t>If unstable</a:t>
            </a:r>
            <a:r>
              <a:rPr lang="en-US" dirty="0">
                <a:solidFill>
                  <a:srgbClr val="FFFF00"/>
                </a:solidFill>
              </a:rPr>
              <a:t> </a:t>
            </a:r>
            <a:r>
              <a:rPr lang="en-US" dirty="0">
                <a:solidFill>
                  <a:srgbClr val="FFFF00"/>
                </a:solidFill>
                <a:sym typeface="Webdings" pitchFamily="18" charset="2"/>
              </a:rPr>
              <a:t></a:t>
            </a:r>
            <a:r>
              <a:rPr lang="en-US" dirty="0">
                <a:solidFill>
                  <a:srgbClr val="FFFF00"/>
                </a:solidFill>
                <a:sym typeface="Monotype Sorts" pitchFamily="124" charset="2"/>
              </a:rPr>
              <a:t> </a:t>
            </a:r>
            <a:r>
              <a:rPr lang="en-US" dirty="0" err="1">
                <a:solidFill>
                  <a:srgbClr val="FFFF00"/>
                </a:solidFill>
                <a:sym typeface="Monotype Sorts" pitchFamily="124" charset="2"/>
              </a:rPr>
              <a:t>Cardiovert</a:t>
            </a:r>
            <a:endParaRPr lang="en-US" dirty="0">
              <a:solidFill>
                <a:srgbClr val="FFFF00"/>
              </a:solidFill>
              <a:sym typeface="Monotype Sorts" pitchFamily="124" charset="2"/>
            </a:endParaRPr>
          </a:p>
          <a:p>
            <a:pPr>
              <a:lnSpc>
                <a:spcPct val="90000"/>
              </a:lnSpc>
            </a:pPr>
            <a:r>
              <a:rPr lang="en-US" dirty="0"/>
              <a:t>Angina</a:t>
            </a:r>
          </a:p>
          <a:p>
            <a:pPr>
              <a:lnSpc>
                <a:spcPct val="90000"/>
              </a:lnSpc>
            </a:pPr>
            <a:r>
              <a:rPr lang="en-US" dirty="0"/>
              <a:t>Congestive heart failure</a:t>
            </a:r>
          </a:p>
          <a:p>
            <a:pPr>
              <a:lnSpc>
                <a:spcPct val="90000"/>
              </a:lnSpc>
            </a:pPr>
            <a:r>
              <a:rPr lang="en-US" dirty="0"/>
              <a:t>Hemodynamic compromise</a:t>
            </a:r>
          </a:p>
          <a:p>
            <a:pPr lvl="1">
              <a:lnSpc>
                <a:spcPct val="90000"/>
              </a:lnSpc>
              <a:buFontTx/>
              <a:buChar char="•"/>
            </a:pPr>
            <a:r>
              <a:rPr lang="en-US" dirty="0">
                <a:solidFill>
                  <a:srgbClr val="FFFF00"/>
                </a:solidFill>
                <a:sym typeface="Monotype Sorts" pitchFamily="124" charset="2"/>
              </a:rPr>
              <a:t>Synchronized DC Cardioversion</a:t>
            </a:r>
          </a:p>
          <a:p>
            <a:pPr lvl="1">
              <a:lnSpc>
                <a:spcPct val="90000"/>
              </a:lnSpc>
              <a:buFontTx/>
              <a:buChar char="•"/>
            </a:pPr>
            <a:r>
              <a:rPr lang="en-US" dirty="0">
                <a:solidFill>
                  <a:srgbClr val="FFFF00"/>
                </a:solidFill>
                <a:sym typeface="Monotype Sorts" pitchFamily="124" charset="2"/>
              </a:rPr>
              <a:t>Initial energy </a:t>
            </a:r>
            <a:r>
              <a:rPr lang="en-US" dirty="0" smtClean="0">
                <a:solidFill>
                  <a:srgbClr val="FFFF00"/>
                </a:solidFill>
                <a:sym typeface="Monotype Sorts" pitchFamily="124" charset="2"/>
              </a:rPr>
              <a:t>150 </a:t>
            </a:r>
            <a:r>
              <a:rPr lang="en-US" dirty="0">
                <a:solidFill>
                  <a:srgbClr val="FFFF00"/>
                </a:solidFill>
                <a:sym typeface="Monotype Sorts" pitchFamily="124" charset="2"/>
              </a:rPr>
              <a:t>Joules biphasic or 200 J monophasic</a:t>
            </a:r>
            <a:endParaRPr lang="en-US" sz="1800" dirty="0"/>
          </a:p>
          <a:p>
            <a:pPr>
              <a:lnSpc>
                <a:spcPct val="90000"/>
              </a:lnSpc>
              <a:buFontTx/>
              <a:buNone/>
            </a:pPr>
            <a:endParaRPr lang="en-US" sz="2000" dirty="0"/>
          </a:p>
          <a:p>
            <a:pPr algn="ctr">
              <a:lnSpc>
                <a:spcPct val="90000"/>
              </a:lnSpc>
              <a:buFontTx/>
              <a:buNone/>
            </a:pPr>
            <a:r>
              <a:rPr lang="en-US" sz="2000" dirty="0">
                <a:solidFill>
                  <a:srgbClr val="FFFF00"/>
                </a:solidFill>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9221" name="Rectangle 2"/>
          <p:cNvSpPr>
            <a:spLocks noGrp="1" noChangeArrowheads="1"/>
          </p:cNvSpPr>
          <p:nvPr>
            <p:ph type="title" idx="4294967295"/>
          </p:nvPr>
        </p:nvSpPr>
        <p:spPr>
          <a:xfrm>
            <a:off x="392113" y="144463"/>
            <a:ext cx="8393112" cy="863600"/>
          </a:xfrm>
          <a:effectLst/>
        </p:spPr>
        <p:txBody>
          <a:bodyPr/>
          <a:lstStyle/>
          <a:p>
            <a:r>
              <a:rPr lang="en-US" b="1" smtClean="0">
                <a:effectLst>
                  <a:outerShdw blurRad="38100" dist="38100" dir="2700000" algn="tl">
                    <a:srgbClr val="000000"/>
                  </a:outerShdw>
                </a:effectLst>
                <a:latin typeface="Arial" charset="0"/>
                <a:cs typeface="Arial" charset="0"/>
              </a:rPr>
              <a:t>ATHENA Trial: Primary Endpoint Results</a:t>
            </a:r>
          </a:p>
        </p:txBody>
      </p:sp>
      <p:sp>
        <p:nvSpPr>
          <p:cNvPr id="9222" name="Rectangle 3"/>
          <p:cNvSpPr>
            <a:spLocks noGrp="1" noChangeArrowheads="1"/>
          </p:cNvSpPr>
          <p:nvPr>
            <p:ph type="body" idx="4294967295"/>
          </p:nvPr>
        </p:nvSpPr>
        <p:spPr>
          <a:xfrm>
            <a:off x="306388" y="1306513"/>
            <a:ext cx="8448675" cy="5073650"/>
          </a:xfrm>
        </p:spPr>
        <p:txBody>
          <a:bodyPr/>
          <a:lstStyle/>
          <a:p>
            <a:pPr marL="222250" indent="-222250">
              <a:lnSpc>
                <a:spcPct val="105000"/>
              </a:lnSpc>
              <a:spcBef>
                <a:spcPct val="30000"/>
              </a:spcBef>
            </a:pPr>
            <a:endParaRPr lang="en-US" smtClean="0">
              <a:latin typeface="Arial" charset="0"/>
              <a:cs typeface="Arial" charset="0"/>
            </a:endParaRPr>
          </a:p>
          <a:p>
            <a:pPr marL="222250" indent="-222250">
              <a:lnSpc>
                <a:spcPct val="105000"/>
              </a:lnSpc>
              <a:spcBef>
                <a:spcPct val="30000"/>
              </a:spcBef>
            </a:pPr>
            <a:endParaRPr lang="en-US" smtClean="0">
              <a:latin typeface="Arial" charset="0"/>
              <a:cs typeface="Arial" charset="0"/>
            </a:endParaRPr>
          </a:p>
          <a:p>
            <a:pPr marL="222250" indent="-222250">
              <a:lnSpc>
                <a:spcPct val="105000"/>
              </a:lnSpc>
              <a:spcBef>
                <a:spcPct val="30000"/>
              </a:spcBef>
              <a:buFontTx/>
              <a:buNone/>
            </a:pPr>
            <a:r>
              <a:rPr lang="en-US" smtClean="0">
                <a:latin typeface="Arial" charset="0"/>
                <a:cs typeface="Arial" charset="0"/>
              </a:rPr>
              <a:t> Multaq</a:t>
            </a:r>
            <a:r>
              <a:rPr lang="en-US" baseline="30000" smtClean="0">
                <a:latin typeface="Arial" charset="0"/>
                <a:cs typeface="Arial" charset="0"/>
              </a:rPr>
              <a:t>® </a:t>
            </a:r>
            <a:r>
              <a:rPr lang="en-US" smtClean="0">
                <a:latin typeface="Arial" charset="0"/>
                <a:cs typeface="Arial" charset="0"/>
              </a:rPr>
              <a:t>(dronedarone) decreased the risk of cardiovascular hospitalizations or death from any cause by 24% (p&lt;0.001).</a:t>
            </a:r>
          </a:p>
        </p:txBody>
      </p:sp>
      <p:sp>
        <p:nvSpPr>
          <p:cNvPr id="17" name="TextBox 16"/>
          <p:cNvSpPr txBox="1"/>
          <p:nvPr/>
        </p:nvSpPr>
        <p:spPr>
          <a:xfrm>
            <a:off x="255588" y="6523038"/>
            <a:ext cx="4210050" cy="276225"/>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pic>
        <p:nvPicPr>
          <p:cNvPr id="95241" name="Picture 15" descr="Copyleft.svg.gif"/>
          <p:cNvPicPr>
            <a:picLocks noChangeAspect="1"/>
          </p:cNvPicPr>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sp>
        <p:nvSpPr>
          <p:cNvPr id="6463492" name="Text Box 4"/>
          <p:cNvSpPr txBox="1">
            <a:spLocks noChangeArrowheads="1"/>
          </p:cNvSpPr>
          <p:nvPr/>
        </p:nvSpPr>
        <p:spPr bwMode="auto">
          <a:xfrm>
            <a:off x="6142038" y="6553200"/>
            <a:ext cx="3001962" cy="304800"/>
          </a:xfrm>
          <a:prstGeom prst="rect">
            <a:avLst/>
          </a:prstGeom>
          <a:noFill/>
          <a:ln w="9525">
            <a:noFill/>
            <a:miter lim="800000"/>
            <a:headEnd/>
            <a:tailEnd/>
          </a:ln>
          <a:effectLst/>
        </p:spPr>
        <p:txBody>
          <a:bodyPr>
            <a:spAutoFit/>
          </a:bodyPr>
          <a:lstStyle/>
          <a:p>
            <a:r>
              <a:rPr lang="en-US" sz="1400" smtClean="0">
                <a:solidFill>
                  <a:srgbClr val="FFFFFF"/>
                </a:solidFill>
                <a:effectLst>
                  <a:outerShdw blurRad="38100" dist="38100" dir="2700000" algn="tl">
                    <a:srgbClr val="000000"/>
                  </a:outerShdw>
                </a:effectLst>
                <a:latin typeface="Arial" charset="0"/>
                <a:cs typeface="Arial" charset="0"/>
              </a:rPr>
              <a:t>        </a:t>
            </a:r>
            <a:r>
              <a:rPr lang="en-US" sz="1200" smtClean="0">
                <a:solidFill>
                  <a:srgbClr val="FFFFFF"/>
                </a:solidFill>
                <a:effectLst>
                  <a:outerShdw blurRad="38100" dist="38100" dir="2700000" algn="tl">
                    <a:srgbClr val="000000"/>
                  </a:outerShdw>
                </a:effectLst>
                <a:latin typeface="Arial" charset="0"/>
                <a:cs typeface="Arial" charset="0"/>
              </a:rPr>
              <a:t>JCE 2008; 19.1/Heart Rhythm 2008</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9221" name="Rectangle 2"/>
          <p:cNvSpPr>
            <a:spLocks noGrp="1" noChangeArrowheads="1"/>
          </p:cNvSpPr>
          <p:nvPr>
            <p:ph type="title" idx="4294967295"/>
          </p:nvPr>
        </p:nvSpPr>
        <p:spPr>
          <a:xfrm>
            <a:off x="392113" y="144463"/>
            <a:ext cx="8393112" cy="863600"/>
          </a:xfrm>
          <a:effectLst/>
        </p:spPr>
        <p:txBody>
          <a:bodyPr/>
          <a:lstStyle/>
          <a:p>
            <a:r>
              <a:rPr lang="en-US" sz="2800" b="1" smtClean="0">
                <a:effectLst>
                  <a:outerShdw blurRad="38100" dist="38100" dir="2700000" algn="tl">
                    <a:srgbClr val="000000"/>
                  </a:outerShdw>
                </a:effectLst>
                <a:latin typeface="Arial" charset="0"/>
                <a:cs typeface="Arial" charset="0"/>
              </a:rPr>
              <a:t>ATHENA Trial: Secondary Endpoint Results</a:t>
            </a:r>
          </a:p>
        </p:txBody>
      </p:sp>
      <p:sp>
        <p:nvSpPr>
          <p:cNvPr id="9222" name="Rectangle 3"/>
          <p:cNvSpPr>
            <a:spLocks noGrp="1" noChangeArrowheads="1"/>
          </p:cNvSpPr>
          <p:nvPr>
            <p:ph type="body" idx="4294967295"/>
          </p:nvPr>
        </p:nvSpPr>
        <p:spPr>
          <a:xfrm>
            <a:off x="306388" y="1306513"/>
            <a:ext cx="8448675" cy="5073650"/>
          </a:xfrm>
        </p:spPr>
        <p:txBody>
          <a:bodyPr/>
          <a:lstStyle/>
          <a:p>
            <a:pPr marL="222250" indent="-222250">
              <a:lnSpc>
                <a:spcPct val="105000"/>
              </a:lnSpc>
              <a:spcBef>
                <a:spcPct val="30000"/>
              </a:spcBef>
            </a:pPr>
            <a:r>
              <a:rPr lang="en-US" sz="2600" smtClean="0">
                <a:latin typeface="Arial" charset="0"/>
                <a:cs typeface="Arial" charset="0"/>
              </a:rPr>
              <a:t>Compared to placebo, Multaq</a:t>
            </a:r>
            <a:r>
              <a:rPr lang="en-US" sz="2600" baseline="30000" smtClean="0">
                <a:latin typeface="Arial" charset="0"/>
                <a:cs typeface="Arial" charset="0"/>
              </a:rPr>
              <a:t>®</a:t>
            </a:r>
            <a:r>
              <a:rPr lang="en-US" sz="2600" smtClean="0">
                <a:latin typeface="Arial" charset="0"/>
                <a:cs typeface="Arial" charset="0"/>
              </a:rPr>
              <a:t> (dronedarone) significantly decreased the risk of cardiovascular death by 30% (p=0.034).</a:t>
            </a:r>
          </a:p>
          <a:p>
            <a:pPr marL="222250" indent="-222250">
              <a:lnSpc>
                <a:spcPct val="105000"/>
              </a:lnSpc>
              <a:spcBef>
                <a:spcPct val="30000"/>
              </a:spcBef>
            </a:pPr>
            <a:endParaRPr lang="en-US" sz="2600" smtClean="0">
              <a:latin typeface="Arial" charset="0"/>
              <a:cs typeface="Arial" charset="0"/>
            </a:endParaRPr>
          </a:p>
          <a:p>
            <a:pPr marL="222250" indent="-222250">
              <a:lnSpc>
                <a:spcPct val="105000"/>
              </a:lnSpc>
              <a:spcBef>
                <a:spcPct val="30000"/>
              </a:spcBef>
            </a:pPr>
            <a:r>
              <a:rPr lang="en-US" sz="2600" smtClean="0">
                <a:latin typeface="Arial" charset="0"/>
                <a:cs typeface="Arial" charset="0"/>
              </a:rPr>
              <a:t>Multaq</a:t>
            </a:r>
            <a:r>
              <a:rPr lang="en-US" sz="2600" baseline="30000" smtClean="0">
                <a:latin typeface="Arial" charset="0"/>
                <a:cs typeface="Arial" charset="0"/>
              </a:rPr>
              <a:t>®</a:t>
            </a:r>
            <a:r>
              <a:rPr lang="en-US" sz="2600" smtClean="0">
                <a:latin typeface="Arial" charset="0"/>
                <a:cs typeface="Arial" charset="0"/>
              </a:rPr>
              <a:t> (dronedarone) was associated with numerically fewer deaths from any cause  (16%, p=0.17).</a:t>
            </a:r>
          </a:p>
          <a:p>
            <a:pPr marL="222250" indent="-222250">
              <a:lnSpc>
                <a:spcPct val="105000"/>
              </a:lnSpc>
              <a:spcBef>
                <a:spcPct val="30000"/>
              </a:spcBef>
            </a:pPr>
            <a:endParaRPr lang="en-US" sz="2600" smtClean="0">
              <a:latin typeface="Arial" charset="0"/>
              <a:cs typeface="Arial" charset="0"/>
            </a:endParaRPr>
          </a:p>
          <a:p>
            <a:pPr marL="222250" indent="-222250">
              <a:lnSpc>
                <a:spcPct val="105000"/>
              </a:lnSpc>
              <a:spcBef>
                <a:spcPct val="30000"/>
              </a:spcBef>
            </a:pPr>
            <a:r>
              <a:rPr lang="en-US" sz="2600" smtClean="0">
                <a:latin typeface="Arial" charset="0"/>
                <a:cs typeface="Arial" charset="0"/>
              </a:rPr>
              <a:t>First cardiovascular hospitalization was reduced by 25% (p=&lt;0.001).</a:t>
            </a:r>
          </a:p>
          <a:p>
            <a:pPr marL="222250" indent="-222250">
              <a:lnSpc>
                <a:spcPct val="105000"/>
              </a:lnSpc>
              <a:spcBef>
                <a:spcPct val="30000"/>
              </a:spcBef>
            </a:pPr>
            <a:endParaRPr lang="en-US" sz="2800" smtClean="0">
              <a:latin typeface="Arial" charset="0"/>
              <a:cs typeface="Arial" charset="0"/>
            </a:endParaRPr>
          </a:p>
        </p:txBody>
      </p:sp>
      <p:pic>
        <p:nvPicPr>
          <p:cNvPr id="97288" name="Picture 15" descr="Copyleft.svg.gif"/>
          <p:cNvPicPr>
            <a:picLocks noChangeAspect="1"/>
          </p:cNvPicPr>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sp>
        <p:nvSpPr>
          <p:cNvPr id="17" name="TextBox 16"/>
          <p:cNvSpPr txBox="1"/>
          <p:nvPr/>
        </p:nvSpPr>
        <p:spPr>
          <a:xfrm>
            <a:off x="255588" y="6523038"/>
            <a:ext cx="4210050" cy="276225"/>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sp>
        <p:nvSpPr>
          <p:cNvPr id="6463492" name="Text Box 4"/>
          <p:cNvSpPr txBox="1">
            <a:spLocks noChangeArrowheads="1"/>
          </p:cNvSpPr>
          <p:nvPr/>
        </p:nvSpPr>
        <p:spPr bwMode="auto">
          <a:xfrm>
            <a:off x="6142038" y="6553200"/>
            <a:ext cx="3001962" cy="304800"/>
          </a:xfrm>
          <a:prstGeom prst="rect">
            <a:avLst/>
          </a:prstGeom>
          <a:noFill/>
          <a:ln w="9525">
            <a:noFill/>
            <a:miter lim="800000"/>
            <a:headEnd/>
            <a:tailEnd/>
          </a:ln>
          <a:effectLst/>
        </p:spPr>
        <p:txBody>
          <a:bodyPr>
            <a:spAutoFit/>
          </a:bodyPr>
          <a:lstStyle/>
          <a:p>
            <a:r>
              <a:rPr lang="en-US" sz="1400" smtClean="0">
                <a:solidFill>
                  <a:srgbClr val="FFFFFF"/>
                </a:solidFill>
                <a:effectLst>
                  <a:outerShdw blurRad="38100" dist="38100" dir="2700000" algn="tl">
                    <a:srgbClr val="000000"/>
                  </a:outerShdw>
                </a:effectLst>
                <a:latin typeface="Arial" charset="0"/>
                <a:cs typeface="Arial" charset="0"/>
              </a:rPr>
              <a:t>        </a:t>
            </a:r>
            <a:r>
              <a:rPr lang="en-US" sz="1200" smtClean="0">
                <a:solidFill>
                  <a:srgbClr val="FFFFFF"/>
                </a:solidFill>
                <a:effectLst>
                  <a:outerShdw blurRad="38100" dist="38100" dir="2700000" algn="tl">
                    <a:srgbClr val="000000"/>
                  </a:outerShdw>
                </a:effectLst>
                <a:latin typeface="Arial" charset="0"/>
                <a:cs typeface="Arial" charset="0"/>
              </a:rPr>
              <a:t>JCE 2008; 19.1/Heart Rhythm 2008</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9221" name="Rectangle 2"/>
          <p:cNvSpPr>
            <a:spLocks noGrp="1" noChangeArrowheads="1"/>
          </p:cNvSpPr>
          <p:nvPr>
            <p:ph type="title" idx="4294967295"/>
          </p:nvPr>
        </p:nvSpPr>
        <p:spPr>
          <a:xfrm>
            <a:off x="392113" y="144463"/>
            <a:ext cx="8393112" cy="863600"/>
          </a:xfrm>
          <a:effectLst/>
        </p:spPr>
        <p:txBody>
          <a:bodyPr/>
          <a:lstStyle/>
          <a:p>
            <a:r>
              <a:rPr lang="en-US" b="1" smtClean="0">
                <a:effectLst>
                  <a:outerShdw blurRad="38100" dist="38100" dir="2700000" algn="tl">
                    <a:srgbClr val="000000"/>
                  </a:outerShdw>
                </a:effectLst>
                <a:latin typeface="Arial" charset="0"/>
                <a:cs typeface="Arial" charset="0"/>
              </a:rPr>
              <a:t>ATHENA Trial: Other Outcomes</a:t>
            </a:r>
          </a:p>
        </p:txBody>
      </p:sp>
      <p:sp>
        <p:nvSpPr>
          <p:cNvPr id="9222" name="Rectangle 3"/>
          <p:cNvSpPr>
            <a:spLocks noGrp="1" noChangeArrowheads="1"/>
          </p:cNvSpPr>
          <p:nvPr>
            <p:ph type="body" idx="4294967295"/>
          </p:nvPr>
        </p:nvSpPr>
        <p:spPr>
          <a:xfrm>
            <a:off x="304800" y="1524000"/>
            <a:ext cx="8448675" cy="5073650"/>
          </a:xfrm>
        </p:spPr>
        <p:txBody>
          <a:bodyPr/>
          <a:lstStyle/>
          <a:p>
            <a:pPr marL="222250" indent="-222250">
              <a:lnSpc>
                <a:spcPct val="105000"/>
              </a:lnSpc>
              <a:spcBef>
                <a:spcPct val="30000"/>
              </a:spcBef>
            </a:pPr>
            <a:r>
              <a:rPr lang="en-US" sz="2500" smtClean="0">
                <a:latin typeface="Arial" charset="0"/>
                <a:cs typeface="Arial" charset="0"/>
              </a:rPr>
              <a:t>Death from arrhythmias was reduced by 45% (p=0.01) when patients were treated with Multaq</a:t>
            </a:r>
            <a:r>
              <a:rPr lang="en-US" sz="2500" baseline="30000" smtClean="0">
                <a:latin typeface="Arial" charset="0"/>
                <a:cs typeface="Arial" charset="0"/>
              </a:rPr>
              <a:t>® </a:t>
            </a:r>
            <a:r>
              <a:rPr lang="en-US" sz="2500" smtClean="0">
                <a:latin typeface="Arial" charset="0"/>
                <a:cs typeface="Arial" charset="0"/>
              </a:rPr>
              <a:t>(dronedarone).</a:t>
            </a:r>
          </a:p>
          <a:p>
            <a:pPr marL="222250" indent="-222250">
              <a:lnSpc>
                <a:spcPct val="105000"/>
              </a:lnSpc>
              <a:spcBef>
                <a:spcPct val="30000"/>
              </a:spcBef>
            </a:pPr>
            <a:endParaRPr lang="en-US" sz="2500" smtClean="0">
              <a:latin typeface="Arial" charset="0"/>
              <a:cs typeface="Arial" charset="0"/>
            </a:endParaRPr>
          </a:p>
          <a:p>
            <a:pPr marL="222250" indent="-222250">
              <a:lnSpc>
                <a:spcPct val="105000"/>
              </a:lnSpc>
              <a:spcBef>
                <a:spcPct val="30000"/>
              </a:spcBef>
            </a:pPr>
            <a:r>
              <a:rPr lang="en-US" sz="2500" smtClean="0">
                <a:latin typeface="Arial" charset="0"/>
                <a:cs typeface="Arial" charset="0"/>
              </a:rPr>
              <a:t>Multaq</a:t>
            </a:r>
            <a:r>
              <a:rPr lang="en-US" sz="2500" baseline="30000" smtClean="0">
                <a:latin typeface="Arial" charset="0"/>
                <a:cs typeface="Arial" charset="0"/>
              </a:rPr>
              <a:t>®</a:t>
            </a:r>
            <a:r>
              <a:rPr lang="en-US" sz="2500" smtClean="0">
                <a:latin typeface="Arial" charset="0"/>
                <a:cs typeface="Arial" charset="0"/>
              </a:rPr>
              <a:t> (dronedarone) demonstrated a lower risk of pro-arrhythmia than placebo and no excess of hospitalizations for congestive heart failure.</a:t>
            </a:r>
          </a:p>
          <a:p>
            <a:pPr marL="222250" indent="-222250">
              <a:lnSpc>
                <a:spcPct val="105000"/>
              </a:lnSpc>
              <a:spcBef>
                <a:spcPct val="30000"/>
              </a:spcBef>
            </a:pPr>
            <a:endParaRPr lang="en-US" sz="2500" smtClean="0">
              <a:latin typeface="Arial" charset="0"/>
              <a:cs typeface="Arial" charset="0"/>
            </a:endParaRPr>
          </a:p>
          <a:p>
            <a:pPr marL="222250" indent="-222250">
              <a:lnSpc>
                <a:spcPct val="105000"/>
              </a:lnSpc>
              <a:spcBef>
                <a:spcPct val="30000"/>
              </a:spcBef>
            </a:pPr>
            <a:r>
              <a:rPr lang="en-US" sz="2500" smtClean="0">
                <a:latin typeface="Arial" charset="0"/>
                <a:cs typeface="Arial" charset="0"/>
              </a:rPr>
              <a:t>The rate of study drug discontinuation was similar between the two study arms.</a:t>
            </a:r>
          </a:p>
          <a:p>
            <a:pPr marL="222250" indent="-222250">
              <a:lnSpc>
                <a:spcPct val="105000"/>
              </a:lnSpc>
              <a:spcBef>
                <a:spcPct val="30000"/>
              </a:spcBef>
              <a:buFontTx/>
              <a:buNone/>
            </a:pPr>
            <a:endParaRPr lang="en-US" sz="2800" baseline="30000" smtClean="0">
              <a:latin typeface="Arial" charset="0"/>
              <a:cs typeface="Arial" charset="0"/>
            </a:endParaRPr>
          </a:p>
        </p:txBody>
      </p:sp>
      <p:sp>
        <p:nvSpPr>
          <p:cNvPr id="17" name="TextBox 16"/>
          <p:cNvSpPr txBox="1"/>
          <p:nvPr/>
        </p:nvSpPr>
        <p:spPr>
          <a:xfrm>
            <a:off x="255588" y="6523038"/>
            <a:ext cx="4210050" cy="276225"/>
          </a:xfrm>
          <a:prstGeom prst="rect">
            <a:avLst/>
          </a:prstGeom>
          <a:noFill/>
        </p:spPr>
        <p:txBody>
          <a:bodyPr wrap="none">
            <a:spAutoFit/>
          </a:bodyPr>
          <a:lstStyle/>
          <a:p>
            <a:pPr algn="ctr" eaLnBrk="0" hangingPunct="0">
              <a:defRPr/>
            </a:pPr>
            <a:r>
              <a:rPr lang="en-US" sz="1200" i="0" dirty="0">
                <a:solidFill>
                  <a:srgbClr val="FFFFFF"/>
                </a:solidFill>
                <a:latin typeface="Arial"/>
                <a:cs typeface="Arial" pitchFamily="34" charset="0"/>
              </a:rPr>
              <a:t>Copyleft Clinical Trial Results. You Must Redistribute Slides</a:t>
            </a:r>
          </a:p>
        </p:txBody>
      </p:sp>
      <p:pic>
        <p:nvPicPr>
          <p:cNvPr id="103433" name="Picture 15" descr="Copyleft.svg.gif"/>
          <p:cNvPicPr>
            <a:picLocks noChangeAspect="1"/>
          </p:cNvPicPr>
          <p:nvPr/>
        </p:nvPicPr>
        <p:blipFill>
          <a:blip r:embed="rId3" cstate="print"/>
          <a:srcRect/>
          <a:stretch>
            <a:fillRect/>
          </a:stretch>
        </p:blipFill>
        <p:spPr bwMode="auto">
          <a:xfrm>
            <a:off x="76200" y="6553200"/>
            <a:ext cx="228600" cy="228600"/>
          </a:xfrm>
          <a:prstGeom prst="rect">
            <a:avLst/>
          </a:prstGeom>
          <a:noFill/>
          <a:ln w="9525">
            <a:noFill/>
            <a:miter lim="800000"/>
            <a:headEnd/>
            <a:tailEnd/>
          </a:ln>
        </p:spPr>
      </p:pic>
      <p:sp>
        <p:nvSpPr>
          <p:cNvPr id="6463492" name="Text Box 4"/>
          <p:cNvSpPr txBox="1">
            <a:spLocks noChangeArrowheads="1"/>
          </p:cNvSpPr>
          <p:nvPr/>
        </p:nvSpPr>
        <p:spPr bwMode="auto">
          <a:xfrm>
            <a:off x="6142038" y="6553200"/>
            <a:ext cx="3001962" cy="304800"/>
          </a:xfrm>
          <a:prstGeom prst="rect">
            <a:avLst/>
          </a:prstGeom>
          <a:noFill/>
          <a:ln w="9525">
            <a:noFill/>
            <a:miter lim="800000"/>
            <a:headEnd/>
            <a:tailEnd/>
          </a:ln>
          <a:effectLst/>
        </p:spPr>
        <p:txBody>
          <a:bodyPr>
            <a:spAutoFit/>
          </a:bodyPr>
          <a:lstStyle/>
          <a:p>
            <a:r>
              <a:rPr lang="en-US" sz="1400" smtClean="0">
                <a:solidFill>
                  <a:srgbClr val="FFFFFF"/>
                </a:solidFill>
                <a:effectLst>
                  <a:outerShdw blurRad="38100" dist="38100" dir="2700000" algn="tl">
                    <a:srgbClr val="000000"/>
                  </a:outerShdw>
                </a:effectLst>
                <a:latin typeface="Arial" charset="0"/>
                <a:cs typeface="Arial" charset="0"/>
              </a:rPr>
              <a:t>        </a:t>
            </a:r>
            <a:r>
              <a:rPr lang="en-US" sz="1200" smtClean="0">
                <a:solidFill>
                  <a:srgbClr val="FFFFFF"/>
                </a:solidFill>
                <a:effectLst>
                  <a:outerShdw blurRad="38100" dist="38100" dir="2700000" algn="tl">
                    <a:srgbClr val="000000"/>
                  </a:outerShdw>
                </a:effectLst>
                <a:latin typeface="Arial" charset="0"/>
                <a:cs typeface="Arial" charset="0"/>
              </a:rPr>
              <a:t>JCE 2008; 19.1/Heart Rhythm 2008</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i="0" dirty="0">
              <a:solidFill>
                <a:srgbClr val="FFFFFF"/>
              </a:solidFill>
            </a:endParaRPr>
          </a:p>
        </p:txBody>
      </p:sp>
      <p:sp>
        <p:nvSpPr>
          <p:cNvPr id="6461442" name="Rectangle 2"/>
          <p:cNvSpPr>
            <a:spLocks noGrp="1" noChangeArrowheads="1"/>
          </p:cNvSpPr>
          <p:nvPr>
            <p:ph type="title" idx="4294967295"/>
          </p:nvPr>
        </p:nvSpPr>
        <p:spPr>
          <a:xfrm>
            <a:off x="414338" y="152400"/>
            <a:ext cx="8393112" cy="863600"/>
          </a:xfrm>
          <a:effectLst/>
        </p:spPr>
        <p:txBody>
          <a:bodyPr/>
          <a:lstStyle/>
          <a:p>
            <a:r>
              <a:rPr lang="en-US" b="1" smtClean="0">
                <a:effectLst>
                  <a:outerShdw blurRad="38100" dist="38100" dir="2700000" algn="tl">
                    <a:srgbClr val="000000"/>
                  </a:outerShdw>
                </a:effectLst>
                <a:latin typeface="Arial" charset="0"/>
                <a:cs typeface="Arial" charset="0"/>
              </a:rPr>
              <a:t>ATHENA Trial: Summary</a:t>
            </a:r>
          </a:p>
        </p:txBody>
      </p:sp>
      <p:sp>
        <p:nvSpPr>
          <p:cNvPr id="37894" name="Rectangle 3"/>
          <p:cNvSpPr>
            <a:spLocks noGrp="1" noChangeArrowheads="1"/>
          </p:cNvSpPr>
          <p:nvPr>
            <p:ph type="body" idx="1"/>
          </p:nvPr>
        </p:nvSpPr>
        <p:spPr>
          <a:xfrm>
            <a:off x="284163" y="1393825"/>
            <a:ext cx="8678862" cy="4568825"/>
          </a:xfrm>
        </p:spPr>
        <p:txBody>
          <a:bodyPr/>
          <a:lstStyle/>
          <a:p>
            <a:pPr marL="222250" indent="-222250">
              <a:lnSpc>
                <a:spcPct val="105000"/>
              </a:lnSpc>
              <a:spcBef>
                <a:spcPct val="30000"/>
              </a:spcBef>
            </a:pPr>
            <a:endParaRPr lang="en-US" smtClean="0">
              <a:latin typeface="Arial" charset="0"/>
              <a:cs typeface="Arial" charset="0"/>
            </a:endParaRPr>
          </a:p>
          <a:p>
            <a:pPr marL="222250" indent="-222250">
              <a:lnSpc>
                <a:spcPct val="105000"/>
              </a:lnSpc>
              <a:spcBef>
                <a:spcPct val="30000"/>
              </a:spcBef>
            </a:pPr>
            <a:r>
              <a:rPr lang="en-US" smtClean="0">
                <a:latin typeface="Arial" charset="0"/>
                <a:cs typeface="Arial" charset="0"/>
              </a:rPr>
              <a:t>Multaq</a:t>
            </a:r>
            <a:r>
              <a:rPr lang="en-US" baseline="30000" smtClean="0">
                <a:latin typeface="Arial" charset="0"/>
                <a:cs typeface="Arial" charset="0"/>
              </a:rPr>
              <a:t>® </a:t>
            </a:r>
            <a:r>
              <a:rPr lang="en-US" smtClean="0">
                <a:latin typeface="Arial" charset="0"/>
                <a:cs typeface="Arial" charset="0"/>
              </a:rPr>
              <a:t>(dronedarone) has been discovered as the first safe drug to benefit patients with atrial fibrillation.</a:t>
            </a:r>
          </a:p>
          <a:p>
            <a:pPr marL="222250" indent="-222250">
              <a:lnSpc>
                <a:spcPct val="105000"/>
              </a:lnSpc>
              <a:spcBef>
                <a:spcPct val="30000"/>
              </a:spcBef>
            </a:pPr>
            <a:endParaRPr lang="en-US" smtClean="0">
              <a:latin typeface="Arial" charset="0"/>
              <a:cs typeface="Arial" charset="0"/>
            </a:endParaRPr>
          </a:p>
          <a:p>
            <a:pPr marL="222250" indent="-222250">
              <a:lnSpc>
                <a:spcPct val="105000"/>
              </a:lnSpc>
              <a:spcBef>
                <a:spcPct val="30000"/>
              </a:spcBef>
            </a:pPr>
            <a:r>
              <a:rPr lang="en-US" smtClean="0">
                <a:latin typeface="Arial" charset="0"/>
                <a:cs typeface="Arial" charset="0"/>
              </a:rPr>
              <a:t>Findings include decreased rates of cardiovascular hospitalization and mortality.</a:t>
            </a:r>
          </a:p>
        </p:txBody>
      </p:sp>
      <p:sp>
        <p:nvSpPr>
          <p:cNvPr id="6463492" name="Text Box 4"/>
          <p:cNvSpPr txBox="1">
            <a:spLocks noChangeArrowheads="1"/>
          </p:cNvSpPr>
          <p:nvPr/>
        </p:nvSpPr>
        <p:spPr bwMode="auto">
          <a:xfrm>
            <a:off x="6142038" y="6553200"/>
            <a:ext cx="3001962" cy="304800"/>
          </a:xfrm>
          <a:prstGeom prst="rect">
            <a:avLst/>
          </a:prstGeom>
          <a:noFill/>
          <a:ln w="9525">
            <a:noFill/>
            <a:miter lim="800000"/>
            <a:headEnd/>
            <a:tailEnd/>
          </a:ln>
          <a:effectLst/>
        </p:spPr>
        <p:txBody>
          <a:bodyPr>
            <a:spAutoFit/>
          </a:bodyPr>
          <a:lstStyle/>
          <a:p>
            <a:r>
              <a:rPr lang="en-US" sz="1400" smtClean="0">
                <a:solidFill>
                  <a:srgbClr val="FFFFFF"/>
                </a:solidFill>
                <a:effectLst>
                  <a:outerShdw blurRad="38100" dist="38100" dir="2700000" algn="tl">
                    <a:srgbClr val="000000"/>
                  </a:outerShdw>
                </a:effectLst>
                <a:latin typeface="Arial" charset="0"/>
                <a:cs typeface="Arial" charset="0"/>
              </a:rPr>
              <a:t>        </a:t>
            </a:r>
            <a:r>
              <a:rPr lang="en-US" sz="1200" smtClean="0">
                <a:solidFill>
                  <a:srgbClr val="FFFFFF"/>
                </a:solidFill>
                <a:effectLst>
                  <a:outerShdw blurRad="38100" dist="38100" dir="2700000" algn="tl">
                    <a:srgbClr val="000000"/>
                  </a:outerShdw>
                </a:effectLst>
                <a:latin typeface="Arial" charset="0"/>
                <a:cs typeface="Arial" charset="0"/>
              </a:rPr>
              <a:t>JCE 2008; 19.1/Heart Rhythm 2008</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9266" name="Rectangle 2"/>
          <p:cNvSpPr>
            <a:spLocks noGrp="1" noChangeArrowheads="1"/>
          </p:cNvSpPr>
          <p:nvPr>
            <p:ph type="title"/>
          </p:nvPr>
        </p:nvSpPr>
        <p:spPr/>
        <p:txBody>
          <a:bodyPr/>
          <a:lstStyle/>
          <a:p>
            <a:r>
              <a:rPr lang="en-US" sz="4000" dirty="0"/>
              <a:t>Adverse Effects of Amiodarone</a:t>
            </a:r>
          </a:p>
        </p:txBody>
      </p:sp>
      <p:sp>
        <p:nvSpPr>
          <p:cNvPr id="139267" name="Rectangle 3"/>
          <p:cNvSpPr>
            <a:spLocks noGrp="1" noChangeArrowheads="1"/>
          </p:cNvSpPr>
          <p:nvPr>
            <p:ph type="body" idx="1"/>
          </p:nvPr>
        </p:nvSpPr>
        <p:spPr/>
        <p:txBody>
          <a:bodyPr/>
          <a:lstStyle/>
          <a:p>
            <a:r>
              <a:rPr lang="en-US"/>
              <a:t>Excess bradycardia/heart block</a:t>
            </a:r>
          </a:p>
          <a:p>
            <a:r>
              <a:rPr lang="en-US"/>
              <a:t>Corneal microdeposits</a:t>
            </a:r>
          </a:p>
          <a:p>
            <a:r>
              <a:rPr lang="en-US"/>
              <a:t>Phtosensitivity/ skin pigmentation</a:t>
            </a:r>
          </a:p>
          <a:p>
            <a:r>
              <a:rPr lang="en-US"/>
              <a:t>Hyper/hypothroidism</a:t>
            </a:r>
          </a:p>
          <a:p>
            <a:r>
              <a:rPr lang="en-US"/>
              <a:t>Pulmonary fibrosis/interstitial pneumonitis</a:t>
            </a:r>
          </a:p>
          <a:p>
            <a:r>
              <a:rPr lang="en-US"/>
              <a:t>Hepatotoxicity</a:t>
            </a:r>
          </a:p>
          <a:p>
            <a:r>
              <a:rPr lang="en-US"/>
              <a:t>Peripheral neuropathy</a:t>
            </a:r>
          </a:p>
          <a:p>
            <a:endParaRPr lang="en-US"/>
          </a:p>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03426" name="Rectangle 2"/>
          <p:cNvSpPr>
            <a:spLocks noGrp="1" noChangeArrowheads="1"/>
          </p:cNvSpPr>
          <p:nvPr>
            <p:ph type="title"/>
          </p:nvPr>
        </p:nvSpPr>
        <p:spPr>
          <a:xfrm>
            <a:off x="685800" y="76200"/>
            <a:ext cx="7772400" cy="1143000"/>
          </a:xfrm>
        </p:spPr>
        <p:txBody>
          <a:bodyPr/>
          <a:lstStyle/>
          <a:p>
            <a:r>
              <a:rPr lang="en-US" sz="4000" dirty="0"/>
              <a:t>Pigmentation due to</a:t>
            </a:r>
            <a:br>
              <a:rPr lang="en-US" sz="4000" dirty="0"/>
            </a:br>
            <a:r>
              <a:rPr lang="en-US" sz="4000" dirty="0"/>
              <a:t> Amiodarone</a:t>
            </a:r>
          </a:p>
        </p:txBody>
      </p:sp>
      <p:pic>
        <p:nvPicPr>
          <p:cNvPr id="103427" name="Picture 3" descr=" ">
            <a:hlinkClick r:id="rId3"/>
          </p:cNvPr>
          <p:cNvPicPr>
            <a:picLocks noChangeAspect="1" noChangeArrowheads="1"/>
          </p:cNvPicPr>
          <p:nvPr/>
        </p:nvPicPr>
        <p:blipFill>
          <a:blip r:embed="rId4" cstate="print"/>
          <a:srcRect/>
          <a:stretch>
            <a:fillRect/>
          </a:stretch>
        </p:blipFill>
        <p:spPr bwMode="auto">
          <a:xfrm>
            <a:off x="1219200" y="1635125"/>
            <a:ext cx="6705600" cy="4786313"/>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234498" name="Picture 2"/>
          <p:cNvPicPr>
            <a:picLocks noGrp="1" noChangeAspect="1" noChangeArrowheads="1"/>
          </p:cNvPicPr>
          <p:nvPr>
            <p:ph idx="1"/>
          </p:nvPr>
        </p:nvPicPr>
        <p:blipFill>
          <a:blip r:embed="rId2" cstate="print"/>
          <a:stretch>
            <a:fillRect/>
          </a:stretch>
        </p:blipFill>
        <p:spPr bwMode="auto">
          <a:xfrm>
            <a:off x="2123728" y="0"/>
            <a:ext cx="6480720" cy="231317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pic>
        <p:nvPicPr>
          <p:cNvPr id="9" name="Picture 3"/>
          <p:cNvPicPr>
            <a:picLocks noChangeAspect="1" noChangeArrowheads="1"/>
          </p:cNvPicPr>
          <p:nvPr/>
        </p:nvPicPr>
        <p:blipFill>
          <a:blip r:embed="rId3" cstate="print"/>
          <a:srcRect/>
          <a:stretch>
            <a:fillRect/>
          </a:stretch>
        </p:blipFill>
        <p:spPr bwMode="auto">
          <a:xfrm>
            <a:off x="251520" y="2445639"/>
            <a:ext cx="8034039" cy="4151713"/>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7048500" y="6426200"/>
            <a:ext cx="2095500" cy="4191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6940996" y="188640"/>
            <a:ext cx="2095500" cy="419100"/>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72008" y="96707"/>
            <a:ext cx="6660232" cy="5695519"/>
          </a:xfrm>
          <a:prstGeom prst="rect">
            <a:avLst/>
          </a:prstGeom>
          <a:noFill/>
        </p:spPr>
      </p:pic>
      <p:sp>
        <p:nvSpPr>
          <p:cNvPr id="3075" name="Text Box 3"/>
          <p:cNvSpPr txBox="1">
            <a:spLocks noChangeArrowheads="1"/>
          </p:cNvSpPr>
          <p:nvPr/>
        </p:nvSpPr>
        <p:spPr bwMode="auto">
          <a:xfrm>
            <a:off x="7236296" y="2852936"/>
            <a:ext cx="1944216" cy="656846"/>
          </a:xfrm>
          <a:prstGeom prst="rect">
            <a:avLst/>
          </a:prstGeom>
          <a:noFill/>
          <a:ln w="9525">
            <a:noFill/>
            <a:miter lim="800000"/>
            <a:headEnd/>
            <a:tailEnd/>
          </a:ln>
        </p:spPr>
        <p:txBody>
          <a:bodyPr wrap="square" lIns="0" tIns="0" rIns="0" bIns="0">
            <a:spAutoFit/>
          </a:bodyPr>
          <a:lstStyle/>
          <a:p>
            <a:pPr eaLnBrk="0" hangingPunct="0">
              <a:lnSpc>
                <a:spcPct val="97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100" i="0" dirty="0" smtClean="0">
                <a:solidFill>
                  <a:schemeClr val="bg1"/>
                </a:solidFill>
                <a:latin typeface="Arial" charset="0"/>
              </a:rPr>
              <a:t>Copyright ©2009 American College of Cardiology Foundation. Restrictions may apply.</a:t>
            </a:r>
          </a:p>
        </p:txBody>
      </p:sp>
      <p:sp>
        <p:nvSpPr>
          <p:cNvPr id="3077" name="Text Box 5"/>
          <p:cNvSpPr txBox="1">
            <a:spLocks noChangeArrowheads="1"/>
          </p:cNvSpPr>
          <p:nvPr/>
        </p:nvSpPr>
        <p:spPr bwMode="auto">
          <a:xfrm>
            <a:off x="6733703" y="836712"/>
            <a:ext cx="2518817" cy="1074653"/>
          </a:xfrm>
          <a:prstGeom prst="rect">
            <a:avLst/>
          </a:prstGeom>
          <a:noFill/>
          <a:ln w="9525">
            <a:noFill/>
            <a:miter lim="800000"/>
            <a:headEnd/>
            <a:tailEnd/>
          </a:ln>
        </p:spPr>
        <p:txBody>
          <a:bodyPr wrap="square" lIns="0" tIns="0" rIns="0" bIns="0" anchor="ctr" anchorCtr="1">
            <a:spAutoFit/>
          </a:bodyPr>
          <a:lstStyle/>
          <a:p>
            <a:pPr algn="ctr" eaLnBrk="0" hangingPunct="0">
              <a:lnSpc>
                <a:spcPct val="97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0" dirty="0" smtClean="0">
                <a:solidFill>
                  <a:schemeClr val="bg1"/>
                </a:solidFill>
                <a:latin typeface="Arial" charset="0"/>
              </a:rPr>
              <a:t>Treatment Effect Estimates for Amiodarone and Dronedarone</a:t>
            </a:r>
          </a:p>
        </p:txBody>
      </p:sp>
      <p:pic>
        <p:nvPicPr>
          <p:cNvPr id="252930" name="Picture 2"/>
          <p:cNvPicPr>
            <a:picLocks noChangeAspect="1" noChangeArrowheads="1"/>
          </p:cNvPicPr>
          <p:nvPr/>
        </p:nvPicPr>
        <p:blipFill>
          <a:blip r:embed="rId5" cstate="print"/>
          <a:srcRect/>
          <a:stretch>
            <a:fillRect/>
          </a:stretch>
        </p:blipFill>
        <p:spPr bwMode="auto">
          <a:xfrm>
            <a:off x="0" y="5851351"/>
            <a:ext cx="9144000" cy="962025"/>
          </a:xfrm>
          <a:prstGeom prst="rect">
            <a:avLst/>
          </a:prstGeom>
          <a:noFill/>
          <a:ln w="9525">
            <a:noFill/>
            <a:miter lim="800000"/>
            <a:headEnd/>
            <a:tailEnd/>
          </a:ln>
        </p:spPr>
      </p:pic>
      <p:sp>
        <p:nvSpPr>
          <p:cNvPr id="8" name="TextBox 7"/>
          <p:cNvSpPr txBox="1"/>
          <p:nvPr/>
        </p:nvSpPr>
        <p:spPr>
          <a:xfrm>
            <a:off x="7164288" y="2060848"/>
            <a:ext cx="1872208" cy="646331"/>
          </a:xfrm>
          <a:prstGeom prst="rect">
            <a:avLst/>
          </a:prstGeom>
          <a:noFill/>
        </p:spPr>
        <p:txBody>
          <a:bodyPr wrap="square" rtlCol="0">
            <a:spAutoFit/>
          </a:bodyPr>
          <a:lstStyle/>
          <a:p>
            <a:r>
              <a:rPr lang="en-GB" sz="1200" i="0" dirty="0" err="1" smtClean="0">
                <a:solidFill>
                  <a:schemeClr val="bg1"/>
                </a:solidFill>
                <a:latin typeface="Arial" charset="0"/>
              </a:rPr>
              <a:t>Piccini</a:t>
            </a:r>
            <a:r>
              <a:rPr lang="en-GB" sz="1200" i="0" dirty="0" smtClean="0">
                <a:solidFill>
                  <a:schemeClr val="bg1"/>
                </a:solidFill>
                <a:latin typeface="Arial" charset="0"/>
              </a:rPr>
              <a:t>, J. P. et al. J Am </a:t>
            </a:r>
            <a:r>
              <a:rPr lang="en-GB" sz="1200" i="0" dirty="0" err="1" smtClean="0">
                <a:solidFill>
                  <a:schemeClr val="bg1"/>
                </a:solidFill>
                <a:latin typeface="Arial" charset="0"/>
              </a:rPr>
              <a:t>Coll</a:t>
            </a:r>
            <a:r>
              <a:rPr lang="en-GB" sz="1200" i="0" dirty="0" smtClean="0">
                <a:solidFill>
                  <a:schemeClr val="bg1"/>
                </a:solidFill>
                <a:latin typeface="Arial" charset="0"/>
              </a:rPr>
              <a:t> </a:t>
            </a:r>
            <a:r>
              <a:rPr lang="en-GB" sz="1200" i="0" dirty="0" err="1" smtClean="0">
                <a:solidFill>
                  <a:schemeClr val="bg1"/>
                </a:solidFill>
                <a:latin typeface="Arial" charset="0"/>
              </a:rPr>
              <a:t>Cardiol</a:t>
            </a:r>
            <a:r>
              <a:rPr lang="en-GB" sz="1200" i="0" dirty="0" smtClean="0">
                <a:solidFill>
                  <a:schemeClr val="bg1"/>
                </a:solidFill>
                <a:latin typeface="Arial" charset="0"/>
              </a:rPr>
              <a:t> 2009;54:1089-1095</a:t>
            </a:r>
            <a:endParaRPr lang="en-US" sz="3600" dirty="0">
              <a:solidFill>
                <a:schemeClr val="bg1"/>
              </a:solidFill>
            </a:endParaRP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73732" name="Rectangle 4"/>
          <p:cNvSpPr>
            <a:spLocks noGrp="1" noChangeArrowheads="1"/>
          </p:cNvSpPr>
          <p:nvPr>
            <p:ph type="title"/>
          </p:nvPr>
        </p:nvSpPr>
        <p:spPr/>
        <p:txBody>
          <a:bodyPr/>
          <a:lstStyle/>
          <a:p>
            <a:r>
              <a:rPr lang="en-US" sz="4000" dirty="0" err="1"/>
              <a:t>Electrophysiologic</a:t>
            </a:r>
            <a:r>
              <a:rPr lang="en-US" sz="4000" dirty="0"/>
              <a:t> Interventions </a:t>
            </a:r>
            <a:br>
              <a:rPr lang="en-US" sz="4000" dirty="0"/>
            </a:br>
            <a:r>
              <a:rPr lang="en-US" sz="4000" dirty="0"/>
              <a:t>for Atrial Fibrillation</a:t>
            </a:r>
          </a:p>
        </p:txBody>
      </p:sp>
      <p:sp>
        <p:nvSpPr>
          <p:cNvPr id="73733" name="Rectangle 5"/>
          <p:cNvSpPr>
            <a:spLocks noGrp="1" noChangeArrowheads="1"/>
          </p:cNvSpPr>
          <p:nvPr>
            <p:ph type="body" idx="1"/>
          </p:nvPr>
        </p:nvSpPr>
        <p:spPr/>
        <p:txBody>
          <a:bodyPr/>
          <a:lstStyle/>
          <a:p>
            <a:r>
              <a:rPr lang="en-US"/>
              <a:t>Consider AV nodal ablation and VVIR permanent pacer implantation in patients with inadequate pharmacologic rate control, persisting symptoms or anti-arrhythmic intolerance  [CCS Level I-A] </a:t>
            </a:r>
          </a:p>
          <a:p>
            <a:r>
              <a:rPr lang="en-US"/>
              <a:t>Atrial mapping and atrial fibrillation ablation in highly selected cases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Continuing Medical Implementation                                               …..</a:t>
            </a:r>
            <a:r>
              <a:rPr lang="en-US" i="1"/>
              <a:t>.bridging the care gap </a:t>
            </a:r>
            <a:endParaRPr lang="en-US"/>
          </a:p>
        </p:txBody>
      </p:sp>
      <p:pic>
        <p:nvPicPr>
          <p:cNvPr id="180226" name="Picture 2" descr="all four vein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3314" name="Rectangle 2"/>
          <p:cNvSpPr>
            <a:spLocks noGrp="1" noChangeArrowheads="1"/>
          </p:cNvSpPr>
          <p:nvPr>
            <p:ph type="title"/>
          </p:nvPr>
        </p:nvSpPr>
        <p:spPr/>
        <p:txBody>
          <a:bodyPr/>
          <a:lstStyle/>
          <a:p>
            <a:r>
              <a:rPr lang="en-US">
                <a:solidFill>
                  <a:srgbClr val="FFFF00"/>
                </a:solidFill>
                <a:sym typeface="Monotype Sorts" pitchFamily="124" charset="2"/>
              </a:rPr>
              <a:t>AFIB-If clinically stable</a:t>
            </a:r>
          </a:p>
        </p:txBody>
      </p:sp>
      <p:sp>
        <p:nvSpPr>
          <p:cNvPr id="13315" name="Rectangle 3"/>
          <p:cNvSpPr>
            <a:spLocks noGrp="1" noChangeArrowheads="1"/>
          </p:cNvSpPr>
          <p:nvPr>
            <p:ph type="body" idx="1"/>
          </p:nvPr>
        </p:nvSpPr>
        <p:spPr/>
        <p:txBody>
          <a:bodyPr/>
          <a:lstStyle/>
          <a:p>
            <a:pPr>
              <a:buFont typeface="Symbol" pitchFamily="18" charset="2"/>
              <a:buNone/>
            </a:pPr>
            <a:r>
              <a:rPr lang="en-US" dirty="0">
                <a:sym typeface="Monotype Sorts" pitchFamily="124" charset="2"/>
              </a:rPr>
              <a:t>AFIB duration </a:t>
            </a:r>
            <a:r>
              <a:rPr lang="en-US" dirty="0">
                <a:cs typeface="Times New Roman" pitchFamily="18" charset="0"/>
                <a:sym typeface="Monotype Sorts" pitchFamily="124" charset="2"/>
              </a:rPr>
              <a:t>&lt;</a:t>
            </a:r>
            <a:r>
              <a:rPr lang="en-US" dirty="0">
                <a:sym typeface="Monotype Sorts" pitchFamily="124" charset="2"/>
              </a:rPr>
              <a:t> 48 hours </a:t>
            </a:r>
          </a:p>
          <a:p>
            <a:pPr lvl="1">
              <a:buFont typeface="Symbol" pitchFamily="18" charset="2"/>
              <a:buChar char="&lt;"/>
            </a:pPr>
            <a:r>
              <a:rPr lang="en-US" dirty="0">
                <a:sym typeface="Monotype Sorts" pitchFamily="124" charset="2"/>
              </a:rPr>
              <a:t>consider electrical or pharmacologic cardioversion</a:t>
            </a:r>
          </a:p>
          <a:p>
            <a:pPr>
              <a:buFont typeface="Symbol" pitchFamily="18" charset="2"/>
              <a:buNone/>
            </a:pPr>
            <a:r>
              <a:rPr lang="en-US" dirty="0">
                <a:sym typeface="Monotype Sorts" pitchFamily="124" charset="2"/>
              </a:rPr>
              <a:t>AFIB duration </a:t>
            </a:r>
            <a:r>
              <a:rPr lang="en-US" dirty="0">
                <a:cs typeface="Times New Roman" pitchFamily="18" charset="0"/>
                <a:sym typeface="Monotype Sorts" pitchFamily="124" charset="2"/>
              </a:rPr>
              <a:t>&gt;</a:t>
            </a:r>
            <a:r>
              <a:rPr lang="en-US" dirty="0">
                <a:sym typeface="Monotype Sorts" pitchFamily="124" charset="2"/>
              </a:rPr>
              <a:t> 48 hours</a:t>
            </a:r>
          </a:p>
          <a:p>
            <a:pPr lvl="1">
              <a:buFontTx/>
              <a:buChar char="•"/>
            </a:pPr>
            <a:r>
              <a:rPr lang="en-US" dirty="0">
                <a:sym typeface="Monotype Sorts" pitchFamily="124" charset="2"/>
              </a:rPr>
              <a:t>rate control</a:t>
            </a:r>
          </a:p>
          <a:p>
            <a:pPr lvl="1">
              <a:buFontTx/>
              <a:buChar char="•"/>
            </a:pPr>
            <a:r>
              <a:rPr lang="en-US" dirty="0">
                <a:sym typeface="Monotype Sorts" pitchFamily="124" charset="2"/>
              </a:rPr>
              <a:t>anti-coagulate as per risk stratification</a:t>
            </a:r>
          </a:p>
          <a:p>
            <a:pPr lvl="1">
              <a:buFontTx/>
              <a:buChar char="•"/>
            </a:pPr>
            <a:r>
              <a:rPr lang="en-US" dirty="0">
                <a:sym typeface="Monotype Sorts" pitchFamily="124" charset="2"/>
              </a:rPr>
              <a:t>evaluate for elective cardioversion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61794" name="Rectangle 2"/>
          <p:cNvSpPr>
            <a:spLocks noGrp="1" noChangeArrowheads="1"/>
          </p:cNvSpPr>
          <p:nvPr>
            <p:ph type="title"/>
          </p:nvPr>
        </p:nvSpPr>
        <p:spPr/>
        <p:txBody>
          <a:bodyPr/>
          <a:lstStyle/>
          <a:p>
            <a:r>
              <a:rPr lang="en-US" sz="4000" dirty="0"/>
              <a:t>Catheter Ablation Therapy for </a:t>
            </a:r>
            <a:r>
              <a:rPr lang="en-US" sz="4000" dirty="0" err="1"/>
              <a:t>AFib</a:t>
            </a:r>
            <a:endParaRPr lang="en-US" sz="4000" dirty="0"/>
          </a:p>
        </p:txBody>
      </p:sp>
      <p:sp>
        <p:nvSpPr>
          <p:cNvPr id="161795" name="Rectangle 3"/>
          <p:cNvSpPr>
            <a:spLocks noGrp="1" noChangeArrowheads="1"/>
          </p:cNvSpPr>
          <p:nvPr>
            <p:ph type="body" idx="1"/>
          </p:nvPr>
        </p:nvSpPr>
        <p:spPr/>
        <p:txBody>
          <a:bodyPr/>
          <a:lstStyle/>
          <a:p>
            <a:pPr>
              <a:lnSpc>
                <a:spcPct val="90000"/>
              </a:lnSpc>
            </a:pPr>
            <a:r>
              <a:rPr lang="en-US"/>
              <a:t>Results better with paroxysmal &gt; permanent Afib</a:t>
            </a:r>
          </a:p>
          <a:p>
            <a:pPr>
              <a:lnSpc>
                <a:spcPct val="90000"/>
              </a:lnSpc>
            </a:pPr>
            <a:r>
              <a:rPr lang="en-US"/>
              <a:t>Patients who have failed one or two anti-arrhythmic drugs</a:t>
            </a:r>
          </a:p>
          <a:p>
            <a:pPr>
              <a:lnSpc>
                <a:spcPct val="90000"/>
              </a:lnSpc>
            </a:pPr>
            <a:r>
              <a:rPr lang="en-US"/>
              <a:t>LA size &lt; 55 mm</a:t>
            </a:r>
          </a:p>
          <a:p>
            <a:pPr>
              <a:lnSpc>
                <a:spcPct val="90000"/>
              </a:lnSpc>
            </a:pPr>
            <a:r>
              <a:rPr lang="en-US"/>
              <a:t>Minimal underlying structural HD</a:t>
            </a:r>
          </a:p>
          <a:p>
            <a:pPr>
              <a:lnSpc>
                <a:spcPct val="90000"/>
              </a:lnSpc>
            </a:pPr>
            <a:r>
              <a:rPr lang="en-US"/>
              <a:t>TEE to exclude LA thrombus</a:t>
            </a:r>
          </a:p>
          <a:p>
            <a:pPr>
              <a:lnSpc>
                <a:spcPct val="90000"/>
              </a:lnSpc>
            </a:pPr>
            <a:r>
              <a:rPr lang="en-US"/>
              <a:t>Spiral CT for PV anatomy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62818" name="Rectangle 2"/>
          <p:cNvSpPr>
            <a:spLocks noGrp="1" noChangeArrowheads="1"/>
          </p:cNvSpPr>
          <p:nvPr>
            <p:ph type="title"/>
          </p:nvPr>
        </p:nvSpPr>
        <p:spPr/>
        <p:txBody>
          <a:bodyPr/>
          <a:lstStyle/>
          <a:p>
            <a:r>
              <a:rPr lang="en-US" sz="4000" dirty="0"/>
              <a:t>Catheter Ablation Therapy for </a:t>
            </a:r>
            <a:r>
              <a:rPr lang="en-US" sz="4000" dirty="0" err="1"/>
              <a:t>AFib</a:t>
            </a:r>
            <a:r>
              <a:rPr lang="en-US" sz="4000" dirty="0"/>
              <a:t/>
            </a:r>
            <a:br>
              <a:rPr lang="en-US" sz="4000" dirty="0"/>
            </a:br>
            <a:r>
              <a:rPr lang="en-US" sz="4000" dirty="0"/>
              <a:t>Rhythm Control</a:t>
            </a:r>
          </a:p>
        </p:txBody>
      </p:sp>
      <p:sp>
        <p:nvSpPr>
          <p:cNvPr id="162819" name="Rectangle 3"/>
          <p:cNvSpPr>
            <a:spLocks noGrp="1" noChangeArrowheads="1"/>
          </p:cNvSpPr>
          <p:nvPr>
            <p:ph type="body" idx="1"/>
          </p:nvPr>
        </p:nvSpPr>
        <p:spPr/>
        <p:txBody>
          <a:bodyPr/>
          <a:lstStyle/>
          <a:p>
            <a:pPr>
              <a:lnSpc>
                <a:spcPct val="90000"/>
              </a:lnSpc>
            </a:pPr>
            <a:r>
              <a:rPr lang="en-US"/>
              <a:t>Patients with AFib and pre-excitation especially with syncope, rapid VR or short accessory pathway refractory period  [CCS Level I-B]</a:t>
            </a:r>
          </a:p>
          <a:p>
            <a:pPr>
              <a:lnSpc>
                <a:spcPct val="90000"/>
              </a:lnSpc>
            </a:pPr>
            <a:r>
              <a:rPr lang="en-US"/>
              <a:t>Young patients with lone paroxysmal AFib [CCS Level IIa-B]</a:t>
            </a:r>
          </a:p>
          <a:p>
            <a:pPr>
              <a:lnSpc>
                <a:spcPct val="90000"/>
              </a:lnSpc>
            </a:pPr>
            <a:r>
              <a:rPr lang="en-US"/>
              <a:t>Patients with symptomatic recurrent paroxysmal Afib [CCS Level IIa-B]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63842" name="Rectangle 2"/>
          <p:cNvSpPr>
            <a:spLocks noGrp="1" noChangeArrowheads="1"/>
          </p:cNvSpPr>
          <p:nvPr>
            <p:ph type="title"/>
          </p:nvPr>
        </p:nvSpPr>
        <p:spPr/>
        <p:txBody>
          <a:bodyPr/>
          <a:lstStyle/>
          <a:p>
            <a:r>
              <a:rPr lang="en-US" sz="4000" dirty="0"/>
              <a:t>Catheter Ablation Therapy for </a:t>
            </a:r>
            <a:r>
              <a:rPr lang="en-US" sz="4000" dirty="0" smtClean="0"/>
              <a:t/>
            </a:r>
            <a:br>
              <a:rPr lang="en-US" sz="4000" dirty="0" smtClean="0"/>
            </a:br>
            <a:r>
              <a:rPr lang="en-US" sz="4000" dirty="0" smtClean="0"/>
              <a:t>Atrial Fib Rate </a:t>
            </a:r>
            <a:r>
              <a:rPr lang="en-US" sz="4000" dirty="0"/>
              <a:t>Control</a:t>
            </a:r>
          </a:p>
        </p:txBody>
      </p:sp>
      <p:sp>
        <p:nvSpPr>
          <p:cNvPr id="163843" name="Rectangle 3"/>
          <p:cNvSpPr>
            <a:spLocks noGrp="1" noChangeArrowheads="1"/>
          </p:cNvSpPr>
          <p:nvPr>
            <p:ph type="body" idx="1"/>
          </p:nvPr>
        </p:nvSpPr>
        <p:spPr/>
        <p:txBody>
          <a:bodyPr/>
          <a:lstStyle/>
          <a:p>
            <a:r>
              <a:rPr lang="en-US"/>
              <a:t>Patients with highly symptomatic permanent AFib with rapid VR, inadequate pharmacologic rate control or anti-arrhythmic intolerance  [CCS Level I-B]</a:t>
            </a:r>
          </a:p>
          <a:p>
            <a:r>
              <a:rPr lang="en-US"/>
              <a:t>Patients with highly symptomatic paroxysmal AFib in whom rhythm control ineffective and  pharmacologic rate control ineffective or not tolerated [CCS Level I-B]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64866" name="Rectangle 2"/>
          <p:cNvSpPr>
            <a:spLocks noGrp="1" noChangeArrowheads="1"/>
          </p:cNvSpPr>
          <p:nvPr>
            <p:ph type="title"/>
          </p:nvPr>
        </p:nvSpPr>
        <p:spPr/>
        <p:txBody>
          <a:bodyPr/>
          <a:lstStyle/>
          <a:p>
            <a:r>
              <a:rPr lang="en-US" sz="4000" dirty="0" smtClean="0"/>
              <a:t>Atrial Fib Following</a:t>
            </a:r>
            <a:br>
              <a:rPr lang="en-US" sz="4000" dirty="0" smtClean="0"/>
            </a:br>
            <a:r>
              <a:rPr lang="en-US" sz="4000" dirty="0" smtClean="0"/>
              <a:t> </a:t>
            </a:r>
            <a:r>
              <a:rPr lang="en-US" sz="4000" dirty="0"/>
              <a:t>Cardiac Surgery</a:t>
            </a:r>
          </a:p>
        </p:txBody>
      </p:sp>
      <p:sp>
        <p:nvSpPr>
          <p:cNvPr id="164867" name="Rectangle 3"/>
          <p:cNvSpPr>
            <a:spLocks noGrp="1" noChangeArrowheads="1"/>
          </p:cNvSpPr>
          <p:nvPr>
            <p:ph type="body" idx="1"/>
          </p:nvPr>
        </p:nvSpPr>
        <p:spPr/>
        <p:txBody>
          <a:bodyPr/>
          <a:lstStyle/>
          <a:p>
            <a:r>
              <a:rPr lang="en-US"/>
              <a:t>Afib common following heart surgery </a:t>
            </a:r>
          </a:p>
          <a:p>
            <a:r>
              <a:rPr lang="en-US"/>
              <a:t>30% CABG patients</a:t>
            </a:r>
          </a:p>
          <a:p>
            <a:r>
              <a:rPr lang="en-US"/>
              <a:t>40% Valve surgery</a:t>
            </a:r>
          </a:p>
          <a:p>
            <a:r>
              <a:rPr lang="en-US"/>
              <a:t>50% combined CABG + valve surgery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65890" name="Rectangle 2"/>
          <p:cNvSpPr>
            <a:spLocks noGrp="1" noChangeArrowheads="1"/>
          </p:cNvSpPr>
          <p:nvPr>
            <p:ph type="title"/>
          </p:nvPr>
        </p:nvSpPr>
        <p:spPr/>
        <p:txBody>
          <a:bodyPr/>
          <a:lstStyle/>
          <a:p>
            <a:r>
              <a:rPr lang="en-US" sz="4000" dirty="0" smtClean="0"/>
              <a:t>Atrial Fib Following</a:t>
            </a:r>
            <a:br>
              <a:rPr lang="en-US" sz="4000" dirty="0" smtClean="0"/>
            </a:br>
            <a:r>
              <a:rPr lang="en-US" sz="4000" dirty="0" smtClean="0"/>
              <a:t> </a:t>
            </a:r>
            <a:r>
              <a:rPr lang="en-US" sz="4000" dirty="0"/>
              <a:t>Cardiac Surgery</a:t>
            </a:r>
          </a:p>
        </p:txBody>
      </p:sp>
      <p:sp>
        <p:nvSpPr>
          <p:cNvPr id="165891" name="Rectangle 3"/>
          <p:cNvSpPr>
            <a:spLocks noGrp="1" noChangeArrowheads="1"/>
          </p:cNvSpPr>
          <p:nvPr>
            <p:ph type="body" idx="1"/>
          </p:nvPr>
        </p:nvSpPr>
        <p:spPr>
          <a:xfrm>
            <a:off x="685800" y="1600200"/>
            <a:ext cx="7772400" cy="5257800"/>
          </a:xfrm>
        </p:spPr>
        <p:txBody>
          <a:bodyPr/>
          <a:lstStyle/>
          <a:p>
            <a:pPr>
              <a:lnSpc>
                <a:spcPct val="90000"/>
              </a:lnSpc>
            </a:pPr>
            <a:r>
              <a:rPr lang="en-US" sz="2400" dirty="0"/>
              <a:t>Continue </a:t>
            </a:r>
            <a:r>
              <a:rPr lang="en-US" sz="2400" dirty="0">
                <a:sym typeface="Symbol" pitchFamily="18" charset="2"/>
              </a:rPr>
              <a:t></a:t>
            </a:r>
            <a:r>
              <a:rPr lang="en-US" sz="2400" dirty="0"/>
              <a:t>-blocker through </a:t>
            </a:r>
            <a:r>
              <a:rPr lang="en-US" sz="2400" dirty="0" err="1"/>
              <a:t>peri</a:t>
            </a:r>
            <a:r>
              <a:rPr lang="en-US" sz="2400" dirty="0"/>
              <a:t>-operative period [CCS Level I-A]</a:t>
            </a:r>
          </a:p>
          <a:p>
            <a:pPr>
              <a:lnSpc>
                <a:spcPct val="90000"/>
              </a:lnSpc>
            </a:pPr>
            <a:r>
              <a:rPr lang="en-US" sz="2400" dirty="0"/>
              <a:t>Treat post-op Afib with </a:t>
            </a:r>
            <a:r>
              <a:rPr lang="en-US" sz="2400" dirty="0">
                <a:sym typeface="Symbol" pitchFamily="18" charset="2"/>
              </a:rPr>
              <a:t></a:t>
            </a:r>
            <a:r>
              <a:rPr lang="en-US" sz="2400" dirty="0"/>
              <a:t>-blocker, non-</a:t>
            </a:r>
            <a:r>
              <a:rPr lang="en-US" sz="2400" dirty="0" err="1"/>
              <a:t>dihydropyridine</a:t>
            </a:r>
            <a:r>
              <a:rPr lang="en-US" sz="2400" dirty="0"/>
              <a:t> CCB or </a:t>
            </a:r>
            <a:r>
              <a:rPr lang="en-US" sz="2400" dirty="0" err="1"/>
              <a:t>amiodarone</a:t>
            </a:r>
            <a:r>
              <a:rPr lang="en-US" sz="2400" dirty="0"/>
              <a:t> for ventricular rate control [CCS Level I-B]</a:t>
            </a:r>
          </a:p>
          <a:p>
            <a:pPr>
              <a:lnSpc>
                <a:spcPct val="90000"/>
              </a:lnSpc>
            </a:pPr>
            <a:r>
              <a:rPr lang="en-US" sz="2400" dirty="0"/>
              <a:t>Consider prophylactic </a:t>
            </a:r>
            <a:r>
              <a:rPr lang="en-US" sz="2400" dirty="0" err="1"/>
              <a:t>peri</a:t>
            </a:r>
            <a:r>
              <a:rPr lang="en-US" sz="2400" dirty="0"/>
              <a:t>-operative  </a:t>
            </a:r>
            <a:r>
              <a:rPr lang="en-US" sz="2400" dirty="0">
                <a:sym typeface="Symbol" pitchFamily="18" charset="2"/>
              </a:rPr>
              <a:t></a:t>
            </a:r>
            <a:r>
              <a:rPr lang="en-US" sz="2400" dirty="0"/>
              <a:t>-blocker or </a:t>
            </a:r>
            <a:r>
              <a:rPr lang="en-US" sz="2400" dirty="0" err="1"/>
              <a:t>amiodarone</a:t>
            </a:r>
            <a:r>
              <a:rPr lang="en-US" sz="2400" dirty="0"/>
              <a:t> to prevent post-op Afib [CCS Level </a:t>
            </a:r>
            <a:r>
              <a:rPr lang="en-US" sz="2400" dirty="0" err="1"/>
              <a:t>IIa</a:t>
            </a:r>
            <a:r>
              <a:rPr lang="en-US" sz="2400" dirty="0"/>
              <a:t>-B]</a:t>
            </a:r>
          </a:p>
          <a:p>
            <a:pPr>
              <a:lnSpc>
                <a:spcPct val="90000"/>
              </a:lnSpc>
            </a:pPr>
            <a:r>
              <a:rPr lang="en-US" sz="2400" dirty="0"/>
              <a:t>Treat post-op Afib with rate control or rhythm control strategy [CCS Level </a:t>
            </a:r>
            <a:r>
              <a:rPr lang="en-US" sz="2400" dirty="0" err="1"/>
              <a:t>IIa</a:t>
            </a:r>
            <a:r>
              <a:rPr lang="en-US" sz="2400" dirty="0"/>
              <a:t>-A]</a:t>
            </a:r>
          </a:p>
          <a:p>
            <a:pPr>
              <a:lnSpc>
                <a:spcPct val="90000"/>
              </a:lnSpc>
            </a:pPr>
            <a:r>
              <a:rPr lang="en-US" sz="2400" dirty="0"/>
              <a:t>Consider anticoagulation if Afib persists &gt; 48 hours [CCS Level </a:t>
            </a:r>
            <a:r>
              <a:rPr lang="en-US" sz="2400" dirty="0" err="1"/>
              <a:t>IIa</a:t>
            </a:r>
            <a:r>
              <a:rPr lang="en-US" sz="2400" dirty="0"/>
              <a:t>-C]</a:t>
            </a:r>
          </a:p>
          <a:p>
            <a:pPr>
              <a:lnSpc>
                <a:spcPct val="90000"/>
              </a:lnSpc>
            </a:pPr>
            <a:r>
              <a:rPr lang="en-US" sz="2400" dirty="0"/>
              <a:t>Reassess ongoing need for anticoagulation, rate or rhythm control at 6-8 wks.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Continuing Medical Implementation                                               …..</a:t>
            </a:r>
            <a:r>
              <a:rPr lang="en-US" i="1" dirty="0"/>
              <a:t>.bridging the care gap </a:t>
            </a:r>
            <a:endParaRPr lang="en-US" dirty="0"/>
          </a:p>
        </p:txBody>
      </p:sp>
      <p:sp>
        <p:nvSpPr>
          <p:cNvPr id="166914" name="Rectangle 2"/>
          <p:cNvSpPr>
            <a:spLocks noGrp="1" noChangeArrowheads="1"/>
          </p:cNvSpPr>
          <p:nvPr>
            <p:ph type="title"/>
          </p:nvPr>
        </p:nvSpPr>
        <p:spPr/>
        <p:txBody>
          <a:bodyPr/>
          <a:lstStyle/>
          <a:p>
            <a:r>
              <a:rPr lang="en-US" sz="3600" dirty="0" smtClean="0"/>
              <a:t>Atrial Fib </a:t>
            </a:r>
            <a:r>
              <a:rPr lang="en-US" sz="3600" dirty="0"/>
              <a:t>and Special </a:t>
            </a:r>
            <a:r>
              <a:rPr lang="en-US" sz="3600" dirty="0" smtClean="0"/>
              <a:t>Circumstances:</a:t>
            </a:r>
            <a:r>
              <a:rPr lang="en-US" sz="3600" dirty="0"/>
              <a:t/>
            </a:r>
            <a:br>
              <a:rPr lang="en-US" sz="3600" dirty="0"/>
            </a:br>
            <a:r>
              <a:rPr lang="en-US" sz="3600" dirty="0"/>
              <a:t>Hypertrophic Cardiomyopathy</a:t>
            </a:r>
          </a:p>
        </p:txBody>
      </p:sp>
      <p:sp>
        <p:nvSpPr>
          <p:cNvPr id="166915" name="Rectangle 3"/>
          <p:cNvSpPr>
            <a:spLocks noGrp="1" noChangeArrowheads="1"/>
          </p:cNvSpPr>
          <p:nvPr>
            <p:ph type="body" idx="1"/>
          </p:nvPr>
        </p:nvSpPr>
        <p:spPr/>
        <p:txBody>
          <a:bodyPr/>
          <a:lstStyle/>
          <a:p>
            <a:r>
              <a:rPr lang="en-US" dirty="0"/>
              <a:t>Afib occurrence ~ 25%. Increased risk of sudden &amp; non-sudden death, CHF &amp; CVA</a:t>
            </a:r>
          </a:p>
          <a:p>
            <a:r>
              <a:rPr lang="en-US" dirty="0"/>
              <a:t>Anticoagulation indicated  [CCS Level I-B]</a:t>
            </a:r>
          </a:p>
          <a:p>
            <a:r>
              <a:rPr lang="en-US" dirty="0"/>
              <a:t>Rhythm control preferred over rate control  [CCS Level </a:t>
            </a:r>
            <a:r>
              <a:rPr lang="en-US" dirty="0" err="1"/>
              <a:t>IIa</a:t>
            </a:r>
            <a:r>
              <a:rPr lang="en-US" dirty="0"/>
              <a:t>-C]</a:t>
            </a:r>
          </a:p>
          <a:p>
            <a:r>
              <a:rPr lang="en-US" dirty="0"/>
              <a:t>Amiodarone is preferred anti-arrhythmic agent  [CCS Level </a:t>
            </a:r>
            <a:r>
              <a:rPr lang="en-US" dirty="0" err="1"/>
              <a:t>IIa</a:t>
            </a:r>
            <a:r>
              <a:rPr lang="en-US" dirty="0"/>
              <a:t>-C]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p:txBody>
          <a:bodyPr/>
          <a:lstStyle/>
          <a:p>
            <a:r>
              <a:rPr lang="en-US" sz="3200" dirty="0"/>
              <a:t>A 47 year old man with a long history of </a:t>
            </a:r>
            <a:br>
              <a:rPr lang="en-US" sz="3200" dirty="0"/>
            </a:br>
            <a:r>
              <a:rPr lang="en-US" sz="3200" dirty="0"/>
              <a:t>palpitations and </a:t>
            </a:r>
            <a:r>
              <a:rPr lang="en-US" sz="3200" dirty="0" smtClean="0"/>
              <a:t>blackouts</a:t>
            </a:r>
            <a:r>
              <a:rPr lang="en-US" sz="2400" b="1" dirty="0"/>
              <a:t/>
            </a:r>
            <a:br>
              <a:rPr lang="en-US" sz="2400" b="1" dirty="0"/>
            </a:br>
            <a:endParaRPr lang="en-US" sz="2400" b="1" dirty="0"/>
          </a:p>
        </p:txBody>
      </p:sp>
      <p:sp>
        <p:nvSpPr>
          <p:cNvPr id="6" name="Content Placeholder 5"/>
          <p:cNvSpPr>
            <a:spLocks noGrp="1"/>
          </p:cNvSpPr>
          <p:nvPr>
            <p:ph idx="1"/>
          </p:nvPr>
        </p:nvSpPr>
        <p:spPr/>
        <p:txBody>
          <a:bodyPr/>
          <a:lstStyle/>
          <a:p>
            <a:endParaRPr lang="en-US"/>
          </a:p>
        </p:txBody>
      </p:sp>
      <p:sp>
        <p:nvSpPr>
          <p:cNvPr id="5"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pic>
        <p:nvPicPr>
          <p:cNvPr id="168962" name="Picture 2"/>
          <p:cNvPicPr>
            <a:picLocks noChangeAspect="1" noChangeArrowheads="1"/>
          </p:cNvPicPr>
          <p:nvPr/>
        </p:nvPicPr>
        <p:blipFill>
          <a:blip r:embed="rId3" cstate="print"/>
          <a:srcRect/>
          <a:stretch>
            <a:fillRect/>
          </a:stretch>
        </p:blipFill>
        <p:spPr bwMode="auto">
          <a:xfrm>
            <a:off x="0" y="1524000"/>
            <a:ext cx="9144000" cy="53340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67938" name="Rectangle 2"/>
          <p:cNvSpPr>
            <a:spLocks noGrp="1" noChangeArrowheads="1"/>
          </p:cNvSpPr>
          <p:nvPr>
            <p:ph type="title"/>
          </p:nvPr>
        </p:nvSpPr>
        <p:spPr/>
        <p:txBody>
          <a:bodyPr/>
          <a:lstStyle/>
          <a:p>
            <a:r>
              <a:rPr lang="en-US" sz="3600" dirty="0" smtClean="0"/>
              <a:t>Atrial Fib </a:t>
            </a:r>
            <a:r>
              <a:rPr lang="en-US" sz="3600" dirty="0"/>
              <a:t>and Special </a:t>
            </a:r>
            <a:r>
              <a:rPr lang="en-US" sz="3600" dirty="0" smtClean="0"/>
              <a:t>Circumstances:</a:t>
            </a:r>
            <a:r>
              <a:rPr lang="en-US" sz="3600" dirty="0"/>
              <a:t/>
            </a:r>
            <a:br>
              <a:rPr lang="en-US" sz="3600" dirty="0"/>
            </a:br>
            <a:r>
              <a:rPr lang="en-US" sz="3600" dirty="0"/>
              <a:t>WPW Syndrome</a:t>
            </a:r>
          </a:p>
        </p:txBody>
      </p:sp>
      <p:sp>
        <p:nvSpPr>
          <p:cNvPr id="167939" name="Rectangle 3"/>
          <p:cNvSpPr>
            <a:spLocks noGrp="1" noChangeArrowheads="1"/>
          </p:cNvSpPr>
          <p:nvPr>
            <p:ph type="body" idx="1"/>
          </p:nvPr>
        </p:nvSpPr>
        <p:spPr>
          <a:xfrm>
            <a:off x="685800" y="1600200"/>
            <a:ext cx="7772400" cy="4876800"/>
          </a:xfrm>
        </p:spPr>
        <p:txBody>
          <a:bodyPr/>
          <a:lstStyle/>
          <a:p>
            <a:pPr>
              <a:lnSpc>
                <a:spcPct val="90000"/>
              </a:lnSpc>
            </a:pPr>
            <a:r>
              <a:rPr lang="en-US" dirty="0"/>
              <a:t>Immediate electrical cardioversion for Afib with hemodynamic compromise [I-B]</a:t>
            </a:r>
          </a:p>
          <a:p>
            <a:pPr>
              <a:lnSpc>
                <a:spcPct val="90000"/>
              </a:lnSpc>
            </a:pPr>
            <a:r>
              <a:rPr lang="en-US" dirty="0"/>
              <a:t>IV </a:t>
            </a:r>
            <a:r>
              <a:rPr lang="en-US" dirty="0" err="1"/>
              <a:t>procainamide</a:t>
            </a:r>
            <a:r>
              <a:rPr lang="en-US" dirty="0"/>
              <a:t> or </a:t>
            </a:r>
            <a:r>
              <a:rPr lang="en-US" dirty="0" err="1"/>
              <a:t>ibutilide</a:t>
            </a:r>
            <a:r>
              <a:rPr lang="en-US" dirty="0"/>
              <a:t> for H/D  stable pre-excited </a:t>
            </a:r>
            <a:r>
              <a:rPr lang="en-US" dirty="0" err="1"/>
              <a:t>AFib</a:t>
            </a:r>
            <a:r>
              <a:rPr lang="en-US" dirty="0"/>
              <a:t> [ I-C]</a:t>
            </a:r>
          </a:p>
          <a:p>
            <a:pPr>
              <a:lnSpc>
                <a:spcPct val="90000"/>
              </a:lnSpc>
            </a:pPr>
            <a:r>
              <a:rPr lang="en-US" dirty="0" smtClean="0"/>
              <a:t>Digoxin </a:t>
            </a:r>
            <a:r>
              <a:rPr lang="en-US" dirty="0" err="1" smtClean="0"/>
              <a:t>verapamil</a:t>
            </a:r>
            <a:r>
              <a:rPr lang="en-US" dirty="0"/>
              <a:t>, </a:t>
            </a:r>
            <a:r>
              <a:rPr lang="en-US" dirty="0" err="1"/>
              <a:t>diltiazem</a:t>
            </a:r>
            <a:r>
              <a:rPr lang="en-US" dirty="0"/>
              <a:t> or </a:t>
            </a:r>
            <a:r>
              <a:rPr lang="en-US" dirty="0">
                <a:sym typeface="Symbol" pitchFamily="18" charset="2"/>
              </a:rPr>
              <a:t></a:t>
            </a:r>
            <a:r>
              <a:rPr lang="en-US" dirty="0"/>
              <a:t>-blocker contraindicated in </a:t>
            </a:r>
            <a:r>
              <a:rPr lang="en-US" dirty="0" err="1"/>
              <a:t>AFib</a:t>
            </a:r>
            <a:r>
              <a:rPr lang="en-US" dirty="0"/>
              <a:t> with pre-excitation. [CCS Level III-B]. </a:t>
            </a:r>
            <a:r>
              <a:rPr lang="en-US" dirty="0" err="1"/>
              <a:t>Verapamil</a:t>
            </a:r>
            <a:r>
              <a:rPr lang="en-US" dirty="0"/>
              <a:t>, </a:t>
            </a:r>
            <a:r>
              <a:rPr lang="en-US" dirty="0" err="1"/>
              <a:t>diltiazem</a:t>
            </a:r>
            <a:r>
              <a:rPr lang="en-US" dirty="0"/>
              <a:t> or </a:t>
            </a:r>
            <a:r>
              <a:rPr lang="en-US" dirty="0">
                <a:sym typeface="Symbol" pitchFamily="18" charset="2"/>
              </a:rPr>
              <a:t></a:t>
            </a:r>
            <a:r>
              <a:rPr lang="en-US" dirty="0"/>
              <a:t>-blocker  may be used  for rate control in absence of pre-excited complexes  [CCS Level I-C]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71010" name="Rectangle 2"/>
          <p:cNvSpPr>
            <a:spLocks noGrp="1" noChangeArrowheads="1"/>
          </p:cNvSpPr>
          <p:nvPr>
            <p:ph type="title"/>
          </p:nvPr>
        </p:nvSpPr>
        <p:spPr>
          <a:xfrm>
            <a:off x="1219200" y="116632"/>
            <a:ext cx="7772400" cy="1143000"/>
          </a:xfrm>
        </p:spPr>
        <p:txBody>
          <a:bodyPr/>
          <a:lstStyle/>
          <a:p>
            <a:r>
              <a:rPr lang="en-US" sz="3600" dirty="0"/>
              <a:t>A 23 year old male with palpitations</a:t>
            </a:r>
            <a:endParaRPr lang="en-US" sz="5400" dirty="0"/>
          </a:p>
        </p:txBody>
      </p:sp>
      <p:pic>
        <p:nvPicPr>
          <p:cNvPr id="171011" name="Picture 3"/>
          <p:cNvPicPr>
            <a:picLocks noChangeAspect="1" noChangeArrowheads="1"/>
          </p:cNvPicPr>
          <p:nvPr/>
        </p:nvPicPr>
        <p:blipFill>
          <a:blip r:embed="rId3" cstate="print"/>
          <a:srcRect/>
          <a:stretch>
            <a:fillRect/>
          </a:stretch>
        </p:blipFill>
        <p:spPr bwMode="auto">
          <a:xfrm>
            <a:off x="0" y="1600200"/>
            <a:ext cx="9144000" cy="525780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73058" name="Rectangle 2"/>
          <p:cNvSpPr>
            <a:spLocks noGrp="1" noChangeArrowheads="1"/>
          </p:cNvSpPr>
          <p:nvPr>
            <p:ph type="title"/>
          </p:nvPr>
        </p:nvSpPr>
        <p:spPr/>
        <p:txBody>
          <a:bodyPr/>
          <a:lstStyle/>
          <a:p>
            <a:r>
              <a:rPr lang="en-US" sz="3600" dirty="0" smtClean="0"/>
              <a:t>Atrial Fib </a:t>
            </a:r>
            <a:r>
              <a:rPr lang="en-US" sz="3600" dirty="0"/>
              <a:t>and Special </a:t>
            </a:r>
            <a:r>
              <a:rPr lang="en-US" sz="3600" dirty="0" smtClean="0"/>
              <a:t>Circumstances:</a:t>
            </a:r>
            <a:r>
              <a:rPr lang="en-US" sz="3600" dirty="0"/>
              <a:t/>
            </a:r>
            <a:br>
              <a:rPr lang="en-US" sz="3600" dirty="0"/>
            </a:br>
            <a:r>
              <a:rPr lang="en-US" sz="3600" dirty="0"/>
              <a:t>WPW Syndrome</a:t>
            </a:r>
          </a:p>
        </p:txBody>
      </p:sp>
      <p:sp>
        <p:nvSpPr>
          <p:cNvPr id="173059" name="Rectangle 3"/>
          <p:cNvSpPr>
            <a:spLocks noGrp="1" noChangeArrowheads="1"/>
          </p:cNvSpPr>
          <p:nvPr>
            <p:ph type="body" idx="1"/>
          </p:nvPr>
        </p:nvSpPr>
        <p:spPr>
          <a:xfrm>
            <a:off x="685800" y="1600200"/>
            <a:ext cx="7772400" cy="4876800"/>
          </a:xfrm>
        </p:spPr>
        <p:txBody>
          <a:bodyPr/>
          <a:lstStyle/>
          <a:p>
            <a:pPr>
              <a:lnSpc>
                <a:spcPct val="90000"/>
              </a:lnSpc>
            </a:pPr>
            <a:r>
              <a:rPr lang="en-US" dirty="0"/>
              <a:t>Catheter ablation of accessory pathway recommended in symptomatic patients [CCS Level I-B]</a:t>
            </a:r>
          </a:p>
          <a:p>
            <a:pPr>
              <a:lnSpc>
                <a:spcPct val="90000"/>
              </a:lnSpc>
            </a:pPr>
            <a:r>
              <a:rPr lang="en-US" dirty="0"/>
              <a:t>Operative ablation recommended if catheter ablation not feasible or unsuccessful [CCS Level I-B]</a:t>
            </a:r>
          </a:p>
          <a:p>
            <a:pPr>
              <a:lnSpc>
                <a:spcPct val="90000"/>
              </a:lnSpc>
            </a:pPr>
            <a:r>
              <a:rPr lang="en-US" dirty="0"/>
              <a:t>Anti-arrhythmic therapy: </a:t>
            </a:r>
            <a:r>
              <a:rPr lang="en-US" dirty="0" err="1"/>
              <a:t>amiodarone</a:t>
            </a:r>
            <a:r>
              <a:rPr lang="en-US" dirty="0"/>
              <a:t>, sotalol, </a:t>
            </a:r>
            <a:r>
              <a:rPr lang="en-US" dirty="0" err="1"/>
              <a:t>disopyramide</a:t>
            </a:r>
            <a:r>
              <a:rPr lang="en-US" dirty="0"/>
              <a:t>, </a:t>
            </a:r>
            <a:r>
              <a:rPr lang="en-US" dirty="0" err="1"/>
              <a:t>flecainide</a:t>
            </a:r>
            <a:r>
              <a:rPr lang="en-US" dirty="0"/>
              <a:t>, </a:t>
            </a:r>
            <a:r>
              <a:rPr lang="en-US" dirty="0" err="1"/>
              <a:t>propafenone</a:t>
            </a:r>
            <a:r>
              <a:rPr lang="en-US" dirty="0"/>
              <a:t>, </a:t>
            </a:r>
            <a:r>
              <a:rPr lang="en-US" dirty="0" err="1"/>
              <a:t>quinidine</a:t>
            </a:r>
            <a:r>
              <a:rPr lang="en-US" dirty="0"/>
              <a:t> or </a:t>
            </a:r>
            <a:r>
              <a:rPr lang="en-US" dirty="0" err="1"/>
              <a:t>procainamide</a:t>
            </a:r>
            <a:r>
              <a:rPr lang="en-US" dirty="0"/>
              <a:t> when ablation not feasible [ 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22530" name="Rectangle 2"/>
          <p:cNvSpPr>
            <a:spLocks noGrp="1" noChangeArrowheads="1"/>
          </p:cNvSpPr>
          <p:nvPr>
            <p:ph type="title"/>
          </p:nvPr>
        </p:nvSpPr>
        <p:spPr/>
        <p:txBody>
          <a:bodyPr/>
          <a:lstStyle/>
          <a:p>
            <a:r>
              <a:rPr lang="en-US" u="sng"/>
              <a:t>If unstable</a:t>
            </a:r>
            <a:r>
              <a:rPr lang="en-US"/>
              <a:t> </a:t>
            </a:r>
            <a:r>
              <a:rPr lang="en-US" sz="5400">
                <a:solidFill>
                  <a:srgbClr val="FFFF00"/>
                </a:solidFill>
                <a:sym typeface="Webdings" pitchFamily="18" charset="2"/>
              </a:rPr>
              <a:t></a:t>
            </a:r>
            <a:r>
              <a:rPr lang="en-US">
                <a:sym typeface="Monotype Sorts" pitchFamily="124" charset="2"/>
              </a:rPr>
              <a:t> Cardiovert</a:t>
            </a:r>
          </a:p>
        </p:txBody>
      </p:sp>
      <p:sp>
        <p:nvSpPr>
          <p:cNvPr id="22531" name="Rectangle 3"/>
          <p:cNvSpPr>
            <a:spLocks noGrp="1" noChangeArrowheads="1"/>
          </p:cNvSpPr>
          <p:nvPr>
            <p:ph type="body" idx="1"/>
          </p:nvPr>
        </p:nvSpPr>
        <p:spPr/>
        <p:txBody>
          <a:bodyPr/>
          <a:lstStyle/>
          <a:p>
            <a:pPr marL="609600" indent="-609600">
              <a:buFontTx/>
              <a:buNone/>
            </a:pPr>
            <a:r>
              <a:rPr lang="en-US" u="sng">
                <a:sym typeface="Monotype Sorts" pitchFamily="124" charset="2"/>
              </a:rPr>
              <a:t>If Stable:</a:t>
            </a:r>
            <a:r>
              <a:rPr lang="en-US">
                <a:sym typeface="Monotype Sorts" pitchFamily="124" charset="2"/>
              </a:rPr>
              <a:t> </a:t>
            </a:r>
          </a:p>
          <a:p>
            <a:pPr marL="609600" indent="-609600">
              <a:buFontTx/>
              <a:buAutoNum type="arabicPeriod"/>
            </a:pPr>
            <a:r>
              <a:rPr lang="en-US">
                <a:solidFill>
                  <a:srgbClr val="FFFF00"/>
                </a:solidFill>
                <a:sym typeface="Monotype Sorts" pitchFamily="124" charset="2"/>
              </a:rPr>
              <a:t>Rate control</a:t>
            </a:r>
            <a:r>
              <a:rPr lang="en-US">
                <a:sym typeface="Monotype Sorts" pitchFamily="124" charset="2"/>
              </a:rPr>
              <a:t> </a:t>
            </a:r>
          </a:p>
          <a:p>
            <a:pPr marL="609600" indent="-609600">
              <a:buFontTx/>
              <a:buAutoNum type="arabicPeriod"/>
            </a:pPr>
            <a:r>
              <a:rPr lang="en-US">
                <a:sym typeface="Monotype Sorts" pitchFamily="124" charset="2"/>
              </a:rPr>
              <a:t>Minimize thrombo-embolic risk</a:t>
            </a:r>
            <a:r>
              <a:rPr lang="en-US">
                <a:solidFill>
                  <a:srgbClr val="FFFF00"/>
                </a:solidFill>
                <a:sym typeface="Monotype Sorts" pitchFamily="124" charset="2"/>
              </a:rPr>
              <a:t>.</a:t>
            </a:r>
          </a:p>
          <a:p>
            <a:pPr marL="609600" indent="-609600">
              <a:buFontTx/>
              <a:buAutoNum type="arabicPeriod"/>
            </a:pPr>
            <a:r>
              <a:rPr lang="en-US">
                <a:sym typeface="Monotype Sorts" pitchFamily="124" charset="2"/>
              </a:rPr>
              <a:t>Establish etiology</a:t>
            </a:r>
            <a:endParaRPr lang="en-US"/>
          </a:p>
          <a:p>
            <a:pPr marL="609600" indent="-609600">
              <a:buFontTx/>
              <a:buAutoNum type="arabicPeriod"/>
            </a:pPr>
            <a:r>
              <a:rPr lang="en-US">
                <a:sym typeface="Monotype Sorts" pitchFamily="124" charset="2"/>
              </a:rPr>
              <a:t>Restore sinus rhythm</a:t>
            </a:r>
          </a:p>
          <a:p>
            <a:pPr marL="609600" indent="-609600">
              <a:buFontTx/>
              <a:buAutoNum type="arabicPeriod"/>
            </a:pPr>
            <a:r>
              <a:rPr lang="en-US">
                <a:sym typeface="Monotype Sorts" pitchFamily="124" charset="2"/>
              </a:rPr>
              <a:t>Maintain sinus rhythm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76130" name="Rectangle 2"/>
          <p:cNvSpPr>
            <a:spLocks noGrp="1" noChangeArrowheads="1"/>
          </p:cNvSpPr>
          <p:nvPr>
            <p:ph type="title"/>
          </p:nvPr>
        </p:nvSpPr>
        <p:spPr>
          <a:xfrm>
            <a:off x="1219200" y="116632"/>
            <a:ext cx="7772400" cy="1143000"/>
          </a:xfrm>
        </p:spPr>
        <p:txBody>
          <a:bodyPr/>
          <a:lstStyle/>
          <a:p>
            <a:r>
              <a:rPr lang="en-US" sz="3600" dirty="0"/>
              <a:t>A 57 year old woman with palpitations</a:t>
            </a:r>
            <a:endParaRPr lang="en-US" sz="5400" dirty="0"/>
          </a:p>
        </p:txBody>
      </p:sp>
      <p:pic>
        <p:nvPicPr>
          <p:cNvPr id="176131" name="Picture 3"/>
          <p:cNvPicPr>
            <a:picLocks noChangeAspect="1" noChangeArrowheads="1"/>
          </p:cNvPicPr>
          <p:nvPr/>
        </p:nvPicPr>
        <p:blipFill>
          <a:blip r:embed="rId3" cstate="print"/>
          <a:srcRect/>
          <a:stretch>
            <a:fillRect/>
          </a:stretch>
        </p:blipFill>
        <p:spPr bwMode="auto">
          <a:xfrm>
            <a:off x="0" y="1600200"/>
            <a:ext cx="9144000" cy="5226050"/>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74082" name="Rectangle 2"/>
          <p:cNvSpPr>
            <a:spLocks noGrp="1" noChangeArrowheads="1"/>
          </p:cNvSpPr>
          <p:nvPr>
            <p:ph type="title"/>
          </p:nvPr>
        </p:nvSpPr>
        <p:spPr/>
        <p:txBody>
          <a:bodyPr/>
          <a:lstStyle/>
          <a:p>
            <a:r>
              <a:rPr lang="en-US" sz="4000" dirty="0"/>
              <a:t>Atrial Flutter</a:t>
            </a:r>
          </a:p>
        </p:txBody>
      </p:sp>
      <p:sp>
        <p:nvSpPr>
          <p:cNvPr id="174083" name="Rectangle 3"/>
          <p:cNvSpPr>
            <a:spLocks noGrp="1" noChangeArrowheads="1"/>
          </p:cNvSpPr>
          <p:nvPr>
            <p:ph type="body" idx="1"/>
          </p:nvPr>
        </p:nvSpPr>
        <p:spPr/>
        <p:txBody>
          <a:bodyPr/>
          <a:lstStyle/>
          <a:p>
            <a:pPr>
              <a:lnSpc>
                <a:spcPct val="90000"/>
              </a:lnSpc>
            </a:pPr>
            <a:r>
              <a:rPr lang="en-US" dirty="0"/>
              <a:t>Either rate or rhythm control strategy is appropriate [CCS Level I-C]</a:t>
            </a:r>
          </a:p>
          <a:p>
            <a:pPr>
              <a:lnSpc>
                <a:spcPct val="90000"/>
              </a:lnSpc>
            </a:pPr>
            <a:r>
              <a:rPr lang="en-US" dirty="0"/>
              <a:t>Pharmacologic agents for rate or rhythm control same as for </a:t>
            </a:r>
            <a:r>
              <a:rPr lang="en-US" dirty="0" err="1"/>
              <a:t>AFib</a:t>
            </a:r>
            <a:r>
              <a:rPr lang="en-US" dirty="0"/>
              <a:t> [I-C]</a:t>
            </a:r>
          </a:p>
          <a:p>
            <a:pPr>
              <a:lnSpc>
                <a:spcPct val="90000"/>
              </a:lnSpc>
            </a:pPr>
            <a:r>
              <a:rPr lang="en-US" u="sng" dirty="0">
                <a:solidFill>
                  <a:srgbClr val="FFFF00"/>
                </a:solidFill>
              </a:rPr>
              <a:t>Use AV nodal blocking agent if Class 1C or 1A anti-arrhythmic used [I-C]</a:t>
            </a:r>
          </a:p>
          <a:p>
            <a:pPr>
              <a:lnSpc>
                <a:spcPct val="90000"/>
              </a:lnSpc>
            </a:pPr>
            <a:r>
              <a:rPr lang="en-US" dirty="0"/>
              <a:t>Anti-thrombotic recommendations same as for </a:t>
            </a:r>
            <a:r>
              <a:rPr lang="en-US" dirty="0" err="1"/>
              <a:t>AFib</a:t>
            </a:r>
            <a:r>
              <a:rPr lang="en-US" dirty="0"/>
              <a:t> [CCS Level I-C]</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175106" name="Rectangle 2"/>
          <p:cNvSpPr>
            <a:spLocks noGrp="1" noChangeArrowheads="1"/>
          </p:cNvSpPr>
          <p:nvPr>
            <p:ph type="title"/>
          </p:nvPr>
        </p:nvSpPr>
        <p:spPr/>
        <p:txBody>
          <a:bodyPr/>
          <a:lstStyle/>
          <a:p>
            <a:r>
              <a:rPr lang="en-US" sz="4000" dirty="0"/>
              <a:t>Atrial Flutter</a:t>
            </a:r>
          </a:p>
        </p:txBody>
      </p:sp>
      <p:sp>
        <p:nvSpPr>
          <p:cNvPr id="175107" name="Rectangle 3"/>
          <p:cNvSpPr>
            <a:spLocks noGrp="1" noChangeArrowheads="1"/>
          </p:cNvSpPr>
          <p:nvPr>
            <p:ph type="body" idx="1"/>
          </p:nvPr>
        </p:nvSpPr>
        <p:spPr/>
        <p:txBody>
          <a:bodyPr/>
          <a:lstStyle/>
          <a:p>
            <a:r>
              <a:rPr lang="en-US"/>
              <a:t>Consider catheter ablation may 1st line therapy for symptomatic AFlutter  [CCS Level I-B]</a:t>
            </a:r>
          </a:p>
          <a:p>
            <a:r>
              <a:rPr lang="en-US"/>
              <a:t>AV nodal ablation with permanent pacing  limited to symptomatic AFlutter  despite optimal  therapy when ablation not feasible [CCS Level I-C] </a:t>
            </a:r>
          </a:p>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Continuing Medical Implementation                                               …..</a:t>
            </a:r>
            <a:r>
              <a:rPr lang="en-US" i="1"/>
              <a:t>.bridging the care gap </a:t>
            </a:r>
            <a:endParaRPr lang="en-US"/>
          </a:p>
        </p:txBody>
      </p:sp>
      <p:sp>
        <p:nvSpPr>
          <p:cNvPr id="72706" name="Rectangle 2"/>
          <p:cNvSpPr>
            <a:spLocks noGrp="1" noChangeArrowheads="1"/>
          </p:cNvSpPr>
          <p:nvPr>
            <p:ph type="title"/>
          </p:nvPr>
        </p:nvSpPr>
        <p:spPr/>
        <p:txBody>
          <a:bodyPr/>
          <a:lstStyle/>
          <a:p>
            <a:r>
              <a:rPr lang="en-US" dirty="0"/>
              <a:t>Atrial </a:t>
            </a:r>
            <a:r>
              <a:rPr lang="en-US" dirty="0" smtClean="0"/>
              <a:t>Fibrillation - </a:t>
            </a:r>
            <a:r>
              <a:rPr lang="en-US" dirty="0"/>
              <a:t>Summary</a:t>
            </a:r>
          </a:p>
        </p:txBody>
      </p:sp>
      <p:sp>
        <p:nvSpPr>
          <p:cNvPr id="72707" name="Rectangle 3"/>
          <p:cNvSpPr>
            <a:spLocks noGrp="1" noChangeArrowheads="1"/>
          </p:cNvSpPr>
          <p:nvPr>
            <p:ph type="body" idx="1"/>
          </p:nvPr>
        </p:nvSpPr>
        <p:spPr/>
        <p:txBody>
          <a:bodyPr/>
          <a:lstStyle/>
          <a:p>
            <a:pPr>
              <a:lnSpc>
                <a:spcPct val="90000"/>
              </a:lnSpc>
            </a:pPr>
            <a:r>
              <a:rPr lang="en-US"/>
              <a:t>Commonest arrhythmia</a:t>
            </a:r>
          </a:p>
          <a:p>
            <a:pPr>
              <a:lnSpc>
                <a:spcPct val="90000"/>
              </a:lnSpc>
            </a:pPr>
            <a:r>
              <a:rPr lang="en-US"/>
              <a:t>Rate &gt; Rhythm control</a:t>
            </a:r>
          </a:p>
          <a:p>
            <a:pPr>
              <a:lnSpc>
                <a:spcPct val="90000"/>
              </a:lnSpc>
            </a:pPr>
            <a:r>
              <a:rPr lang="en-US"/>
              <a:t>Anti-thrombotic therapy is key to prevent  thromboembolic complications</a:t>
            </a:r>
          </a:p>
          <a:p>
            <a:pPr>
              <a:lnSpc>
                <a:spcPct val="90000"/>
              </a:lnSpc>
            </a:pPr>
            <a:r>
              <a:rPr lang="en-US"/>
              <a:t>Anti-arrhythmic therapy in selected symptomatic cases for NSR maintenance</a:t>
            </a:r>
          </a:p>
          <a:p>
            <a:pPr>
              <a:lnSpc>
                <a:spcPct val="90000"/>
              </a:lnSpc>
            </a:pPr>
            <a:r>
              <a:rPr lang="en-US"/>
              <a:t>Electrophysiologic intervention in selected cases for rate modulation or ablation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2880" y="116632"/>
            <a:ext cx="8229600" cy="1143000"/>
          </a:xfrm>
        </p:spPr>
        <p:txBody>
          <a:bodyPr/>
          <a:lstStyle/>
          <a:p>
            <a:r>
              <a:rPr lang="en-US" dirty="0" smtClean="0"/>
              <a:t>References – Resources</a:t>
            </a:r>
            <a:br>
              <a:rPr lang="en-US" dirty="0" smtClean="0"/>
            </a:br>
            <a:r>
              <a:rPr lang="en-US" sz="2800" dirty="0" smtClean="0"/>
              <a:t>Click on Slide for Hyperlink</a:t>
            </a:r>
            <a:endParaRPr lang="en-US" dirty="0"/>
          </a:p>
        </p:txBody>
      </p:sp>
      <p:sp>
        <p:nvSpPr>
          <p:cNvPr id="8" name="Text Placeholder 7"/>
          <p:cNvSpPr>
            <a:spLocks noGrp="1"/>
          </p:cNvSpPr>
          <p:nvPr>
            <p:ph type="body" idx="1"/>
          </p:nvPr>
        </p:nvSpPr>
        <p:spPr>
          <a:xfrm>
            <a:off x="457200" y="1781126"/>
            <a:ext cx="4040188" cy="639762"/>
          </a:xfrm>
        </p:spPr>
        <p:txBody>
          <a:bodyPr/>
          <a:lstStyle/>
          <a:p>
            <a:pPr algn="ctr"/>
            <a:r>
              <a:rPr lang="en-US" dirty="0" smtClean="0"/>
              <a:t>CCS 2010 Atrial </a:t>
            </a:r>
          </a:p>
          <a:p>
            <a:pPr algn="ctr"/>
            <a:r>
              <a:rPr lang="en-US" dirty="0" smtClean="0"/>
              <a:t>Fibrillation Guidelines</a:t>
            </a:r>
            <a:endParaRPr lang="en-US" dirty="0"/>
          </a:p>
        </p:txBody>
      </p:sp>
      <p:sp>
        <p:nvSpPr>
          <p:cNvPr id="10" name="Text Placeholder 9"/>
          <p:cNvSpPr>
            <a:spLocks noGrp="1"/>
          </p:cNvSpPr>
          <p:nvPr>
            <p:ph type="body" sz="quarter" idx="3"/>
          </p:nvPr>
        </p:nvSpPr>
        <p:spPr>
          <a:xfrm>
            <a:off x="4645025" y="1781126"/>
            <a:ext cx="4041775" cy="639762"/>
          </a:xfrm>
        </p:spPr>
        <p:txBody>
          <a:bodyPr/>
          <a:lstStyle/>
          <a:p>
            <a:pPr algn="ctr"/>
            <a:r>
              <a:rPr lang="en-US" dirty="0" smtClean="0"/>
              <a:t>ESC 2010 Atrial </a:t>
            </a:r>
          </a:p>
          <a:p>
            <a:pPr algn="ctr"/>
            <a:r>
              <a:rPr lang="en-US" dirty="0" smtClean="0"/>
              <a:t>Fibrillation Guidelines</a:t>
            </a:r>
            <a:endParaRPr lang="en-US" dirty="0"/>
          </a:p>
        </p:txBody>
      </p:sp>
      <p:sp>
        <p:nvSpPr>
          <p:cNvPr id="4" name="Footer Placeholder 3"/>
          <p:cNvSpPr>
            <a:spLocks noGrp="1"/>
          </p:cNvSpPr>
          <p:nvPr>
            <p:ph type="ftr" sz="quarter" idx="11"/>
          </p:nvPr>
        </p:nvSpPr>
        <p:spPr/>
        <p:txBody>
          <a:bodyPr/>
          <a:lstStyle/>
          <a:p>
            <a:r>
              <a:rPr lang="en-US" smtClean="0"/>
              <a:t>Continuing Medical Implementation                                               …..</a:t>
            </a:r>
            <a:r>
              <a:rPr lang="en-US" i="1" smtClean="0"/>
              <a:t>.bridging the care gap </a:t>
            </a:r>
            <a:endParaRPr lang="en-US"/>
          </a:p>
        </p:txBody>
      </p:sp>
      <p:pic>
        <p:nvPicPr>
          <p:cNvPr id="15" name="Picture 3">
            <a:hlinkClick r:id="rId2"/>
          </p:cNvPr>
          <p:cNvPicPr>
            <a:picLocks noGrp="1" noChangeAspect="1" noChangeArrowheads="1"/>
          </p:cNvPicPr>
          <p:nvPr>
            <p:ph sz="half" idx="2"/>
          </p:nvPr>
        </p:nvPicPr>
        <p:blipFill>
          <a:blip r:embed="rId3" cstate="print"/>
          <a:srcRect/>
          <a:stretch>
            <a:fillRect/>
          </a:stretch>
        </p:blipFill>
        <p:spPr bwMode="auto">
          <a:xfrm>
            <a:off x="457200" y="2585058"/>
            <a:ext cx="4040188" cy="3130922"/>
          </a:xfrm>
          <a:prstGeom prst="rect">
            <a:avLst/>
          </a:prstGeom>
          <a:noFill/>
          <a:ln w="9525">
            <a:noFill/>
            <a:miter lim="800000"/>
            <a:headEnd/>
            <a:tailEnd/>
          </a:ln>
        </p:spPr>
      </p:pic>
      <p:pic>
        <p:nvPicPr>
          <p:cNvPr id="310276" name="Picture 4">
            <a:hlinkClick r:id="rId4"/>
          </p:cNvPr>
          <p:cNvPicPr>
            <a:picLocks noGrp="1" noChangeAspect="1" noChangeArrowheads="1"/>
          </p:cNvPicPr>
          <p:nvPr>
            <p:ph sz="quarter" idx="4"/>
          </p:nvPr>
        </p:nvPicPr>
        <p:blipFill>
          <a:blip r:embed="rId5" cstate="print"/>
          <a:srcRect/>
          <a:stretch>
            <a:fillRect/>
          </a:stretch>
        </p:blipFill>
        <p:spPr bwMode="auto">
          <a:xfrm>
            <a:off x="4645025" y="2635422"/>
            <a:ext cx="4131997" cy="3097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MI Template">
  <a:themeElements>
    <a:clrScheme name="CMI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MI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MI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MI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MI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MI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MI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MI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MI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a:themeElements>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plate">
  <a:themeElements>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pitchFamily="34" charset="0"/>
            <a:ea typeface="ＭＳ Ｐゴシック" charset="-128"/>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Designs\CMI Template.pot</Template>
  <TotalTime>625</TotalTime>
  <Words>5288</Words>
  <Application>Microsoft Office PowerPoint</Application>
  <PresentationFormat>On-screen Show (4:3)</PresentationFormat>
  <Paragraphs>934</Paragraphs>
  <Slides>94</Slides>
  <Notes>48</Notes>
  <HiddenSlides>0</HiddenSlides>
  <MMClips>0</MMClips>
  <ScaleCrop>false</ScaleCrop>
  <HeadingPairs>
    <vt:vector size="6" baseType="variant">
      <vt:variant>
        <vt:lpstr>Theme</vt:lpstr>
      </vt:variant>
      <vt:variant>
        <vt:i4>18</vt:i4>
      </vt:variant>
      <vt:variant>
        <vt:lpstr>Embedded OLE Servers</vt:lpstr>
      </vt:variant>
      <vt:variant>
        <vt:i4>2</vt:i4>
      </vt:variant>
      <vt:variant>
        <vt:lpstr>Slide Titles</vt:lpstr>
      </vt:variant>
      <vt:variant>
        <vt:i4>94</vt:i4>
      </vt:variant>
    </vt:vector>
  </HeadingPairs>
  <TitlesOfParts>
    <vt:vector size="114" baseType="lpstr">
      <vt:lpstr>CMI Template</vt:lpstr>
      <vt:lpstr>template</vt:lpstr>
      <vt:lpstr>1_template</vt:lpstr>
      <vt:lpstr>2_template</vt:lpstr>
      <vt:lpstr>3_template</vt:lpstr>
      <vt:lpstr>4_template</vt:lpstr>
      <vt:lpstr>5_template</vt:lpstr>
      <vt:lpstr>6_template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Office Theme</vt:lpstr>
      <vt:lpstr>Bitmap Image</vt:lpstr>
      <vt:lpstr>Photo Editor Photo</vt:lpstr>
      <vt:lpstr>Optimal Management  Atrial Fibrillation 2010</vt:lpstr>
      <vt:lpstr>Atrial Fibrillation</vt:lpstr>
      <vt:lpstr>Atrial Fibrillation</vt:lpstr>
      <vt:lpstr>Incidence and Prevalence of Atrial Fibrillation</vt:lpstr>
      <vt:lpstr>Hospital admissions in the USA</vt:lpstr>
      <vt:lpstr>Clinical Classification of AFib</vt:lpstr>
      <vt:lpstr>Atrial Fibrillation</vt:lpstr>
      <vt:lpstr>AFIB-If clinically stable</vt:lpstr>
      <vt:lpstr>If unstable  Cardiovert</vt:lpstr>
      <vt:lpstr>Pharmacologic Rate Control </vt:lpstr>
      <vt:lpstr>JACC 2004:43;1201-1208.</vt:lpstr>
      <vt:lpstr>Pharmacologic Rate Control - 2</vt:lpstr>
      <vt:lpstr>Pharmacologic Rate Control - 3</vt:lpstr>
      <vt:lpstr>Atrial Fibrillation  Rate Control (IV or PO) </vt:lpstr>
      <vt:lpstr>Atrial Fibrillation  IV Rate Control</vt:lpstr>
      <vt:lpstr>Slide 16</vt:lpstr>
      <vt:lpstr>If unstable  Cardiovert</vt:lpstr>
      <vt:lpstr>Modifiable Risk Factors  in Stroke</vt:lpstr>
      <vt:lpstr>Atrial Fibrillation Decision Aide</vt:lpstr>
      <vt:lpstr>Risk Stratification for Stroke : Revised CHADS2 Index</vt:lpstr>
      <vt:lpstr>Risk of Stroke/Year Based on  Revised CHADS2 Index</vt:lpstr>
      <vt:lpstr>2009 Birmingham Schema CHA2DS2-VASc</vt:lpstr>
      <vt:lpstr>Stroke or Other TE at 1 Year Based on the 2009 Birmingham (CHA2DS 2-VASc):</vt:lpstr>
      <vt:lpstr>Atrial Fibrillation Decision Aide</vt:lpstr>
      <vt:lpstr>Atrial Fibrillation and Structural Heart Disease:</vt:lpstr>
      <vt:lpstr>Atrial Fibrillation Decision Aide</vt:lpstr>
      <vt:lpstr>Antithrombotic Recommendations</vt:lpstr>
      <vt:lpstr>Evaluate Risk of Bleeding</vt:lpstr>
      <vt:lpstr>HAS-BLED Score</vt:lpstr>
      <vt:lpstr>Slide 30</vt:lpstr>
      <vt:lpstr>Narrow therapeutic range with VKA</vt:lpstr>
      <vt:lpstr>INR control: clinical trials v. clinical practice</vt:lpstr>
      <vt:lpstr>The RE-LY Study: Randomized Evaluation of  Long-term anticoagulant therapY</vt:lpstr>
      <vt:lpstr>RE-LY® – study design</vt:lpstr>
      <vt:lpstr>Stroke or systemic embolism (SSE)</vt:lpstr>
      <vt:lpstr>Time to first stroke / SSE</vt:lpstr>
      <vt:lpstr>RE-LY in perspective</vt:lpstr>
      <vt:lpstr>If unstable  Cardiovert</vt:lpstr>
      <vt:lpstr>Cardiovascular Diseases</vt:lpstr>
      <vt:lpstr>Correlation Between AFib and  Heart Failure Severity</vt:lpstr>
      <vt:lpstr>Potentially Reversible Causes  of Atrial Fibrillation</vt:lpstr>
      <vt:lpstr>Neurogenic and Autonomically Mediated Atrial Fib</vt:lpstr>
      <vt:lpstr>Atrial Fibrillation: Appropriate investigations</vt:lpstr>
      <vt:lpstr>Atrial Fibrillation: Echocardiographic Evaluation </vt:lpstr>
      <vt:lpstr>Role of TEE</vt:lpstr>
      <vt:lpstr>Predictors of CVA or Embolism</vt:lpstr>
      <vt:lpstr>Imaging LA Thrombus</vt:lpstr>
      <vt:lpstr>If unstable  Cardiovert</vt:lpstr>
      <vt:lpstr>Rate vs Rhythm Control</vt:lpstr>
      <vt:lpstr> AFFIRM Trial </vt:lpstr>
      <vt:lpstr> AFFIRM Trial </vt:lpstr>
      <vt:lpstr> RACE Trial  </vt:lpstr>
      <vt:lpstr> RACE Trial  </vt:lpstr>
      <vt:lpstr>AFIB-If clinically stable</vt:lpstr>
      <vt:lpstr>Pharmacologic Conversion</vt:lpstr>
      <vt:lpstr>Pharmacologic Conversion</vt:lpstr>
      <vt:lpstr>Elective Cardioversion for  Atrial Fibrillation</vt:lpstr>
      <vt:lpstr>Predictors of Atrial Fibrillation Recurrence</vt:lpstr>
      <vt:lpstr>Maintenance of  NSR</vt:lpstr>
      <vt:lpstr>Maintenance of NSR in Patients with Structurally Normal Hearts</vt:lpstr>
      <vt:lpstr>Maintenance of  NSR in Patients with Structurally Abnormal Hearts</vt:lpstr>
      <vt:lpstr>Antiarrhythmic Drugs: Efficacy Maintaining NSR ≥ 6 Months</vt:lpstr>
      <vt:lpstr>CTAF Trial</vt:lpstr>
      <vt:lpstr>AFFIRM: Antiarrhythmic drug Substudy</vt:lpstr>
      <vt:lpstr>ATHENA Trial  (A placebo-controlled, double-blind, parallel arm Trial to assess the efficacy of dronedarone 400 mg bid for the prevention of cardiovascular Hospitalization or death from any cause in patiENts with Atrial fibrillation/atrial flutter)</vt:lpstr>
      <vt:lpstr>Slide 66</vt:lpstr>
      <vt:lpstr>ATHENA Trial: Study Design</vt:lpstr>
      <vt:lpstr>ATHENA Trial: Inclusion Criteria</vt:lpstr>
      <vt:lpstr>ATHENA Trial: Exclusion Criteria</vt:lpstr>
      <vt:lpstr>ATHENA Trial: Primary Endpoint Results</vt:lpstr>
      <vt:lpstr>ATHENA Trial: Secondary Endpoint Results</vt:lpstr>
      <vt:lpstr>ATHENA Trial: Other Outcomes</vt:lpstr>
      <vt:lpstr>ATHENA Trial: Summary</vt:lpstr>
      <vt:lpstr>Adverse Effects of Amiodarone</vt:lpstr>
      <vt:lpstr>Pigmentation due to  Amiodarone</vt:lpstr>
      <vt:lpstr>Slide 76</vt:lpstr>
      <vt:lpstr>Slide 77</vt:lpstr>
      <vt:lpstr>Electrophysiologic Interventions  for Atrial Fibrillation</vt:lpstr>
      <vt:lpstr>Slide 79</vt:lpstr>
      <vt:lpstr>Catheter Ablation Therapy for AFib</vt:lpstr>
      <vt:lpstr>Catheter Ablation Therapy for AFib Rhythm Control</vt:lpstr>
      <vt:lpstr>Catheter Ablation Therapy for  Atrial Fib Rate Control</vt:lpstr>
      <vt:lpstr>Atrial Fib Following  Cardiac Surgery</vt:lpstr>
      <vt:lpstr>Atrial Fib Following  Cardiac Surgery</vt:lpstr>
      <vt:lpstr>Atrial Fib and Special Circumstances: Hypertrophic Cardiomyopathy</vt:lpstr>
      <vt:lpstr>A 47 year old man with a long history of  palpitations and blackouts </vt:lpstr>
      <vt:lpstr>Atrial Fib and Special Circumstances: WPW Syndrome</vt:lpstr>
      <vt:lpstr>A 23 year old male with palpitations</vt:lpstr>
      <vt:lpstr>Atrial Fib and Special Circumstances: WPW Syndrome</vt:lpstr>
      <vt:lpstr>A 57 year old woman with palpitations</vt:lpstr>
      <vt:lpstr>Atrial Flutter</vt:lpstr>
      <vt:lpstr>Atrial Flutter</vt:lpstr>
      <vt:lpstr>Atrial Fibrillation - Summary</vt:lpstr>
      <vt:lpstr>References – Resources Click on Slide for Hyperlink</vt:lpstr>
    </vt:vector>
  </TitlesOfParts>
  <Company>Ottawacvcentre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Management  of  Atrial Fibrillation</dc:title>
  <dc:creator>Dr J Niznick</dc:creator>
  <cp:lastModifiedBy>Joel Niznick</cp:lastModifiedBy>
  <cp:revision>35</cp:revision>
  <dcterms:created xsi:type="dcterms:W3CDTF">2002-10-27T18:23:57Z</dcterms:created>
  <dcterms:modified xsi:type="dcterms:W3CDTF">2010-12-12T22:48:03Z</dcterms:modified>
</cp:coreProperties>
</file>