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7.xml" ContentType="application/vnd.openxmlformats-officedocument.presentationml.slide+xml"/>
  <Override PartName="/ppt/slides/slide88.xml" ContentType="application/vnd.openxmlformats-officedocument.presentationml.slid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theme/theme15.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slides/slide89.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Masters/slideMaster13.xml" ContentType="application/vnd.openxmlformats-officedocument.presentationml.slideMaster+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0" r:id="rId2"/>
    <p:sldMasterId id="2147483774" r:id="rId3"/>
    <p:sldMasterId id="2147483776" r:id="rId4"/>
    <p:sldMasterId id="2147483778" r:id="rId5"/>
    <p:sldMasterId id="2147483780" r:id="rId6"/>
    <p:sldMasterId id="2147483782" r:id="rId7"/>
    <p:sldMasterId id="2147483784" r:id="rId8"/>
    <p:sldMasterId id="2147483786" r:id="rId9"/>
    <p:sldMasterId id="2147483788" r:id="rId10"/>
    <p:sldMasterId id="2147483790" r:id="rId11"/>
    <p:sldMasterId id="2147483792" r:id="rId12"/>
    <p:sldMasterId id="2147483794" r:id="rId13"/>
  </p:sldMasterIdLst>
  <p:notesMasterIdLst>
    <p:notesMasterId r:id="rId111"/>
  </p:notesMasterIdLst>
  <p:handoutMasterIdLst>
    <p:handoutMasterId r:id="rId112"/>
  </p:handoutMasterIdLst>
  <p:sldIdLst>
    <p:sldId id="704" r:id="rId14"/>
    <p:sldId id="611" r:id="rId15"/>
    <p:sldId id="789" r:id="rId16"/>
    <p:sldId id="827" r:id="rId17"/>
    <p:sldId id="814" r:id="rId18"/>
    <p:sldId id="790" r:id="rId19"/>
    <p:sldId id="797" r:id="rId20"/>
    <p:sldId id="800" r:id="rId21"/>
    <p:sldId id="813" r:id="rId22"/>
    <p:sldId id="796" r:id="rId23"/>
    <p:sldId id="802" r:id="rId24"/>
    <p:sldId id="793" r:id="rId25"/>
    <p:sldId id="803" r:id="rId26"/>
    <p:sldId id="822" r:id="rId27"/>
    <p:sldId id="832" r:id="rId28"/>
    <p:sldId id="833" r:id="rId29"/>
    <p:sldId id="834" r:id="rId30"/>
    <p:sldId id="826" r:id="rId31"/>
    <p:sldId id="815" r:id="rId32"/>
    <p:sldId id="835" r:id="rId33"/>
    <p:sldId id="836" r:id="rId34"/>
    <p:sldId id="838" r:id="rId35"/>
    <p:sldId id="840" r:id="rId36"/>
    <p:sldId id="816" r:id="rId37"/>
    <p:sldId id="817" r:id="rId38"/>
    <p:sldId id="818" r:id="rId39"/>
    <p:sldId id="819" r:id="rId40"/>
    <p:sldId id="820" r:id="rId41"/>
    <p:sldId id="824" r:id="rId42"/>
    <p:sldId id="825" r:id="rId43"/>
    <p:sldId id="799" r:id="rId44"/>
    <p:sldId id="810" r:id="rId45"/>
    <p:sldId id="807" r:id="rId46"/>
    <p:sldId id="808" r:id="rId47"/>
    <p:sldId id="809" r:id="rId48"/>
    <p:sldId id="798" r:id="rId49"/>
    <p:sldId id="804" r:id="rId50"/>
    <p:sldId id="805" r:id="rId51"/>
    <p:sldId id="806" r:id="rId52"/>
    <p:sldId id="841" r:id="rId53"/>
    <p:sldId id="842" r:id="rId54"/>
    <p:sldId id="844" r:id="rId55"/>
    <p:sldId id="845" r:id="rId56"/>
    <p:sldId id="846" r:id="rId57"/>
    <p:sldId id="847" r:id="rId58"/>
    <p:sldId id="848" r:id="rId59"/>
    <p:sldId id="849" r:id="rId60"/>
    <p:sldId id="850" r:id="rId61"/>
    <p:sldId id="863" r:id="rId62"/>
    <p:sldId id="851" r:id="rId63"/>
    <p:sldId id="852" r:id="rId64"/>
    <p:sldId id="853" r:id="rId65"/>
    <p:sldId id="854" r:id="rId66"/>
    <p:sldId id="856" r:id="rId67"/>
    <p:sldId id="857" r:id="rId68"/>
    <p:sldId id="855" r:id="rId69"/>
    <p:sldId id="858" r:id="rId70"/>
    <p:sldId id="868" r:id="rId71"/>
    <p:sldId id="859" r:id="rId72"/>
    <p:sldId id="860" r:id="rId73"/>
    <p:sldId id="866" r:id="rId74"/>
    <p:sldId id="867" r:id="rId75"/>
    <p:sldId id="861" r:id="rId76"/>
    <p:sldId id="862" r:id="rId77"/>
    <p:sldId id="831" r:id="rId78"/>
    <p:sldId id="830" r:id="rId79"/>
    <p:sldId id="829" r:id="rId80"/>
    <p:sldId id="870" r:id="rId81"/>
    <p:sldId id="871" r:id="rId82"/>
    <p:sldId id="872" r:id="rId83"/>
    <p:sldId id="873" r:id="rId84"/>
    <p:sldId id="874" r:id="rId85"/>
    <p:sldId id="875" r:id="rId86"/>
    <p:sldId id="876" r:id="rId87"/>
    <p:sldId id="877" r:id="rId88"/>
    <p:sldId id="878" r:id="rId89"/>
    <p:sldId id="879" r:id="rId90"/>
    <p:sldId id="880" r:id="rId91"/>
    <p:sldId id="881" r:id="rId92"/>
    <p:sldId id="882" r:id="rId93"/>
    <p:sldId id="883" r:id="rId94"/>
    <p:sldId id="884" r:id="rId95"/>
    <p:sldId id="885" r:id="rId96"/>
    <p:sldId id="886" r:id="rId97"/>
    <p:sldId id="887" r:id="rId98"/>
    <p:sldId id="888" r:id="rId99"/>
    <p:sldId id="889" r:id="rId100"/>
    <p:sldId id="890" r:id="rId101"/>
    <p:sldId id="891" r:id="rId102"/>
    <p:sldId id="892" r:id="rId103"/>
    <p:sldId id="893" r:id="rId104"/>
    <p:sldId id="894" r:id="rId105"/>
    <p:sldId id="895" r:id="rId106"/>
    <p:sldId id="896" r:id="rId107"/>
    <p:sldId id="897" r:id="rId108"/>
    <p:sldId id="898" r:id="rId109"/>
    <p:sldId id="899" r:id="rId110"/>
  </p:sldIdLst>
  <p:sldSz cx="9144000" cy="6858000" type="screen4x3"/>
  <p:notesSz cx="7315200" cy="9601200"/>
  <p:defaultTex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hlbihelp" initials="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6666"/>
    <a:srgbClr val="0000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89413" autoAdjust="0"/>
  </p:normalViewPr>
  <p:slideViewPr>
    <p:cSldViewPr>
      <p:cViewPr varScale="1">
        <p:scale>
          <a:sx n="82" d="100"/>
          <a:sy n="82" d="100"/>
        </p:scale>
        <p:origin x="-1212"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tableStyles" Target="tableStyles.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handoutMaster" Target="handoutMasters/handoutMaster1.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slide" Target="slides/slide89.xml"/><Relationship Id="rId110" Type="http://schemas.openxmlformats.org/officeDocument/2006/relationships/slide" Target="slides/slide97.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13"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slide" Target="slides/slide95.xml"/><Relationship Id="rId116"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sz="2392" baseline="0">
              <a:solidFill>
                <a:schemeClr val="bg1"/>
              </a:solidFill>
            </a:defRPr>
          </a:pPr>
          <a:endParaRPr lang="en-US"/>
        </a:p>
      </c:txPr>
    </c:title>
    <c:plotArea>
      <c:layout>
        <c:manualLayout>
          <c:layoutTarget val="inner"/>
          <c:xMode val="edge"/>
          <c:yMode val="edge"/>
          <c:x val="9.7802197802197718E-2"/>
          <c:y val="0.13407821229050268"/>
          <c:w val="0.69890109890109964"/>
          <c:h val="0.5865921787709486"/>
        </c:manualLayout>
      </c:layout>
      <c:barChart>
        <c:barDir val="col"/>
        <c:grouping val="clustered"/>
        <c:varyColors val="1"/>
        <c:ser>
          <c:idx val="0"/>
          <c:order val="0"/>
          <c:tx>
            <c:strRef>
              <c:f>Sheet1!$B$1</c:f>
              <c:strCache>
                <c:ptCount val="1"/>
                <c:pt idx="0">
                  <c:v>% at target</c:v>
                </c:pt>
              </c:strCache>
            </c:strRef>
          </c:tx>
          <c:dLbls>
            <c:txPr>
              <a:bodyPr/>
              <a:lstStyle/>
              <a:p>
                <a:pPr>
                  <a:defRPr baseline="0">
                    <a:solidFill>
                      <a:schemeClr val="bg1"/>
                    </a:solidFill>
                  </a:defRPr>
                </a:pPr>
                <a:endParaRPr lang="en-US"/>
              </a:p>
            </c:txPr>
            <c:showVal val="1"/>
          </c:dLbls>
          <c:cat>
            <c:strRef>
              <c:f>Sheet1!$A$2:$A$16</c:f>
              <c:strCache>
                <c:ptCount val="15"/>
                <c:pt idx="0">
                  <c:v>GOALL DM</c:v>
                </c:pt>
                <c:pt idx="1">
                  <c:v>GOALL CAD</c:v>
                </c:pt>
                <c:pt idx="2">
                  <c:v>GOALL all</c:v>
                </c:pt>
                <c:pt idx="3">
                  <c:v>NEPTUNE II</c:v>
                </c:pt>
                <c:pt idx="4">
                  <c:v>ACTFAST ST</c:v>
                </c:pt>
                <c:pt idx="5">
                  <c:v>GUIDE</c:v>
                </c:pt>
                <c:pt idx="6">
                  <c:v>CALIPSO</c:v>
                </c:pt>
                <c:pt idx="7">
                  <c:v>ACTFAST SF</c:v>
                </c:pt>
                <c:pt idx="8">
                  <c:v>OCC 2004</c:v>
                </c:pt>
                <c:pt idx="9">
                  <c:v>OCC 2005</c:v>
                </c:pt>
                <c:pt idx="10">
                  <c:v>OCC 2006</c:v>
                </c:pt>
                <c:pt idx="11">
                  <c:v>OCC 06 ST</c:v>
                </c:pt>
                <c:pt idx="12">
                  <c:v>OCC 07 ST</c:v>
                </c:pt>
                <c:pt idx="13">
                  <c:v>OCC 08 ST</c:v>
                </c:pt>
                <c:pt idx="14">
                  <c:v>OCC 09 ST</c:v>
                </c:pt>
              </c:strCache>
            </c:strRef>
          </c:cat>
          <c:val>
            <c:numRef>
              <c:f>Sheet1!$B$2:$B$16</c:f>
              <c:numCache>
                <c:formatCode>General</c:formatCode>
                <c:ptCount val="15"/>
                <c:pt idx="0">
                  <c:v>40</c:v>
                </c:pt>
                <c:pt idx="1">
                  <c:v>46</c:v>
                </c:pt>
                <c:pt idx="2">
                  <c:v>48</c:v>
                </c:pt>
                <c:pt idx="3">
                  <c:v>57</c:v>
                </c:pt>
                <c:pt idx="4">
                  <c:v>61</c:v>
                </c:pt>
                <c:pt idx="5">
                  <c:v>71</c:v>
                </c:pt>
                <c:pt idx="6">
                  <c:v>72</c:v>
                </c:pt>
                <c:pt idx="7">
                  <c:v>81</c:v>
                </c:pt>
                <c:pt idx="8">
                  <c:v>78</c:v>
                </c:pt>
                <c:pt idx="9">
                  <c:v>81</c:v>
                </c:pt>
                <c:pt idx="10">
                  <c:v>84</c:v>
                </c:pt>
                <c:pt idx="11">
                  <c:v>89</c:v>
                </c:pt>
                <c:pt idx="12">
                  <c:v>87</c:v>
                </c:pt>
                <c:pt idx="13">
                  <c:v>89</c:v>
                </c:pt>
                <c:pt idx="14">
                  <c:v>93</c:v>
                </c:pt>
              </c:numCache>
            </c:numRef>
          </c:val>
        </c:ser>
        <c:axId val="50701056"/>
        <c:axId val="50702592"/>
      </c:barChart>
      <c:catAx>
        <c:axId val="50701056"/>
        <c:scaling>
          <c:orientation val="minMax"/>
        </c:scaling>
        <c:axPos val="b"/>
        <c:numFmt formatCode="General" sourceLinked="1"/>
        <c:tickLblPos val="nextTo"/>
        <c:txPr>
          <a:bodyPr/>
          <a:lstStyle/>
          <a:p>
            <a:pPr>
              <a:defRPr baseline="0">
                <a:solidFill>
                  <a:schemeClr val="bg1"/>
                </a:solidFill>
              </a:defRPr>
            </a:pPr>
            <a:endParaRPr lang="en-US"/>
          </a:p>
        </c:txPr>
        <c:crossAx val="50702592"/>
        <c:crosses val="autoZero"/>
        <c:auto val="1"/>
        <c:lblAlgn val="ctr"/>
        <c:lblOffset val="100"/>
      </c:catAx>
      <c:valAx>
        <c:axId val="50702592"/>
        <c:scaling>
          <c:orientation val="minMax"/>
        </c:scaling>
        <c:axPos val="l"/>
        <c:majorGridlines/>
        <c:numFmt formatCode="General" sourceLinked="1"/>
        <c:tickLblPos val="nextTo"/>
        <c:txPr>
          <a:bodyPr/>
          <a:lstStyle/>
          <a:p>
            <a:pPr>
              <a:defRPr baseline="0">
                <a:solidFill>
                  <a:schemeClr val="bg1"/>
                </a:solidFill>
              </a:defRPr>
            </a:pPr>
            <a:endParaRPr lang="en-US"/>
          </a:p>
        </c:txPr>
        <c:crossAx val="50701056"/>
        <c:crosses val="autoZero"/>
        <c:crossBetween val="between"/>
      </c:valAx>
      <c:spPr>
        <a:noFill/>
        <a:ln w="25382">
          <a:noFill/>
        </a:ln>
      </c:spPr>
    </c:plotArea>
    <c:legend>
      <c:legendPos val="r"/>
      <c:layout>
        <c:manualLayout>
          <c:xMode val="edge"/>
          <c:yMode val="edge"/>
          <c:x val="0.81434164939908904"/>
          <c:y val="0.13752049150280812"/>
          <c:w val="0.17732504489570367"/>
          <c:h val="0.86247950849719246"/>
        </c:manualLayout>
      </c:layout>
      <c:txPr>
        <a:bodyPr/>
        <a:lstStyle/>
        <a:p>
          <a:pPr>
            <a:defRPr baseline="0">
              <a:solidFill>
                <a:schemeClr val="bg1"/>
              </a:solidFill>
            </a:defRPr>
          </a:pPr>
          <a:endParaRPr lang="en-US"/>
        </a:p>
      </c:txPr>
    </c:legend>
    <c:plotVisOnly val="1"/>
    <c:dispBlanksAs val="gap"/>
  </c:chart>
  <c:txPr>
    <a:bodyPr/>
    <a:lstStyle/>
    <a:p>
      <a:pPr>
        <a:defRPr sz="1796"/>
      </a:pPr>
      <a:endParaRPr lang="en-US"/>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08-05-05T11:46:14.176" idx="1">
    <p:pos x="10" y="10"/>
    <p:text>Need p value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8-05-05T11:46:28.192" idx="3">
    <p:pos x="10" y="10"/>
    <p:text>Need p value.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4"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i="0"/>
            </a:lvl1pPr>
          </a:lstStyle>
          <a:p>
            <a:pPr>
              <a:defRPr/>
            </a:pPr>
            <a:endParaRPr lang="en-US"/>
          </a:p>
        </p:txBody>
      </p:sp>
      <p:sp>
        <p:nvSpPr>
          <p:cNvPr id="11469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i="0"/>
            </a:lvl1pPr>
          </a:lstStyle>
          <a:p>
            <a:pPr>
              <a:defRPr/>
            </a:pPr>
            <a:endParaRPr lang="en-US"/>
          </a:p>
        </p:txBody>
      </p:sp>
      <p:sp>
        <p:nvSpPr>
          <p:cNvPr id="11469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i="0"/>
            </a:lvl1pPr>
          </a:lstStyle>
          <a:p>
            <a:pPr>
              <a:defRPr/>
            </a:pPr>
            <a:endParaRPr lang="en-US"/>
          </a:p>
        </p:txBody>
      </p:sp>
      <p:sp>
        <p:nvSpPr>
          <p:cNvPr id="11469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i="0"/>
            </a:lvl1pPr>
          </a:lstStyle>
          <a:p>
            <a:pPr>
              <a:defRPr/>
            </a:pPr>
            <a:fld id="{B57A40C7-0387-4A7B-AB6B-3CBF281304E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2662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655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2663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B7D9B04E-B9C0-4905-8895-4D01EBC95EA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F7E5F71-7BCF-47B3-AF6A-2B0AD02D11B4}" type="slidenum">
              <a:rPr lang="en-US" smtClean="0"/>
              <a:pPr/>
              <a:t>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CB62DE5-6630-4DF9-A23B-5D7FBAD9BE48}" type="slidenum">
              <a:rPr lang="en-US" smtClean="0"/>
              <a:pPr/>
              <a:t>11</a:t>
            </a:fld>
            <a:endParaRPr lang="en-US" smtClean="0"/>
          </a:p>
        </p:txBody>
      </p:sp>
      <p:sp>
        <p:nvSpPr>
          <p:cNvPr id="71683"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1910E52-34BF-423C-B94A-FE7EC5E3AE56}" type="slidenum">
              <a:rPr lang="en-US" smtClean="0"/>
              <a:pPr/>
              <a:t>12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731838" y="4560888"/>
            <a:ext cx="5851525" cy="4319587"/>
          </a:xfrm>
          <a:noFill/>
          <a:ln/>
        </p:spPr>
        <p:txBody>
          <a:bodyPr/>
          <a:lstStyle/>
          <a:p>
            <a:pPr eaLnBrk="1" hangingPunct="1"/>
            <a:r>
              <a:rPr lang="en-US" smtClean="0"/>
              <a:t>Linear regression analysis for both treatment groups showed an inverse relationship between percentage reduction in LDL-C level and progression of atherosclerotic disease.</a:t>
            </a:r>
          </a:p>
          <a:p>
            <a:pPr eaLnBrk="1" hangingPunct="1"/>
            <a:r>
              <a:rPr lang="en-US" smtClean="0"/>
              <a:t>These data illustrate the benefits of intensive lipid lowering and show that, regardless of the agent used, an LDL-C reduction of at least 50% was required to halt progression.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2AEC146-F745-4464-8BB5-82814E446D7C}" type="slidenum">
              <a:rPr lang="en-US" smtClean="0"/>
              <a:pPr/>
              <a:t>13</a:t>
            </a:fld>
            <a:endParaRPr lang="en-US" smtClean="0"/>
          </a:p>
        </p:txBody>
      </p:sp>
      <p:sp>
        <p:nvSpPr>
          <p:cNvPr id="73731" name="Rectangle 2"/>
          <p:cNvSpPr>
            <a:spLocks noGrp="1" noRot="1" noChangeAspect="1" noChangeArrowheads="1" noTextEdit="1"/>
          </p:cNvSpPr>
          <p:nvPr>
            <p:ph type="sldImg"/>
          </p:nvPr>
        </p:nvSpPr>
        <p:spPr>
          <a:xfrm>
            <a:off x="1258888" y="720725"/>
            <a:ext cx="4800600" cy="3600450"/>
          </a:xfrm>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6C45965-FC33-41B6-81E1-C3FB863DAA61}" type="slidenum">
              <a:rPr lang="en-US" smtClean="0">
                <a:latin typeface="Arial" charset="0"/>
                <a:cs typeface="Arial" charset="0"/>
              </a:rPr>
              <a:pPr/>
              <a:t>14</a:t>
            </a:fld>
            <a:endParaRPr lang="en-US" smtClean="0">
              <a:latin typeface="Arial" charset="0"/>
              <a:cs typeface="Arial" charset="0"/>
            </a:endParaRPr>
          </a:p>
        </p:txBody>
      </p:sp>
      <p:sp>
        <p:nvSpPr>
          <p:cNvPr id="36867" name="Rectangle 7"/>
          <p:cNvSpPr txBox="1">
            <a:spLocks noGrp="1" noChangeArrowheads="1"/>
          </p:cNvSpPr>
          <p:nvPr/>
        </p:nvSpPr>
        <p:spPr bwMode="auto">
          <a:xfrm>
            <a:off x="4144298" y="9120169"/>
            <a:ext cx="3169265" cy="479412"/>
          </a:xfrm>
          <a:prstGeom prst="rect">
            <a:avLst/>
          </a:prstGeom>
          <a:noFill/>
          <a:ln w="9525">
            <a:noFill/>
            <a:miter lim="800000"/>
            <a:headEnd/>
            <a:tailEnd/>
          </a:ln>
        </p:spPr>
        <p:txBody>
          <a:bodyPr lIns="96041" tIns="48021" rIns="96041" bIns="48021" anchor="b"/>
          <a:lstStyle/>
          <a:p>
            <a:pPr algn="r" defTabSz="960415"/>
            <a:fld id="{8C776870-E704-4EF3-8249-AA49529CAD29}" type="slidenum">
              <a:rPr lang="en-US" sz="1200"/>
              <a:pPr algn="r" defTabSz="960415"/>
              <a:t>14</a:t>
            </a:fld>
            <a:endParaRPr lang="en-US" sz="1200" dirty="0"/>
          </a:p>
        </p:txBody>
      </p:sp>
      <p:sp>
        <p:nvSpPr>
          <p:cNvPr id="36868" name="Slide Image Placeholder 1"/>
          <p:cNvSpPr>
            <a:spLocks noGrp="1" noRot="1" noChangeAspect="1" noTextEdit="1"/>
          </p:cNvSpPr>
          <p:nvPr>
            <p:ph type="sldImg"/>
          </p:nvPr>
        </p:nvSpPr>
        <p:spPr>
          <a:xfrm>
            <a:off x="1258888" y="720725"/>
            <a:ext cx="4799012" cy="3598863"/>
          </a:xfrm>
          <a:ln/>
        </p:spPr>
      </p:sp>
      <p:sp>
        <p:nvSpPr>
          <p:cNvPr id="36869" name="Notes Placeholder 2"/>
          <p:cNvSpPr>
            <a:spLocks noGrp="1"/>
          </p:cNvSpPr>
          <p:nvPr>
            <p:ph type="body" idx="1"/>
          </p:nvPr>
        </p:nvSpPr>
        <p:spPr>
          <a:xfrm>
            <a:off x="730865" y="4560894"/>
            <a:ext cx="5853471" cy="4319569"/>
          </a:xfrm>
          <a:noFill/>
          <a:ln/>
        </p:spPr>
        <p:txBody>
          <a:bodyPr lIns="96041" tIns="48021" rIns="96041" bIns="48021"/>
          <a:lstStyle/>
          <a:p>
            <a:pPr eaLnBrk="1" hangingPunct="1">
              <a:spcBef>
                <a:spcPct val="0"/>
              </a:spcBef>
            </a:pPr>
            <a:endParaRPr lang="nl-NL" dirty="0" smtClean="0">
              <a:latin typeface="Arial" charset="0"/>
            </a:endParaRPr>
          </a:p>
        </p:txBody>
      </p:sp>
      <p:sp>
        <p:nvSpPr>
          <p:cNvPr id="36870" name="Slide Number Placeholder 3"/>
          <p:cNvSpPr txBox="1">
            <a:spLocks noGrp="1"/>
          </p:cNvSpPr>
          <p:nvPr/>
        </p:nvSpPr>
        <p:spPr bwMode="auto">
          <a:xfrm>
            <a:off x="4144298" y="9120169"/>
            <a:ext cx="3169265" cy="479412"/>
          </a:xfrm>
          <a:prstGeom prst="rect">
            <a:avLst/>
          </a:prstGeom>
          <a:noFill/>
          <a:ln w="9525">
            <a:noFill/>
            <a:miter lim="800000"/>
            <a:headEnd/>
            <a:tailEnd/>
          </a:ln>
        </p:spPr>
        <p:txBody>
          <a:bodyPr lIns="96041" tIns="48021" rIns="96041" bIns="48021" anchor="b"/>
          <a:lstStyle/>
          <a:p>
            <a:pPr algn="r" defTabSz="960415"/>
            <a:fld id="{ED31D4F0-83DC-438A-B7E0-75F896D05D86}" type="slidenum">
              <a:rPr lang="nl-NL" sz="1200">
                <a:latin typeface="Calibri" pitchFamily="34" charset="0"/>
              </a:rPr>
              <a:pPr algn="r" defTabSz="960415"/>
              <a:t>14</a:t>
            </a:fld>
            <a:endParaRPr lang="nl-NL" sz="120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68A7E51-5254-471B-B279-F5E4C3FFBF8D}" type="slidenum">
              <a:rPr lang="nl-NL" smtClean="0"/>
              <a:pPr>
                <a:defRPr/>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C90D2F-C037-4BC5-9DBD-EAD47BFC4860}" type="slidenum">
              <a:rPr lang="nl-NL" smtClean="0"/>
              <a:pPr fontAlgn="base">
                <a:spcBef>
                  <a:spcPct val="0"/>
                </a:spcBef>
                <a:spcAft>
                  <a:spcPct val="0"/>
                </a:spcAft>
                <a:defRPr/>
              </a:pPr>
              <a:t>16</a:t>
            </a:fld>
            <a:endParaRPr lang="nl-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206013-CC80-4232-BA4C-84C8B87257ED}" type="slidenum">
              <a:rPr lang="nl-NL" smtClean="0"/>
              <a:pPr fontAlgn="base">
                <a:spcBef>
                  <a:spcPct val="0"/>
                </a:spcBef>
                <a:spcAft>
                  <a:spcPct val="0"/>
                </a:spcAft>
                <a:defRPr/>
              </a:pPr>
              <a:t>17</a:t>
            </a:fld>
            <a:endParaRPr lang="nl-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A862DD-9ADF-4C4A-8AE5-A2F21D032B74}" type="slidenum">
              <a:rPr lang="en-US" smtClean="0">
                <a:latin typeface="Arial" charset="0"/>
                <a:cs typeface="Arial" charset="0"/>
              </a:rPr>
              <a:pPr/>
              <a:t>19</a:t>
            </a:fld>
            <a:endParaRPr lang="en-US" smtClean="0">
              <a:latin typeface="Arial" charset="0"/>
              <a:cs typeface="Arial" charset="0"/>
            </a:endParaRPr>
          </a:p>
        </p:txBody>
      </p:sp>
      <p:sp>
        <p:nvSpPr>
          <p:cNvPr id="28675" name="Rectangle 2"/>
          <p:cNvSpPr>
            <a:spLocks noGrp="1" noRot="1" noChangeAspect="1" noChangeArrowheads="1" noTextEdit="1"/>
          </p:cNvSpPr>
          <p:nvPr>
            <p:ph type="sldImg"/>
          </p:nvPr>
        </p:nvSpPr>
        <p:spPr>
          <a:xfrm>
            <a:off x="1258888" y="720725"/>
            <a:ext cx="4799012" cy="3598863"/>
          </a:xfrm>
          <a:ln/>
        </p:spPr>
      </p:sp>
      <p:sp>
        <p:nvSpPr>
          <p:cNvPr id="28676" name="Rectangle 3"/>
          <p:cNvSpPr>
            <a:spLocks noGrp="1" noChangeArrowheads="1"/>
          </p:cNvSpPr>
          <p:nvPr>
            <p:ph type="body" idx="1"/>
          </p:nvPr>
        </p:nvSpPr>
        <p:spPr>
          <a:xfrm>
            <a:off x="975034" y="4560894"/>
            <a:ext cx="5365135" cy="4319569"/>
          </a:xfrm>
          <a:noFill/>
          <a:ln/>
        </p:spPr>
        <p:txBody>
          <a:bodyPr/>
          <a:lstStyle/>
          <a:p>
            <a:pPr eaLnBrk="1" hangingPunct="1"/>
            <a:endParaRPr lang="fr-F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53E9B53-897E-48AD-865A-8588A5AE6E88}" type="slidenum">
              <a:rPr lang="en-US" smtClean="0"/>
              <a:pPr/>
              <a:t>2</a:t>
            </a:fld>
            <a:endParaRPr lang="en-US" smtClean="0"/>
          </a:p>
        </p:txBody>
      </p:sp>
      <p:sp>
        <p:nvSpPr>
          <p:cNvPr id="68611" name="Rectangle 2"/>
          <p:cNvSpPr>
            <a:spLocks noGrp="1" noRot="1" noChangeAspect="1" noChangeArrowheads="1" noTextEdit="1"/>
          </p:cNvSpPr>
          <p:nvPr>
            <p:ph type="sldImg"/>
          </p:nvPr>
        </p:nvSpPr>
        <p:spPr>
          <a:xfrm>
            <a:off x="1081088" y="511175"/>
            <a:ext cx="5116512" cy="3836988"/>
          </a:xfrm>
          <a:ln/>
        </p:spPr>
      </p:sp>
      <p:sp>
        <p:nvSpPr>
          <p:cNvPr id="68612" name="Rectangle 3"/>
          <p:cNvSpPr>
            <a:spLocks noGrp="1" noChangeArrowheads="1"/>
          </p:cNvSpPr>
          <p:nvPr>
            <p:ph type="body" idx="1"/>
          </p:nvPr>
        </p:nvSpPr>
        <p:spPr>
          <a:xfrm>
            <a:off x="728663" y="4560888"/>
            <a:ext cx="5818187" cy="4832350"/>
          </a:xfrm>
          <a:noFill/>
          <a:ln/>
        </p:spPr>
        <p:txBody>
          <a:bodyPr/>
          <a:lstStyle/>
          <a:p>
            <a:pPr eaLnBrk="1" hangingPunct="1"/>
            <a:r>
              <a:rPr lang="en-US" altLang="en-US" sz="1000" smtClean="0">
                <a:solidFill>
                  <a:srgbClr val="000000"/>
                </a:solidFill>
                <a:cs typeface="Times New Roman" pitchFamily="18" charset="0"/>
              </a:rPr>
              <a:t>This graphic illustrates the history of plaque formation. Early lesions in the form of isolated macrophage foam cells may occur in infancy. Lipid accumulation can then lead to a fatty streak. Next, lipids accumulate in the extracellular space within the vessel wall. After age 30, an atheroma or visible lipid core may develop. At this point, plaque growth is marked primarily by lipid accumulation. From the age of 40 onwards, plaques become more fibrous, a process which is dependent on the growth of a matrix of smooth muscle cells and collagen over the atheromatous core. Finally, if unstable, plaques may erode or rupture. Once the contents of the plaque are exposed to blood, platelet activation and thrombosis may occur.</a:t>
            </a:r>
            <a:endParaRPr lang="en-US" altLang="en-US" sz="1000" smtClean="0">
              <a:cs typeface="Times New Roman" pitchFamily="18" charset="0"/>
            </a:endParaRPr>
          </a:p>
          <a:p>
            <a:pPr eaLnBrk="1" hangingPunct="1"/>
            <a:r>
              <a:rPr lang="en-US" altLang="en-US" sz="1000" smtClean="0"/>
              <a:t>Atherosclerosis is a pathological process in which atheromatous plaques develop within the inner walls of arteries. It develops slowly over many years. These plaques cause the thickening and hardening of the arterial wall. Advanced plaques can lead to symptomatic cardiovascular disease. In recent years, the understanding of the mechanisms involved in atherogenesis has increased.</a:t>
            </a:r>
          </a:p>
          <a:p>
            <a:pPr eaLnBrk="1" hangingPunct="1"/>
            <a:r>
              <a:rPr lang="en-US" altLang="en-US" sz="1000" smtClean="0"/>
              <a:t>Several hypotheses have been proposed to explain how atherosclerosis develops. Currently, the "response to injury" hypothesis is the most favoured.</a:t>
            </a:r>
          </a:p>
          <a:p>
            <a:pPr eaLnBrk="1" hangingPunct="1"/>
            <a:r>
              <a:rPr lang="en-US" altLang="en-US" sz="1000" smtClean="0"/>
              <a:t>Plaque formation is thought to occur as a result of a protective response following damage to the endothelium of the arterial wall, the single layers of cells covering the intima. This damage may be caused by a variety of factors such as elevated levels of cholesterol or glucose, hypertension, atherogenic diet, or toxins from cigarette smoke.</a:t>
            </a:r>
            <a:endParaRPr lang="en-US" altLang="en-US" sz="1000" smtClean="0">
              <a:cs typeface="Times New Roman" pitchFamily="18" charset="0"/>
            </a:endParaRPr>
          </a:p>
          <a:p>
            <a:pPr eaLnBrk="1" hangingPunct="1"/>
            <a:r>
              <a:rPr lang="en-US" altLang="en-US" sz="1000" smtClean="0"/>
              <a:t>Rupture or erosion of the plaque may occur and is not dependent on the size of the plaque but may depend on the overall vulnerability of the plaque to rupture. Small parts of the plaque </a:t>
            </a:r>
            <a:r>
              <a:rPr lang="en-US" altLang="en-US" sz="1000" smtClean="0">
                <a:cs typeface="Times New Roman" pitchFamily="18" charset="0"/>
              </a:rPr>
              <a:t>– </a:t>
            </a:r>
            <a:r>
              <a:rPr lang="en-US" altLang="en-US" sz="1000" smtClean="0"/>
              <a:t>or clumps of adherent platelets </a:t>
            </a:r>
            <a:r>
              <a:rPr lang="en-US" altLang="en-US" sz="1000" smtClean="0">
                <a:cs typeface="Times New Roman" pitchFamily="18" charset="0"/>
              </a:rPr>
              <a:t>– </a:t>
            </a:r>
            <a:r>
              <a:rPr lang="en-US" altLang="en-US" sz="1000" smtClean="0"/>
              <a:t> may break off, forming emboli, which circulate in the vascular system. The embolus will become lodged in an artery or a smaller vessel, and may cause a blockage that deprives tissues further downstream of oxygen, and ultimately may lead to a cardiovascular event. Rupture also provides an ideal site for blood clot or thrombus formation which may occlude the artery, as in an MI for example. Hemorrhage into plaques can also occur.</a:t>
            </a:r>
            <a:endParaRPr lang="en-GB" sz="1000" b="1" smtClean="0">
              <a:solidFill>
                <a:srgbClr val="000000"/>
              </a:solidFill>
              <a:cs typeface="Times New Roman" pitchFamily="18" charset="0"/>
            </a:endParaRPr>
          </a:p>
          <a:p>
            <a:pPr eaLnBrk="1" hangingPunct="1"/>
            <a:r>
              <a:rPr lang="en-GB" sz="1000" smtClean="0">
                <a:solidFill>
                  <a:srgbClr val="000000"/>
                </a:solidFill>
                <a:cs typeface="Times New Roman" pitchFamily="18" charset="0"/>
              </a:rPr>
              <a:t>Plaques may become calcified, leading to reduced elasticity of the artery and a weakening of the vessel wall. A thinner and weaker vessel wall can lead to an aneurysm and possible hemorrhage.</a:t>
            </a:r>
          </a:p>
          <a:p>
            <a:pPr eaLnBrk="1" hangingPunct="1"/>
            <a:endParaRPr lang="en-GB" sz="1000" smtClean="0">
              <a:solidFill>
                <a:srgbClr val="000000"/>
              </a:solidFill>
              <a:cs typeface="Times New Roman" pitchFamily="18" charset="0"/>
            </a:endParaRPr>
          </a:p>
          <a:p>
            <a:pPr eaLnBrk="1" hangingPunct="1"/>
            <a:r>
              <a:rPr lang="en-GB" sz="800" smtClean="0">
                <a:solidFill>
                  <a:srgbClr val="000000"/>
                </a:solidFill>
                <a:cs typeface="Times New Roman" pitchFamily="18" charset="0"/>
              </a:rPr>
              <a:t>Reference:</a:t>
            </a:r>
            <a:endParaRPr lang="en-US" altLang="en-US" sz="800" smtClean="0">
              <a:cs typeface="Times New Roman" pitchFamily="18" charset="0"/>
            </a:endParaRPr>
          </a:p>
          <a:p>
            <a:pPr eaLnBrk="1" hangingPunct="1"/>
            <a:r>
              <a:rPr lang="en-GB" sz="800" smtClean="0">
                <a:solidFill>
                  <a:srgbClr val="000000"/>
                </a:solidFill>
                <a:cs typeface="Times New Roman" pitchFamily="18" charset="0"/>
              </a:rPr>
              <a:t>Stary HC, Chandler AB, Dinsmore RE </a:t>
            </a:r>
            <a:r>
              <a:rPr lang="en-GB" sz="800" i="1" smtClean="0">
                <a:solidFill>
                  <a:srgbClr val="000000"/>
                </a:solidFill>
                <a:cs typeface="Times New Roman" pitchFamily="18" charset="0"/>
              </a:rPr>
              <a:t>et al</a:t>
            </a:r>
            <a:r>
              <a:rPr lang="en-GB" sz="800" smtClean="0">
                <a:solidFill>
                  <a:srgbClr val="000000"/>
                </a:solidFill>
                <a:cs typeface="Times New Roman" pitchFamily="18" charset="0"/>
              </a:rPr>
              <a:t>. A definition of advanced types of atherosclerotic lesions and a histological classification of atherosclerosis. A report from the Committee on Vascular Lesions of the Council on Arteriosclerosis, American Heart Association. </a:t>
            </a:r>
            <a:r>
              <a:rPr lang="en-GB" sz="800" i="1" smtClean="0">
                <a:solidFill>
                  <a:srgbClr val="000000"/>
                </a:solidFill>
                <a:cs typeface="Times New Roman" pitchFamily="18" charset="0"/>
              </a:rPr>
              <a:t>Circulation</a:t>
            </a:r>
            <a:r>
              <a:rPr lang="en-GB" sz="800" smtClean="0">
                <a:solidFill>
                  <a:srgbClr val="000000"/>
                </a:solidFill>
                <a:cs typeface="Times New Roman" pitchFamily="18" charset="0"/>
              </a:rPr>
              <a:t> 1995;92(5):1355-1374.</a:t>
            </a:r>
            <a:endParaRPr lang="en-US" altLang="en-US" sz="1000" smtClean="0">
              <a:solidFill>
                <a:srgbClr val="000000"/>
              </a:solidFill>
              <a:cs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4B3542F-2D46-4B8D-9FF7-94B3442A5CA4}" type="slidenum">
              <a:rPr lang="en-US" smtClean="0">
                <a:latin typeface="Times New Roman" pitchFamily="1" charset="0"/>
              </a:rPr>
              <a:pPr/>
              <a:t>21</a:t>
            </a:fld>
            <a:endParaRPr lang="en-US" smtClean="0">
              <a:latin typeface="Times New Roman" pitchFamily="1"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latin typeface="Times New Roman"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2D603DC-09DE-4E9E-A161-EC19D29CB2E8}" type="slidenum">
              <a:rPr lang="en-US" smtClean="0">
                <a:latin typeface="Times New Roman" pitchFamily="1" charset="0"/>
              </a:rPr>
              <a:pPr/>
              <a:t>22</a:t>
            </a:fld>
            <a:endParaRPr lang="en-US" smtClean="0">
              <a:latin typeface="Times New Roman" pitchFamily="1"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latin typeface="Times New Roman" pitchFamily="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A33E811-6A03-4FBD-A3E2-22D681650DC2}" type="slidenum">
              <a:rPr lang="en-US" smtClean="0">
                <a:latin typeface="Times New Roman" pitchFamily="1" charset="0"/>
              </a:rPr>
              <a:pPr/>
              <a:t>23</a:t>
            </a:fld>
            <a:endParaRPr lang="en-US" smtClean="0">
              <a:latin typeface="Times New Roman" pitchFamily="1"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latin typeface="Times New Roman" pitchFamily="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p:spPr>
        <p:txBody>
          <a:bodyPr/>
          <a:lstStyle/>
          <a:p>
            <a:endParaRPr lang="fr-CA" smtClean="0">
              <a:latin typeface="Arial" charset="0"/>
            </a:endParaRPr>
          </a:p>
        </p:txBody>
      </p:sp>
      <p:sp>
        <p:nvSpPr>
          <p:cNvPr id="4" name="Espace réservé du numéro de diapositive 3"/>
          <p:cNvSpPr>
            <a:spLocks noGrp="1"/>
          </p:cNvSpPr>
          <p:nvPr>
            <p:ph type="sldNum" sz="quarter" idx="5"/>
          </p:nvPr>
        </p:nvSpPr>
        <p:spPr/>
        <p:txBody>
          <a:bodyPr/>
          <a:lstStyle/>
          <a:p>
            <a:pPr>
              <a:defRPr/>
            </a:pPr>
            <a:fld id="{8F778957-5997-45B7-861B-1101574B8CA7}"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102BFCC-BA58-4CF5-9408-971F058626D8}" type="slidenum">
              <a:rPr lang="en-US" smtClean="0">
                <a:latin typeface="Arial" charset="0"/>
                <a:cs typeface="Arial" charset="0"/>
              </a:rPr>
              <a:pPr/>
              <a:t>25</a:t>
            </a:fld>
            <a:endParaRPr lang="en-US" smtClean="0">
              <a:latin typeface="Arial" charset="0"/>
              <a:cs typeface="Arial" charset="0"/>
            </a:endParaRPr>
          </a:p>
        </p:txBody>
      </p:sp>
      <p:sp>
        <p:nvSpPr>
          <p:cNvPr id="30723" name="Rectangle 2"/>
          <p:cNvSpPr>
            <a:spLocks noGrp="1" noRot="1" noChangeAspect="1" noChangeArrowheads="1" noTextEdit="1"/>
          </p:cNvSpPr>
          <p:nvPr>
            <p:ph type="sldImg"/>
          </p:nvPr>
        </p:nvSpPr>
        <p:spPr>
          <a:xfrm>
            <a:off x="1258888" y="720725"/>
            <a:ext cx="4799012" cy="3598863"/>
          </a:xfrm>
          <a:ln/>
        </p:spPr>
      </p:sp>
      <p:sp>
        <p:nvSpPr>
          <p:cNvPr id="30724" name="Rectangle 3"/>
          <p:cNvSpPr>
            <a:spLocks noGrp="1" noChangeArrowheads="1"/>
          </p:cNvSpPr>
          <p:nvPr>
            <p:ph type="body" idx="1"/>
          </p:nvPr>
        </p:nvSpPr>
        <p:spPr>
          <a:xfrm>
            <a:off x="975034" y="4560894"/>
            <a:ext cx="5365135" cy="4319569"/>
          </a:xfrm>
          <a:noFill/>
          <a:ln/>
        </p:spPr>
        <p:txBody>
          <a:bodyPr/>
          <a:lstStyle/>
          <a:p>
            <a:pPr eaLnBrk="1" hangingPunct="1"/>
            <a:endParaRPr lang="fr-FR"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60B9DCF-BBDB-4409-80E0-09B7E015E9C8}" type="slidenum">
              <a:rPr lang="en-US" smtClean="0">
                <a:latin typeface="Arial" charset="0"/>
                <a:cs typeface="Arial" charset="0"/>
              </a:rPr>
              <a:pPr/>
              <a:t>26</a:t>
            </a:fld>
            <a:endParaRPr lang="en-US" smtClean="0">
              <a:latin typeface="Arial" charset="0"/>
              <a:cs typeface="Arial" charset="0"/>
            </a:endParaRPr>
          </a:p>
        </p:txBody>
      </p:sp>
      <p:sp>
        <p:nvSpPr>
          <p:cNvPr id="37891" name="Rectangle 2"/>
          <p:cNvSpPr>
            <a:spLocks noGrp="1" noRot="1" noChangeAspect="1" noChangeArrowheads="1" noTextEdit="1"/>
          </p:cNvSpPr>
          <p:nvPr>
            <p:ph type="sldImg"/>
          </p:nvPr>
        </p:nvSpPr>
        <p:spPr>
          <a:xfrm>
            <a:off x="1258888" y="720725"/>
            <a:ext cx="4799012" cy="3598863"/>
          </a:xfrm>
          <a:ln/>
        </p:spPr>
      </p:sp>
      <p:sp>
        <p:nvSpPr>
          <p:cNvPr id="37892" name="Rectangle 3"/>
          <p:cNvSpPr>
            <a:spLocks noGrp="1" noChangeArrowheads="1"/>
          </p:cNvSpPr>
          <p:nvPr>
            <p:ph type="body" idx="1"/>
          </p:nvPr>
        </p:nvSpPr>
        <p:spPr>
          <a:xfrm>
            <a:off x="975034" y="4560894"/>
            <a:ext cx="5365135" cy="4319569"/>
          </a:xfrm>
          <a:noFill/>
          <a:ln/>
        </p:spPr>
        <p:txBody>
          <a:bodyPr/>
          <a:lstStyle/>
          <a:p>
            <a:pPr eaLnBrk="1" hangingPunct="1"/>
            <a:endParaRPr lang="fr-FR"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C197888-C792-4A6F-9F77-B377759ACDC2}" type="slidenum">
              <a:rPr lang="en-US" smtClean="0">
                <a:latin typeface="Arial" charset="0"/>
                <a:cs typeface="Arial" charset="0"/>
              </a:rPr>
              <a:pPr/>
              <a:t>27</a:t>
            </a:fld>
            <a:endParaRPr lang="en-US" smtClean="0">
              <a:latin typeface="Arial" charset="0"/>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25A3F9F-4257-4944-8676-2EDE4931DD79}" type="slidenum">
              <a:rPr lang="en-US" smtClean="0">
                <a:latin typeface="Arial" charset="0"/>
                <a:cs typeface="Arial" charset="0"/>
              </a:rPr>
              <a:pPr/>
              <a:t>28</a:t>
            </a:fld>
            <a:endParaRPr lang="en-US" smtClean="0">
              <a:latin typeface="Arial" charset="0"/>
              <a:cs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fr-FR"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DA4B6D2-43F4-4D55-89BE-E74C32649939}" type="slidenum">
              <a:rPr lang="en-US" smtClean="0"/>
              <a:pPr/>
              <a:t>33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C54C7C7-8932-4A90-A715-72883DE0D208}" type="slidenum">
              <a:rPr lang="en-US" smtClean="0"/>
              <a:pPr/>
              <a:t>34</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112F823-84A3-4F9F-911F-150F003646C2}" type="slidenum">
              <a:rPr lang="en-US" smtClean="0"/>
              <a:pPr/>
              <a:t>35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BDCC48C-B4F9-4A5C-8228-C934759B485A}" type="slidenum">
              <a:rPr lang="en-US" smtClean="0"/>
              <a:pPr/>
              <a:t>36</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E6E273C-24B2-4E3C-A0F5-66685C2BB601}" type="slidenum">
              <a:rPr lang="en-US" smtClean="0"/>
              <a:pPr/>
              <a:t>37</a:t>
            </a:fld>
            <a:endParaRPr lang="en-US" smtClean="0"/>
          </a:p>
        </p:txBody>
      </p:sp>
      <p:sp>
        <p:nvSpPr>
          <p:cNvPr id="79875" name="Rectangle 2"/>
          <p:cNvSpPr>
            <a:spLocks noGrp="1" noRot="1" noChangeAspect="1" noChangeArrowheads="1" noTextEdit="1"/>
          </p:cNvSpPr>
          <p:nvPr>
            <p:ph type="sldImg"/>
          </p:nvPr>
        </p:nvSpPr>
        <p:spPr>
          <a:xfrm>
            <a:off x="1258888" y="720725"/>
            <a:ext cx="4800600" cy="3600450"/>
          </a:xfrm>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B0D7339-9DF4-4DFB-9155-AADD9C170198}" type="slidenum">
              <a:rPr lang="en-US" smtClean="0"/>
              <a:pPr/>
              <a:t>38</a:t>
            </a:fld>
            <a:endParaRPr lang="en-US" smtClean="0"/>
          </a:p>
        </p:txBody>
      </p:sp>
      <p:sp>
        <p:nvSpPr>
          <p:cNvPr id="80899" name="Rectangle 2"/>
          <p:cNvSpPr>
            <a:spLocks noGrp="1" noRot="1" noChangeAspect="1" noChangeArrowheads="1" noTextEdit="1"/>
          </p:cNvSpPr>
          <p:nvPr>
            <p:ph type="sldImg"/>
          </p:nvPr>
        </p:nvSpPr>
        <p:spPr>
          <a:xfrm>
            <a:off x="1258888" y="720725"/>
            <a:ext cx="4800600" cy="3600450"/>
          </a:xfrm>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409D5B6-8579-4B8B-BD49-F7E75A2B8A95}" type="slidenum">
              <a:rPr lang="en-US" smtClean="0"/>
              <a:pPr/>
              <a:t>39</a:t>
            </a:fld>
            <a:endParaRPr lang="en-US" smtClean="0"/>
          </a:p>
        </p:txBody>
      </p:sp>
      <p:sp>
        <p:nvSpPr>
          <p:cNvPr id="81923" name="Rectangle 2"/>
          <p:cNvSpPr>
            <a:spLocks noGrp="1" noRot="1" noChangeAspect="1" noChangeArrowheads="1" noTextEdit="1"/>
          </p:cNvSpPr>
          <p:nvPr>
            <p:ph type="sldImg"/>
          </p:nvPr>
        </p:nvSpPr>
        <p:spPr>
          <a:xfrm>
            <a:off x="1258888" y="720725"/>
            <a:ext cx="4800600" cy="3600450"/>
          </a:xfrm>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2151E15-D89F-4561-9433-88841F0C0627}" type="slidenum">
              <a:rPr lang="en-US" smtClean="0"/>
              <a:pPr/>
              <a:t>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1CCFC-305A-461E-ACD6-D82F72AF8857}" type="slidenum">
              <a:rPr lang="en-US"/>
              <a:pPr/>
              <a:t>5</a:t>
            </a:fld>
            <a:endParaRPr lang="en-US"/>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4633939-045B-46CB-B7B4-87B7FCF53F13}" type="slidenum">
              <a:rPr lang="en-US" smtClean="0"/>
              <a:pPr/>
              <a:t>6</a:t>
            </a:fld>
            <a:endParaRPr lang="en-US" smtClean="0"/>
          </a:p>
        </p:txBody>
      </p:sp>
      <p:sp>
        <p:nvSpPr>
          <p:cNvPr id="67587"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61" tIns="48331" rIns="96661" bIns="48331" anchor="b"/>
          <a:lstStyle/>
          <a:p>
            <a:pPr algn="r" eaLnBrk="0" hangingPunct="0"/>
            <a:fld id="{D4F5EFF1-C4C0-4AB0-A829-7A3E923731CE}" type="slidenum">
              <a:rPr lang="en-GB" sz="1300" i="0"/>
              <a:pPr algn="r" eaLnBrk="0" hangingPunct="0"/>
              <a:t>6</a:t>
            </a:fld>
            <a:endParaRPr lang="en-GB" sz="1300" i="0"/>
          </a:p>
        </p:txBody>
      </p:sp>
      <p:sp>
        <p:nvSpPr>
          <p:cNvPr id="67588" name="Rectangle 2"/>
          <p:cNvSpPr>
            <a:spLocks noGrp="1" noRot="1" noChangeAspect="1" noChangeArrowheads="1" noTextEdit="1"/>
          </p:cNvSpPr>
          <p:nvPr>
            <p:ph type="sldImg"/>
          </p:nvPr>
        </p:nvSpPr>
        <p:spPr>
          <a:xfrm>
            <a:off x="1258888" y="720725"/>
            <a:ext cx="4800600" cy="3600450"/>
          </a:xfrm>
          <a:ln/>
        </p:spPr>
      </p:sp>
      <p:sp>
        <p:nvSpPr>
          <p:cNvPr id="67589"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2151E15-D89F-4561-9433-88841F0C0627}" type="slidenum">
              <a:rPr lang="en-US" smtClean="0"/>
              <a:pPr/>
              <a:t>64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EB4BB-A420-4670-A6D7-30ED96799E86}" type="slidenum">
              <a:rPr lang="en-US"/>
              <a:pPr/>
              <a:t>66</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8301CD-4EAF-45C6-A88F-67952437DA6B}" type="slidenum">
              <a:rPr lang="en-US"/>
              <a:pPr/>
              <a:t>68</a:t>
            </a:fld>
            <a:endParaRPr lang="en-US"/>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2F5A5C-C59B-45BD-AE44-BBC0951E5E7B}" type="slidenum">
              <a:rPr lang="en-US"/>
              <a:pPr/>
              <a:t>69</a:t>
            </a:fld>
            <a:endParaRPr lang="en-US"/>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3A922-0CE8-4D3D-81AA-5D142FD2011A}" type="slidenum">
              <a:rPr lang="en-US"/>
              <a:pPr/>
              <a:t>76</a:t>
            </a:fld>
            <a:endParaRPr lang="en-US"/>
          </a:p>
        </p:txBody>
      </p:sp>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1C616-3B87-45A4-A1E1-D34208216886}" type="slidenum">
              <a:rPr lang="en-US"/>
              <a:pPr/>
              <a:t>79</a:t>
            </a:fld>
            <a:endParaRPr lang="en-US"/>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1FE5F1-981D-4771-97BE-1221C90FED27}" type="slidenum">
              <a:rPr lang="en-US" smtClean="0"/>
              <a:pPr/>
              <a:t>87</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1FE5F1-981D-4771-97BE-1221C90FED27}" type="slidenum">
              <a:rPr lang="en-US" smtClean="0"/>
              <a:pPr/>
              <a:t>88</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1FE5F1-981D-4771-97BE-1221C90FED27}" type="slidenum">
              <a:rPr lang="en-US" smtClean="0"/>
              <a:pPr/>
              <a:t>90</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F4259627-A934-42DE-B707-38CD54FCB362}" type="slidenum">
              <a:rPr lang="en-US" smtClean="0">
                <a:latin typeface="Arial" pitchFamily="34" charset="0"/>
                <a:cs typeface="Arial" pitchFamily="34" charset="0"/>
              </a:rPr>
              <a:pPr/>
              <a:t>93</a:t>
            </a:fld>
            <a:endParaRPr lang="en-US" smtClean="0">
              <a:latin typeface="Arial" pitchFamily="34" charset="0"/>
              <a:cs typeface="Arial"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67E90B46-0EE9-4C21-B538-CA135AE3736D}" type="slidenum">
              <a:rPr lang="en-US" smtClean="0">
                <a:latin typeface="Arial" pitchFamily="34" charset="0"/>
                <a:cs typeface="Arial" pitchFamily="34" charset="0"/>
              </a:rPr>
              <a:pPr/>
              <a:t>94</a:t>
            </a:fld>
            <a:endParaRPr lang="en-US" smtClean="0">
              <a:latin typeface="Arial" pitchFamily="34" charset="0"/>
              <a:cs typeface="Arial" pitchFamily="34"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74BFEF-01D8-4FDF-AB0D-51DCB82DAD0E}" type="slidenum">
              <a:rPr lang="en-US"/>
              <a:pPr/>
              <a:t>97</a:t>
            </a:fld>
            <a:endParaRPr lang="en-US"/>
          </a:p>
        </p:txBody>
      </p:sp>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2026F83-9295-4752-B8EE-273B8E3820AF}" type="slidenum">
              <a:rPr lang="en-US" smtClean="0"/>
              <a:pPr/>
              <a:t>8</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smtClean="0"/>
              <a:t>The evidence for very low LDL was very compellingly </a:t>
            </a:r>
            <a:r>
              <a:rPr lang="en-US" dirty="0" err="1" smtClean="0"/>
              <a:t>summarised</a:t>
            </a:r>
            <a:r>
              <a:rPr lang="en-US" dirty="0" smtClean="0"/>
              <a:t> in the Cannon meta-analysis,” reported Dr. Davidson, referring to a 2006 study by Cannon et al.</a:t>
            </a:r>
            <a:r>
              <a:rPr lang="en-US" baseline="30000" dirty="0" smtClean="0"/>
              <a:t>10</a:t>
            </a:r>
            <a:r>
              <a:rPr lang="en-US" dirty="0" smtClean="0"/>
              <a:t> In this meta-analysis of 4 large trials </a:t>
            </a:r>
            <a:br>
              <a:rPr lang="en-US" dirty="0" smtClean="0"/>
            </a:br>
            <a:r>
              <a:rPr lang="en-US" dirty="0" smtClean="0"/>
              <a:t>(N = 27,548), intensive lipid lowering produced a 16% reduction (</a:t>
            </a:r>
            <a:r>
              <a:rPr lang="en-US" i="1" dirty="0" smtClean="0"/>
              <a:t>P</a:t>
            </a:r>
            <a:r>
              <a:rPr lang="en-US" dirty="0" smtClean="0"/>
              <a:t> &lt; .00001) in the risk of coronary death or myocardial infarction as well as in coronary death or any cardiovascular event relative to moderate LDL cholesterol reductions (Figure 2). In the largest of these studies, TNT (Treating to New Targets), which </a:t>
            </a:r>
            <a:r>
              <a:rPr lang="en-US" dirty="0" err="1" smtClean="0"/>
              <a:t>randomised</a:t>
            </a:r>
            <a:r>
              <a:rPr lang="en-US" dirty="0" smtClean="0"/>
              <a:t> 10,001 patients, a median LDL cholesterol of 2.0 mmol/L was associated with a 22% </a:t>
            </a:r>
            <a:br>
              <a:rPr lang="en-US" dirty="0" smtClean="0"/>
            </a:br>
            <a:r>
              <a:rPr lang="en-US" dirty="0" smtClean="0"/>
              <a:t>(</a:t>
            </a:r>
            <a:r>
              <a:rPr lang="en-US" i="1" dirty="0" smtClean="0"/>
              <a:t>P</a:t>
            </a:r>
            <a:r>
              <a:rPr lang="en-US" dirty="0" smtClean="0"/>
              <a:t> &lt; .001) reduction in the risk of a first major cardiovascular event over a median 4 years of follow-up relative to a median LDL cholesterol of 2.6 mmol/L.</a:t>
            </a:r>
            <a:r>
              <a:rPr lang="en-US" baseline="30000" dirty="0" smtClean="0"/>
              <a:t>11</a:t>
            </a:r>
            <a:endParaRPr lang="en-US" dirty="0" smtClean="0"/>
          </a:p>
          <a:p>
            <a:pPr eaLnBrk="1" hangingPunct="1"/>
            <a:endParaRPr lang="en-US" dirty="0" smtClean="0"/>
          </a:p>
          <a:p>
            <a:pPr eaLnBrk="1" hangingPunct="1"/>
            <a:r>
              <a:rPr lang="en-US" dirty="0" smtClean="0"/>
              <a:t>A series of studies designed to evaluate the effects of moderate to intensive lipid-lowering therapy with intravascular ultrasound (IVUS) appear to explain this benefit by demonstrating a correlation between reductions in LDL cholesterol and improvements in atherosclerosis. Much of this work has been led by Steven E. </a:t>
            </a:r>
            <a:r>
              <a:rPr lang="en-US" dirty="0" err="1" smtClean="0"/>
              <a:t>Nissen</a:t>
            </a:r>
            <a:r>
              <a:rPr lang="en-US" dirty="0" smtClean="0"/>
              <a:t>, MD, Chairman, Department of Cardiovascular Medicine, The Cleveland Clinic, Cleveland, Ohio. Reviewing this data at DALM 2007, Dr. </a:t>
            </a:r>
            <a:r>
              <a:rPr lang="en-US" dirty="0" err="1" smtClean="0"/>
              <a:t>Nissen</a:t>
            </a:r>
            <a:r>
              <a:rPr lang="en-US" dirty="0" smtClean="0"/>
              <a:t> said results of REVERSAL (Reversal of Atherosclerosis With Aggressive Lipid Lowering) confirmed that progression of atherosclerosis could be halted when average LDL cholesterol was reduced to 2.0 mmol/L.</a:t>
            </a:r>
            <a:r>
              <a:rPr lang="en-US" baseline="30000" dirty="0" smtClean="0"/>
              <a:t>12</a:t>
            </a:r>
            <a:r>
              <a:rPr lang="en-US" dirty="0" smtClean="0"/>
              <a:t> In a subsequent study, called ASTEROID (A Study to Evaluate the Effect of Rosuvastatin on Intravascular Ultrasound–Derived Coronary </a:t>
            </a:r>
            <a:r>
              <a:rPr lang="en-US" dirty="0" err="1" smtClean="0"/>
              <a:t>Atheroma</a:t>
            </a:r>
            <a:r>
              <a:rPr lang="en-US" dirty="0" smtClean="0"/>
              <a:t> Burden) an average LDL cholesterol level of 1.58 mmol/L was associated with measurable regression of atherosclerosis.</a:t>
            </a:r>
            <a:r>
              <a:rPr lang="en-US" baseline="30000" dirty="0" smtClean="0"/>
              <a:t>13</a:t>
            </a:r>
            <a:endParaRPr lang="en-US" dirty="0" smtClean="0"/>
          </a:p>
          <a:p>
            <a:pPr eaLnBrk="1" hangingPunct="1"/>
            <a:r>
              <a:rPr lang="en-US" dirty="0" smtClean="0"/>
              <a:t>According to Dr. </a:t>
            </a:r>
            <a:r>
              <a:rPr lang="en-US" dirty="0" err="1" smtClean="0"/>
              <a:t>Nissen</a:t>
            </a:r>
            <a:r>
              <a:rPr lang="en-US" dirty="0" smtClean="0"/>
              <a:t>, “When you look at all of the studies using IVUS, a strong correlation is observed between LDL [cholesterol lowering] and median change in </a:t>
            </a:r>
            <a:r>
              <a:rPr lang="en-US" dirty="0" err="1" smtClean="0"/>
              <a:t>atheroma</a:t>
            </a:r>
            <a:r>
              <a:rPr lang="en-US" dirty="0" smtClean="0"/>
              <a:t> volume, ranging from regression with ASTEROID to no progression in the intensive treatment arm of REVERSAL to progression with less intensive treatment.” </a:t>
            </a:r>
            <a:br>
              <a:rPr lang="en-US" dirty="0" smtClean="0"/>
            </a:br>
            <a:endParaRPr lang="en-US" dirty="0" smtClean="0"/>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D9B04E-B9C0-4905-8895-4D01EBC95EA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vmlDrawing" Target="../drawings/vmlDrawing13.v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vmlDrawing" Target="../drawings/vmlDrawing14.v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vmlDrawing" Target="../drawings/vmlDrawing15.v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vmlDrawing" Target="../drawings/vmlDrawing16.v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vmlDrawing" Target="../drawings/vmlDrawing17.v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vmlDrawing" Target="../drawings/vmlDrawing18.v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vmlDrawing" Target="../drawings/vmlDrawing19.v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vmlDrawing" Target="../drawings/vmlDrawing20.v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5"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6" name="Object 1033"/>
          <p:cNvGraphicFramePr>
            <a:graphicFrameLocks noChangeAspect="1"/>
          </p:cNvGraphicFramePr>
          <p:nvPr/>
        </p:nvGraphicFramePr>
        <p:xfrm>
          <a:off x="0" y="0"/>
          <a:ext cx="1371600" cy="1358900"/>
        </p:xfrm>
        <a:graphic>
          <a:graphicData uri="http://schemas.openxmlformats.org/presentationml/2006/ole">
            <p:oleObj spid="_x0000_s84994" name="Bitmap Image" r:id="rId3" imgW="905001" imgH="895238" progId="PBrush">
              <p:embed/>
            </p:oleObj>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9" name="Slide Number Placeholder 5"/>
          <p:cNvSpPr>
            <a:spLocks noGrp="1"/>
          </p:cNvSpPr>
          <p:nvPr>
            <p:ph type="sldNum" sz="quarter" idx="12"/>
          </p:nvPr>
        </p:nvSpPr>
        <p:spPr/>
        <p:txBody>
          <a:bodyPr/>
          <a:lstStyle>
            <a:lvl1pPr>
              <a:defRPr/>
            </a:lvl1pPr>
          </a:lstStyle>
          <a:p>
            <a:pPr>
              <a:defRPr/>
            </a:pPr>
            <a:fld id="{396F5558-16BE-416A-AA5D-5C983DFB1919}" type="slidenum">
              <a:rPr lang="en-US"/>
              <a:pPr>
                <a:defRPr/>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5"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6" name="Object 1033"/>
          <p:cNvGraphicFramePr>
            <a:graphicFrameLocks noChangeAspect="1"/>
          </p:cNvGraphicFramePr>
          <p:nvPr/>
        </p:nvGraphicFramePr>
        <p:xfrm>
          <a:off x="0" y="0"/>
          <a:ext cx="1371600" cy="1358900"/>
        </p:xfrm>
        <a:graphic>
          <a:graphicData uri="http://schemas.openxmlformats.org/presentationml/2006/ole">
            <p:oleObj spid="_x0000_s94210" name="Bitmap Image" r:id="rId3" imgW="905001" imgH="895238" progId="PBrush">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9" name="Slide Number Placeholder 5"/>
          <p:cNvSpPr>
            <a:spLocks noGrp="1"/>
          </p:cNvSpPr>
          <p:nvPr>
            <p:ph type="sldNum" sz="quarter" idx="12"/>
          </p:nvPr>
        </p:nvSpPr>
        <p:spPr/>
        <p:txBody>
          <a:bodyPr/>
          <a:lstStyle>
            <a:lvl1pPr>
              <a:defRPr/>
            </a:lvl1pPr>
          </a:lstStyle>
          <a:p>
            <a:pPr>
              <a:defRPr/>
            </a:pPr>
            <a:fld id="{0A222641-845B-4505-BFB8-6A2998C12EC7}"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5"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6" name="Object 1033"/>
          <p:cNvGraphicFramePr>
            <a:graphicFrameLocks noChangeAspect="1"/>
          </p:cNvGraphicFramePr>
          <p:nvPr/>
        </p:nvGraphicFramePr>
        <p:xfrm>
          <a:off x="0" y="0"/>
          <a:ext cx="1371600" cy="1358900"/>
        </p:xfrm>
        <a:graphic>
          <a:graphicData uri="http://schemas.openxmlformats.org/presentationml/2006/ole">
            <p:oleObj spid="_x0000_s95234" name="Bitmap Image" r:id="rId3" imgW="905001" imgH="895238" progId="PBrush">
              <p:embed/>
            </p:oleObj>
          </a:graphicData>
        </a:graphic>
      </p:graphicFrame>
      <p:sp>
        <p:nvSpPr>
          <p:cNvPr id="2" name="Vertical Title 1"/>
          <p:cNvSpPr>
            <a:spLocks noGrp="1"/>
          </p:cNvSpPr>
          <p:nvPr>
            <p:ph type="title" orient="vert"/>
          </p:nvPr>
        </p:nvSpPr>
        <p:spPr>
          <a:xfrm>
            <a:off x="6915150" y="76200"/>
            <a:ext cx="20764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60769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9" name="Slide Number Placeholder 5"/>
          <p:cNvSpPr>
            <a:spLocks noGrp="1"/>
          </p:cNvSpPr>
          <p:nvPr>
            <p:ph type="sldNum" sz="quarter" idx="12"/>
          </p:nvPr>
        </p:nvSpPr>
        <p:spPr/>
        <p:txBody>
          <a:bodyPr/>
          <a:lstStyle>
            <a:lvl1pPr>
              <a:defRPr/>
            </a:lvl1pPr>
          </a:lstStyle>
          <a:p>
            <a:pPr>
              <a:defRPr/>
            </a:pPr>
            <a:fld id="{B8CA3E1E-71D5-4C24-9EA5-D95E1D950C77}" type="slidenum">
              <a:rPr lang="en-US"/>
              <a:pPr>
                <a:defRPr/>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4"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5"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6" name="Object 1033"/>
          <p:cNvGraphicFramePr>
            <a:graphicFrameLocks noChangeAspect="1"/>
          </p:cNvGraphicFramePr>
          <p:nvPr/>
        </p:nvGraphicFramePr>
        <p:xfrm>
          <a:off x="0" y="0"/>
          <a:ext cx="1371600" cy="1358900"/>
        </p:xfrm>
        <a:graphic>
          <a:graphicData uri="http://schemas.openxmlformats.org/presentationml/2006/ole">
            <p:oleObj spid="_x0000_s96258" name="Bitmap Image" r:id="rId3" imgW="905001" imgH="895238" progId="PBrush">
              <p:embed/>
            </p:oleObj>
          </a:graphicData>
        </a:graphic>
      </p:graphicFrame>
      <p:sp>
        <p:nvSpPr>
          <p:cNvPr id="2" name="Title 1"/>
          <p:cNvSpPr>
            <a:spLocks noGrp="1"/>
          </p:cNvSpPr>
          <p:nvPr>
            <p:ph type="title"/>
          </p:nvPr>
        </p:nvSpPr>
        <p:spPr>
          <a:xfrm>
            <a:off x="1219200" y="762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r>
              <a:rPr lang="en-US" noProof="0" smtClean="0"/>
              <a:t>Click icon to add chart</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9" name="Slide Number Placeholder 5"/>
          <p:cNvSpPr>
            <a:spLocks noGrp="1"/>
          </p:cNvSpPr>
          <p:nvPr>
            <p:ph type="sldNum" sz="quarter" idx="12"/>
          </p:nvPr>
        </p:nvSpPr>
        <p:spPr/>
        <p:txBody>
          <a:bodyPr/>
          <a:lstStyle>
            <a:lvl1pPr>
              <a:defRPr/>
            </a:lvl1pPr>
          </a:lstStyle>
          <a:p>
            <a:pPr>
              <a:defRPr/>
            </a:pPr>
            <a:fld id="{F6B496AB-B048-474D-B316-E169FA5FCCA1}" type="slidenum">
              <a:rPr lang="en-US"/>
              <a:pPr>
                <a:defRPr/>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7"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8"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9" name="Object 1033"/>
          <p:cNvGraphicFramePr>
            <a:graphicFrameLocks noChangeAspect="1"/>
          </p:cNvGraphicFramePr>
          <p:nvPr/>
        </p:nvGraphicFramePr>
        <p:xfrm>
          <a:off x="0" y="0"/>
          <a:ext cx="1371600" cy="1358900"/>
        </p:xfrm>
        <a:graphic>
          <a:graphicData uri="http://schemas.openxmlformats.org/presentationml/2006/ole">
            <p:oleObj spid="_x0000_s97282" name="Bitmap Image" r:id="rId3" imgW="905001" imgH="895238" progId="PBrush">
              <p:embed/>
            </p:oleObj>
          </a:graphicData>
        </a:graphic>
      </p:graphicFrame>
      <p:sp>
        <p:nvSpPr>
          <p:cNvPr id="2" name="Title 1"/>
          <p:cNvSpPr>
            <a:spLocks noGrp="1"/>
          </p:cNvSpPr>
          <p:nvPr>
            <p:ph type="title" sz="quarter"/>
          </p:nvPr>
        </p:nvSpPr>
        <p:spPr>
          <a:xfrm>
            <a:off x="1219200" y="762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Footer Placeholder 7"/>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12" name="Slide Number Placeholder 8"/>
          <p:cNvSpPr>
            <a:spLocks noGrp="1"/>
          </p:cNvSpPr>
          <p:nvPr>
            <p:ph type="sldNum" sz="quarter" idx="12"/>
          </p:nvPr>
        </p:nvSpPr>
        <p:spPr/>
        <p:txBody>
          <a:bodyPr/>
          <a:lstStyle>
            <a:lvl1pPr>
              <a:defRPr/>
            </a:lvl1pPr>
          </a:lstStyle>
          <a:p>
            <a:pPr>
              <a:defRPr/>
            </a:pPr>
            <a:fld id="{65F2E0F0-17EA-42A1-9316-8D44F26CA3BD}" type="slidenum">
              <a:rPr lang="en-US"/>
              <a:pPr>
                <a:defRPr/>
              </a:pPr>
              <a:t>‹#›</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5"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6"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7" name="Object 1033"/>
          <p:cNvGraphicFramePr>
            <a:graphicFrameLocks noChangeAspect="1"/>
          </p:cNvGraphicFramePr>
          <p:nvPr/>
        </p:nvGraphicFramePr>
        <p:xfrm>
          <a:off x="0" y="0"/>
          <a:ext cx="1371600" cy="1358900"/>
        </p:xfrm>
        <a:graphic>
          <a:graphicData uri="http://schemas.openxmlformats.org/presentationml/2006/ole">
            <p:oleObj spid="_x0000_s98306" name="Bitmap Image" r:id="rId3" imgW="905001" imgH="895238" progId="PBrush">
              <p:embed/>
            </p:oleObj>
          </a:graphicData>
        </a:graphic>
      </p:graphicFrame>
      <p:sp>
        <p:nvSpPr>
          <p:cNvPr id="2" name="Title 1"/>
          <p:cNvSpPr>
            <a:spLocks noGrp="1"/>
          </p:cNvSpPr>
          <p:nvPr>
            <p:ph type="title"/>
          </p:nvPr>
        </p:nvSpPr>
        <p:spPr>
          <a:xfrm>
            <a:off x="1219200" y="76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10" name="Slide Number Placeholder 6"/>
          <p:cNvSpPr>
            <a:spLocks noGrp="1"/>
          </p:cNvSpPr>
          <p:nvPr>
            <p:ph type="sldNum" sz="quarter" idx="12"/>
          </p:nvPr>
        </p:nvSpPr>
        <p:spPr/>
        <p:txBody>
          <a:bodyPr/>
          <a:lstStyle>
            <a:lvl1pPr>
              <a:defRPr/>
            </a:lvl1pPr>
          </a:lstStyle>
          <a:p>
            <a:pPr>
              <a:defRPr/>
            </a:pPr>
            <a:fld id="{74FDA588-ACA3-4776-831A-1C77EE67D0DB}" type="slidenum">
              <a:rPr lang="en-US"/>
              <a:pPr>
                <a:defRPr/>
              </a:pPr>
              <a:t>‹#›</a:t>
            </a:fld>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5"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6" name="Object 1033"/>
          <p:cNvGraphicFramePr>
            <a:graphicFrameLocks noChangeAspect="1"/>
          </p:cNvGraphicFramePr>
          <p:nvPr/>
        </p:nvGraphicFramePr>
        <p:xfrm>
          <a:off x="0" y="0"/>
          <a:ext cx="1371600" cy="1358900"/>
        </p:xfrm>
        <a:graphic>
          <a:graphicData uri="http://schemas.openxmlformats.org/presentationml/2006/ole">
            <p:oleObj spid="_x0000_s99330" name="Bitmap Image" r:id="rId3" imgW="905001" imgH="895238" progId="PBrush">
              <p:embed/>
            </p:oleObj>
          </a:graphicData>
        </a:graphic>
      </p:graphicFrame>
      <p:sp>
        <p:nvSpPr>
          <p:cNvPr id="2" name="Title 1"/>
          <p:cNvSpPr>
            <a:spLocks noGrp="1"/>
          </p:cNvSpPr>
          <p:nvPr>
            <p:ph type="title"/>
          </p:nvPr>
        </p:nvSpPr>
        <p:spPr>
          <a:xfrm>
            <a:off x="1219200" y="76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9" name="Slide Number Placeholder 5"/>
          <p:cNvSpPr>
            <a:spLocks noGrp="1"/>
          </p:cNvSpPr>
          <p:nvPr>
            <p:ph type="sldNum" sz="quarter" idx="12"/>
          </p:nvPr>
        </p:nvSpPr>
        <p:spPr/>
        <p:txBody>
          <a:bodyPr/>
          <a:lstStyle>
            <a:lvl1pPr>
              <a:defRPr/>
            </a:lvl1pPr>
          </a:lstStyle>
          <a:p>
            <a:pPr>
              <a:defRPr/>
            </a:pPr>
            <a:fld id="{13822272-9F30-4794-B915-0A60243177BF}" type="slidenum">
              <a:rPr lang="en-US"/>
              <a:pPr>
                <a:defRPr/>
              </a:pPr>
              <a:t>‹#›</a:t>
            </a:fld>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5"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6"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7" name="Object 1033"/>
          <p:cNvGraphicFramePr>
            <a:graphicFrameLocks noChangeAspect="1"/>
          </p:cNvGraphicFramePr>
          <p:nvPr/>
        </p:nvGraphicFramePr>
        <p:xfrm>
          <a:off x="0" y="0"/>
          <a:ext cx="1371600" cy="1358900"/>
        </p:xfrm>
        <a:graphic>
          <a:graphicData uri="http://schemas.openxmlformats.org/presentationml/2006/ole">
            <p:oleObj spid="_x0000_s100354" name="Bitmap Image" r:id="rId3" imgW="905001" imgH="895238" progId="PBrush">
              <p:embed/>
            </p:oleObj>
          </a:graphicData>
        </a:graphic>
      </p:graphicFrame>
      <p:sp>
        <p:nvSpPr>
          <p:cNvPr id="2" name="Title 1"/>
          <p:cNvSpPr>
            <a:spLocks noGrp="1"/>
          </p:cNvSpPr>
          <p:nvPr>
            <p:ph type="title"/>
          </p:nvPr>
        </p:nvSpPr>
        <p:spPr>
          <a:xfrm>
            <a:off x="1219200" y="76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smtClean="0"/>
              <a:t>Click icon to add clip art</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10" name="Slide Number Placeholder 6"/>
          <p:cNvSpPr>
            <a:spLocks noGrp="1"/>
          </p:cNvSpPr>
          <p:nvPr>
            <p:ph type="sldNum" sz="quarter" idx="12"/>
          </p:nvPr>
        </p:nvSpPr>
        <p:spPr/>
        <p:txBody>
          <a:bodyPr/>
          <a:lstStyle>
            <a:lvl1pPr>
              <a:defRPr/>
            </a:lvl1pPr>
          </a:lstStyle>
          <a:p>
            <a:pPr>
              <a:defRPr/>
            </a:pPr>
            <a:fld id="{1D9002D4-EB51-437D-9933-51C248AD2EF0}" type="slidenum">
              <a:rPr lang="en-US"/>
              <a:pPr>
                <a:defRPr/>
              </a:pPr>
              <a:t>‹#›</a:t>
            </a:fld>
            <a:endParaRPr 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5"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6"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7" name="Object 1033"/>
          <p:cNvGraphicFramePr>
            <a:graphicFrameLocks noChangeAspect="1"/>
          </p:cNvGraphicFramePr>
          <p:nvPr/>
        </p:nvGraphicFramePr>
        <p:xfrm>
          <a:off x="0" y="0"/>
          <a:ext cx="1371600" cy="1358900"/>
        </p:xfrm>
        <a:graphic>
          <a:graphicData uri="http://schemas.openxmlformats.org/presentationml/2006/ole">
            <p:oleObj spid="_x0000_s101378" name="Bitmap Image" r:id="rId3" imgW="905001" imgH="895238" progId="PBrush">
              <p:embed/>
            </p:oleObj>
          </a:graphicData>
        </a:graphic>
      </p:graphicFrame>
      <p:sp>
        <p:nvSpPr>
          <p:cNvPr id="2" name="Title 1"/>
          <p:cNvSpPr>
            <a:spLocks noGrp="1"/>
          </p:cNvSpPr>
          <p:nvPr>
            <p:ph type="title"/>
          </p:nvPr>
        </p:nvSpPr>
        <p:spPr>
          <a:xfrm>
            <a:off x="1219200" y="76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10" name="Slide Number Placeholder 6"/>
          <p:cNvSpPr>
            <a:spLocks noGrp="1"/>
          </p:cNvSpPr>
          <p:nvPr>
            <p:ph type="sldNum" sz="quarter" idx="12"/>
          </p:nvPr>
        </p:nvSpPr>
        <p:spPr/>
        <p:txBody>
          <a:bodyPr/>
          <a:lstStyle>
            <a:lvl1pPr>
              <a:defRPr/>
            </a:lvl1pPr>
          </a:lstStyle>
          <a:p>
            <a:pPr>
              <a:defRPr/>
            </a:pPr>
            <a:fld id="{62908675-FB84-4A09-93B5-9488FFF59068}" type="slidenum">
              <a:rPr lang="en-US"/>
              <a:pPr>
                <a:defRPr/>
              </a:pPr>
              <a:t>‹#›</a:t>
            </a:fld>
            <a:endParaRPr 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6"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7"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8" name="Object 1033"/>
          <p:cNvGraphicFramePr>
            <a:graphicFrameLocks noChangeAspect="1"/>
          </p:cNvGraphicFramePr>
          <p:nvPr/>
        </p:nvGraphicFramePr>
        <p:xfrm>
          <a:off x="0" y="0"/>
          <a:ext cx="1371600" cy="1358900"/>
        </p:xfrm>
        <a:graphic>
          <a:graphicData uri="http://schemas.openxmlformats.org/presentationml/2006/ole">
            <p:oleObj spid="_x0000_s102402" name="Bitmap Image" r:id="rId3" imgW="905001" imgH="895238" progId="PBrush">
              <p:embed/>
            </p:oleObj>
          </a:graphicData>
        </a:graphic>
      </p:graphicFrame>
      <p:sp>
        <p:nvSpPr>
          <p:cNvPr id="2" name="Title 1"/>
          <p:cNvSpPr>
            <a:spLocks noGrp="1"/>
          </p:cNvSpPr>
          <p:nvPr>
            <p:ph type="title"/>
          </p:nvPr>
        </p:nvSpPr>
        <p:spPr>
          <a:xfrm>
            <a:off x="1219200" y="76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5"/>
          <p:cNvSpPr>
            <a:spLocks noGrp="1"/>
          </p:cNvSpPr>
          <p:nvPr>
            <p:ph type="dt" sz="half" idx="10"/>
          </p:nvPr>
        </p:nvSpPr>
        <p:spPr/>
        <p:txBody>
          <a:bodyPr/>
          <a:lstStyle>
            <a:lvl1pPr>
              <a:defRPr/>
            </a:lvl1pPr>
          </a:lstStyle>
          <a:p>
            <a:pPr>
              <a:defRPr/>
            </a:pPr>
            <a:endParaRPr lang="en-US"/>
          </a:p>
        </p:txBody>
      </p:sp>
      <p:sp>
        <p:nvSpPr>
          <p:cNvPr id="10" name="Footer Placeholder 6"/>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11" name="Slide Number Placeholder 7"/>
          <p:cNvSpPr>
            <a:spLocks noGrp="1"/>
          </p:cNvSpPr>
          <p:nvPr>
            <p:ph type="sldNum" sz="quarter" idx="12"/>
          </p:nvPr>
        </p:nvSpPr>
        <p:spPr/>
        <p:txBody>
          <a:bodyPr/>
          <a:lstStyle>
            <a:lvl1pPr>
              <a:defRPr/>
            </a:lvl1pPr>
          </a:lstStyle>
          <a:p>
            <a:pPr>
              <a:defRPr/>
            </a:pPr>
            <a:fld id="{CE0A9BEE-9E35-485B-BF26-3EF55D3C6384}" type="slidenum">
              <a:rPr lang="en-US"/>
              <a:pPr>
                <a:defRPr/>
              </a:pPr>
              <a:t>‹#›</a:t>
            </a:fld>
            <a:endParaRPr 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4"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5" name="Object 1033"/>
          <p:cNvGraphicFramePr>
            <a:graphicFrameLocks noChangeAspect="1"/>
          </p:cNvGraphicFramePr>
          <p:nvPr/>
        </p:nvGraphicFramePr>
        <p:xfrm>
          <a:off x="0" y="0"/>
          <a:ext cx="1371600" cy="1358900"/>
        </p:xfrm>
        <a:graphic>
          <a:graphicData uri="http://schemas.openxmlformats.org/presentationml/2006/ole">
            <p:oleObj spid="_x0000_s103426" name="Bitmap Image" r:id="rId3" imgW="905001" imgH="895238" progId="PBrush">
              <p:embed/>
            </p:oleObj>
          </a:graphicData>
        </a:graphic>
      </p:graphicFrame>
      <p:sp>
        <p:nvSpPr>
          <p:cNvPr id="2" name="Content Placeholder 1"/>
          <p:cNvSpPr>
            <a:spLocks noGrp="1"/>
          </p:cNvSpPr>
          <p:nvPr>
            <p:ph/>
          </p:nvPr>
        </p:nvSpPr>
        <p:spPr>
          <a:xfrm>
            <a:off x="685800" y="76200"/>
            <a:ext cx="83058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r>
              <a:rPr lang="en-US"/>
              <a:t>© </a:t>
            </a:r>
            <a:r>
              <a:rPr lang="en-US">
                <a:cs typeface="Arial" pitchFamily="34" charset="0"/>
              </a:rPr>
              <a:t>Continuing Medical Implementation </a:t>
            </a:r>
            <a:r>
              <a:rPr lang="en-US"/>
              <a:t>®</a:t>
            </a:r>
            <a:r>
              <a:rPr lang="en-US">
                <a:cs typeface="Arial" pitchFamily="34" charset="0"/>
              </a:rPr>
              <a:t>                                       …..</a:t>
            </a:r>
            <a:r>
              <a:rPr lang="en-US" i="1">
                <a:cs typeface="Arial" pitchFamily="34" charset="0"/>
              </a:rPr>
              <a:t>.bridging the care gap </a:t>
            </a:r>
          </a:p>
        </p:txBody>
      </p:sp>
      <p:sp>
        <p:nvSpPr>
          <p:cNvPr id="8" name="Slide Number Placeholder 4"/>
          <p:cNvSpPr>
            <a:spLocks noGrp="1"/>
          </p:cNvSpPr>
          <p:nvPr>
            <p:ph type="sldNum" sz="quarter" idx="12"/>
          </p:nvPr>
        </p:nvSpPr>
        <p:spPr/>
        <p:txBody>
          <a:bodyPr/>
          <a:lstStyle>
            <a:lvl1pPr>
              <a:defRPr/>
            </a:lvl1pPr>
          </a:lstStyle>
          <a:p>
            <a:pPr>
              <a:defRPr/>
            </a:pPr>
            <a:fld id="{D014AB8E-FFE1-4E10-89A3-A7EC486162A4}"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5"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6" name="Object 1033"/>
          <p:cNvGraphicFramePr>
            <a:graphicFrameLocks noChangeAspect="1"/>
          </p:cNvGraphicFramePr>
          <p:nvPr/>
        </p:nvGraphicFramePr>
        <p:xfrm>
          <a:off x="0" y="0"/>
          <a:ext cx="1371600" cy="1358900"/>
        </p:xfrm>
        <a:graphic>
          <a:graphicData uri="http://schemas.openxmlformats.org/presentationml/2006/ole">
            <p:oleObj spid="_x0000_s86018" name="Bitmap Image" r:id="rId3" imgW="905001" imgH="895238" progId="PBrush">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9" name="Slide Number Placeholder 5"/>
          <p:cNvSpPr>
            <a:spLocks noGrp="1"/>
          </p:cNvSpPr>
          <p:nvPr>
            <p:ph type="sldNum" sz="quarter" idx="12"/>
          </p:nvPr>
        </p:nvSpPr>
        <p:spPr/>
        <p:txBody>
          <a:bodyPr/>
          <a:lstStyle>
            <a:lvl1pPr>
              <a:defRPr/>
            </a:lvl1pPr>
          </a:lstStyle>
          <a:p>
            <a:pPr>
              <a:defRPr/>
            </a:pPr>
            <a:fld id="{9FBC9C00-6E5F-4292-BBAE-DC079AC6A537}" type="slidenum">
              <a:rPr lang="en-US"/>
              <a:pPr>
                <a:defRPr/>
              </a:pPr>
              <a:t>‹#›</a:t>
            </a:fld>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26D44C7-E99D-4470-BA4C-8ED7ED38EF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26D44C7-E99D-4470-BA4C-8ED7ED38EF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3BF324-7E4F-492A-AF64-7FF50D79809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26D44C7-E99D-4470-BA4C-8ED7ED38EF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26D44C7-E99D-4470-BA4C-8ED7ED38EF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26D44C7-E99D-4470-BA4C-8ED7ED38EF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26D44C7-E99D-4470-BA4C-8ED7ED38EF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26D44C7-E99D-4470-BA4C-8ED7ED38EF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26D44C7-E99D-4470-BA4C-8ED7ED38EF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5"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6" name="Object 1033"/>
          <p:cNvGraphicFramePr>
            <a:graphicFrameLocks noChangeAspect="1"/>
          </p:cNvGraphicFramePr>
          <p:nvPr/>
        </p:nvGraphicFramePr>
        <p:xfrm>
          <a:off x="0" y="0"/>
          <a:ext cx="1371600" cy="1358900"/>
        </p:xfrm>
        <a:graphic>
          <a:graphicData uri="http://schemas.openxmlformats.org/presentationml/2006/ole">
            <p:oleObj spid="_x0000_s87042" name="Bitmap Image" r:id="rId3" imgW="905001" imgH="895238" progId="PBrush">
              <p:embed/>
            </p:oleObj>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9" name="Slide Number Placeholder 5"/>
          <p:cNvSpPr>
            <a:spLocks noGrp="1"/>
          </p:cNvSpPr>
          <p:nvPr>
            <p:ph type="sldNum" sz="quarter" idx="12"/>
          </p:nvPr>
        </p:nvSpPr>
        <p:spPr/>
        <p:txBody>
          <a:bodyPr/>
          <a:lstStyle>
            <a:lvl1pPr>
              <a:defRPr/>
            </a:lvl1pPr>
          </a:lstStyle>
          <a:p>
            <a:pPr>
              <a:defRPr/>
            </a:pPr>
            <a:fld id="{1C67A641-20FD-4D73-874B-A098AF07DB3A}" type="slidenum">
              <a:rPr lang="en-US"/>
              <a:pPr>
                <a:defRPr/>
              </a:pPr>
              <a:t>‹#›</a:t>
            </a:fld>
            <a:endParaRPr lang="en-US"/>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26D44C7-E99D-4470-BA4C-8ED7ED38EF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26D44C7-E99D-4470-BA4C-8ED7ED38EF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6"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7" name="Object 1033"/>
          <p:cNvGraphicFramePr>
            <a:graphicFrameLocks noChangeAspect="1"/>
          </p:cNvGraphicFramePr>
          <p:nvPr/>
        </p:nvGraphicFramePr>
        <p:xfrm>
          <a:off x="0" y="0"/>
          <a:ext cx="1371600" cy="1358900"/>
        </p:xfrm>
        <a:graphic>
          <a:graphicData uri="http://schemas.openxmlformats.org/presentationml/2006/ole">
            <p:oleObj spid="_x0000_s88066" name="Bitmap Image" r:id="rId3" imgW="905001" imgH="895238" progId="PBrush">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10" name="Slide Number Placeholder 6"/>
          <p:cNvSpPr>
            <a:spLocks noGrp="1"/>
          </p:cNvSpPr>
          <p:nvPr>
            <p:ph type="sldNum" sz="quarter" idx="12"/>
          </p:nvPr>
        </p:nvSpPr>
        <p:spPr/>
        <p:txBody>
          <a:bodyPr/>
          <a:lstStyle>
            <a:lvl1pPr>
              <a:defRPr/>
            </a:lvl1pPr>
          </a:lstStyle>
          <a:p>
            <a:pPr>
              <a:defRPr/>
            </a:pPr>
            <a:fld id="{77854C73-51A7-4155-ADDA-36E575F6B30A}"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8"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9" name="Object 1033"/>
          <p:cNvGraphicFramePr>
            <a:graphicFrameLocks noChangeAspect="1"/>
          </p:cNvGraphicFramePr>
          <p:nvPr/>
        </p:nvGraphicFramePr>
        <p:xfrm>
          <a:off x="0" y="0"/>
          <a:ext cx="1371600" cy="1358900"/>
        </p:xfrm>
        <a:graphic>
          <a:graphicData uri="http://schemas.openxmlformats.org/presentationml/2006/ole">
            <p:oleObj spid="_x0000_s89090" name="Bitmap Image" r:id="rId3" imgW="905001" imgH="895238" progId="PBrush">
              <p:embed/>
            </p:oleObj>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Footer Placeholder 7"/>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12" name="Slide Number Placeholder 8"/>
          <p:cNvSpPr>
            <a:spLocks noGrp="1"/>
          </p:cNvSpPr>
          <p:nvPr>
            <p:ph type="sldNum" sz="quarter" idx="12"/>
          </p:nvPr>
        </p:nvSpPr>
        <p:spPr/>
        <p:txBody>
          <a:bodyPr/>
          <a:lstStyle>
            <a:lvl1pPr>
              <a:defRPr/>
            </a:lvl1pPr>
          </a:lstStyle>
          <a:p>
            <a:pPr>
              <a:defRPr/>
            </a:pPr>
            <a:fld id="{0C3BA7B0-6975-4869-9E57-38C43D34A754}"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4"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5" name="Object 1033"/>
          <p:cNvGraphicFramePr>
            <a:graphicFrameLocks noChangeAspect="1"/>
          </p:cNvGraphicFramePr>
          <p:nvPr/>
        </p:nvGraphicFramePr>
        <p:xfrm>
          <a:off x="0" y="0"/>
          <a:ext cx="1371600" cy="1358900"/>
        </p:xfrm>
        <a:graphic>
          <a:graphicData uri="http://schemas.openxmlformats.org/presentationml/2006/ole">
            <p:oleObj spid="_x0000_s90114" name="Bitmap Image" r:id="rId3" imgW="905001" imgH="895238" progId="PBrush">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8" name="Slide Number Placeholder 4"/>
          <p:cNvSpPr>
            <a:spLocks noGrp="1"/>
          </p:cNvSpPr>
          <p:nvPr>
            <p:ph type="sldNum" sz="quarter" idx="12"/>
          </p:nvPr>
        </p:nvSpPr>
        <p:spPr/>
        <p:txBody>
          <a:bodyPr/>
          <a:lstStyle>
            <a:lvl1pPr>
              <a:defRPr/>
            </a:lvl1pPr>
          </a:lstStyle>
          <a:p>
            <a:pPr>
              <a:defRPr/>
            </a:pPr>
            <a:fld id="{5E6969E5-135A-47CF-B4A1-CD854779FCE2}"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3"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4" name="Object 1033"/>
          <p:cNvGraphicFramePr>
            <a:graphicFrameLocks noChangeAspect="1"/>
          </p:cNvGraphicFramePr>
          <p:nvPr/>
        </p:nvGraphicFramePr>
        <p:xfrm>
          <a:off x="0" y="0"/>
          <a:ext cx="1371600" cy="1358900"/>
        </p:xfrm>
        <a:graphic>
          <a:graphicData uri="http://schemas.openxmlformats.org/presentationml/2006/ole">
            <p:oleObj spid="_x0000_s91138" name="Bitmap Image" r:id="rId3" imgW="905001" imgH="895238" progId="PBrush">
              <p:embed/>
            </p:oleObj>
          </a:graphicData>
        </a:graphic>
      </p:graphicFrame>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7" name="Slide Number Placeholder 3"/>
          <p:cNvSpPr>
            <a:spLocks noGrp="1"/>
          </p:cNvSpPr>
          <p:nvPr>
            <p:ph type="sldNum" sz="quarter" idx="12"/>
          </p:nvPr>
        </p:nvSpPr>
        <p:spPr/>
        <p:txBody>
          <a:bodyPr/>
          <a:lstStyle>
            <a:lvl1pPr>
              <a:defRPr/>
            </a:lvl1pPr>
          </a:lstStyle>
          <a:p>
            <a:pPr>
              <a:defRPr/>
            </a:pPr>
            <a:fld id="{D8E229BF-30D7-4D6A-B261-641F750A7BA2}"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6"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7" name="Object 1033"/>
          <p:cNvGraphicFramePr>
            <a:graphicFrameLocks noChangeAspect="1"/>
          </p:cNvGraphicFramePr>
          <p:nvPr/>
        </p:nvGraphicFramePr>
        <p:xfrm>
          <a:off x="0" y="0"/>
          <a:ext cx="1371600" cy="1358900"/>
        </p:xfrm>
        <a:graphic>
          <a:graphicData uri="http://schemas.openxmlformats.org/presentationml/2006/ole">
            <p:oleObj spid="_x0000_s92162" name="Bitmap Image" r:id="rId3" imgW="905001" imgH="895238" progId="PBrush">
              <p:embed/>
            </p:oleObj>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10" name="Slide Number Placeholder 6"/>
          <p:cNvSpPr>
            <a:spLocks noGrp="1"/>
          </p:cNvSpPr>
          <p:nvPr>
            <p:ph type="sldNum" sz="quarter" idx="12"/>
          </p:nvPr>
        </p:nvSpPr>
        <p:spPr/>
        <p:txBody>
          <a:bodyPr/>
          <a:lstStyle>
            <a:lvl1pPr>
              <a:defRPr/>
            </a:lvl1pPr>
          </a:lstStyle>
          <a:p>
            <a:pPr>
              <a:defRPr/>
            </a:pPr>
            <a:fld id="{593041B6-A4F1-463C-BA1C-AB4F7C170E72}"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6"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7" name="Object 1033"/>
          <p:cNvGraphicFramePr>
            <a:graphicFrameLocks noChangeAspect="1"/>
          </p:cNvGraphicFramePr>
          <p:nvPr/>
        </p:nvGraphicFramePr>
        <p:xfrm>
          <a:off x="0" y="0"/>
          <a:ext cx="1371600" cy="1358900"/>
        </p:xfrm>
        <a:graphic>
          <a:graphicData uri="http://schemas.openxmlformats.org/presentationml/2006/ole">
            <p:oleObj spid="_x0000_s93186" name="Bitmap Image" r:id="rId3" imgW="905001" imgH="895238" progId="PBrush">
              <p:embed/>
            </p:oleObj>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r>
              <a:rPr lang="en-US"/>
              <a:t>© Continuing Medical Implementation ®                                       …..</a:t>
            </a:r>
            <a:r>
              <a:rPr lang="en-US" i="1"/>
              <a:t>.bridging the care gap </a:t>
            </a:r>
          </a:p>
        </p:txBody>
      </p:sp>
      <p:sp>
        <p:nvSpPr>
          <p:cNvPr id="10" name="Slide Number Placeholder 6"/>
          <p:cNvSpPr>
            <a:spLocks noGrp="1"/>
          </p:cNvSpPr>
          <p:nvPr>
            <p:ph type="sldNum" sz="quarter" idx="12"/>
          </p:nvPr>
        </p:nvSpPr>
        <p:spPr/>
        <p:txBody>
          <a:bodyPr/>
          <a:lstStyle>
            <a:lvl1pPr>
              <a:defRPr/>
            </a:lvl1pPr>
          </a:lstStyle>
          <a:p>
            <a:pPr>
              <a:defRPr/>
            </a:pPr>
            <a:fld id="{02BF9A11-8A39-49CA-A918-A6E1C48F2DA6}"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8.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0.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bwMode="auto">
          <a:xfrm>
            <a:off x="1219200" y="76200"/>
            <a:ext cx="7772400" cy="1143000"/>
          </a:xfrm>
          <a:prstGeom prst="rect">
            <a:avLst/>
          </a:prstGeom>
          <a:noFill/>
          <a:ln w="9525">
            <a:noFill/>
            <a:miter lim="800000"/>
            <a:headEnd/>
            <a:tailEnd/>
          </a:ln>
          <a:effectLst>
            <a:outerShdw dist="107763"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chemeClr val="bg1"/>
                </a:solidFill>
              </a:defRPr>
            </a:lvl1pPr>
          </a:lstStyle>
          <a:p>
            <a:pPr>
              <a:defRPr/>
            </a:pPr>
            <a:endParaRPr lang="en-US"/>
          </a:p>
        </p:txBody>
      </p:sp>
      <p:sp>
        <p:nvSpPr>
          <p:cNvPr id="3077" name="Rectangle 1029"/>
          <p:cNvSpPr>
            <a:spLocks noGrp="1" noChangeArrowheads="1"/>
          </p:cNvSpPr>
          <p:nvPr>
            <p:ph type="ftr" sz="quarter" idx="3"/>
          </p:nvPr>
        </p:nvSpPr>
        <p:spPr bwMode="auto">
          <a:xfrm>
            <a:off x="685800" y="6248400"/>
            <a:ext cx="7696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i="0">
                <a:solidFill>
                  <a:schemeClr val="bg1"/>
                </a:solidFill>
                <a:cs typeface="Times New Roman" pitchFamily="18" charset="0"/>
              </a:defRPr>
            </a:lvl1pPr>
          </a:lstStyle>
          <a:p>
            <a:pPr>
              <a:defRPr/>
            </a:pPr>
            <a:r>
              <a:rPr lang="en-US"/>
              <a:t>© Continuing Medical Implementation ®                                       …...bridging the care gap </a:t>
            </a:r>
          </a:p>
        </p:txBody>
      </p:sp>
      <p:sp>
        <p:nvSpPr>
          <p:cNvPr id="3078"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folHlink"/>
                </a:solidFill>
              </a:defRPr>
            </a:lvl1pPr>
          </a:lstStyle>
          <a:p>
            <a:pPr>
              <a:defRPr/>
            </a:pPr>
            <a:fld id="{128F874C-A076-461B-ACD9-0C07B3768719}" type="slidenum">
              <a:rPr lang="en-US"/>
              <a:pPr>
                <a:defRPr/>
              </a:pPr>
              <a:t>‹#›</a:t>
            </a:fld>
            <a:endParaRPr lang="en-US"/>
          </a:p>
        </p:txBody>
      </p:sp>
      <p:sp>
        <p:nvSpPr>
          <p:cNvPr id="3079" name="Rectangle 1031"/>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3080" name="Rectangle 1032"/>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graphicFrame>
        <p:nvGraphicFramePr>
          <p:cNvPr id="1026" name="Object 1033"/>
          <p:cNvGraphicFramePr>
            <a:graphicFrameLocks noChangeAspect="1"/>
          </p:cNvGraphicFramePr>
          <p:nvPr/>
        </p:nvGraphicFramePr>
        <p:xfrm>
          <a:off x="0" y="0"/>
          <a:ext cx="1371600" cy="1358900"/>
        </p:xfrm>
        <a:graphic>
          <a:graphicData uri="http://schemas.openxmlformats.org/presentationml/2006/ole">
            <p:oleObj spid="_x0000_s1026" name="Bitmap Image" r:id="rId22" imgW="905001" imgH="895238" progId="PBrush">
              <p:embed/>
            </p:oleObj>
          </a:graphicData>
        </a:graphic>
      </p:graphicFrame>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Lst>
  <p:transition spd="med"/>
  <p:hf sldNum="0" hd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eaLnBrk="1" fontAlgn="base" hangingPunct="1">
        <a:spcBef>
          <a:spcPct val="0"/>
        </a:spcBef>
        <a:spcAft>
          <a:spcPct val="0"/>
        </a:spcAft>
        <a:defRPr sz="4400">
          <a:solidFill>
            <a:schemeClr val="bg1"/>
          </a:solidFill>
          <a:latin typeface="Times New Roman" pitchFamily="18" charset="0"/>
        </a:defRPr>
      </a:lvl6pPr>
      <a:lvl7pPr marL="914400" algn="ctr" rtl="0" eaLnBrk="1" fontAlgn="base" hangingPunct="1">
        <a:spcBef>
          <a:spcPct val="0"/>
        </a:spcBef>
        <a:spcAft>
          <a:spcPct val="0"/>
        </a:spcAft>
        <a:defRPr sz="4400">
          <a:solidFill>
            <a:schemeClr val="bg1"/>
          </a:solidFill>
          <a:latin typeface="Times New Roman" pitchFamily="18" charset="0"/>
        </a:defRPr>
      </a:lvl7pPr>
      <a:lvl8pPr marL="1371600" algn="ctr" rtl="0" eaLnBrk="1" fontAlgn="base" hangingPunct="1">
        <a:spcBef>
          <a:spcPct val="0"/>
        </a:spcBef>
        <a:spcAft>
          <a:spcPct val="0"/>
        </a:spcAft>
        <a:defRPr sz="4400">
          <a:solidFill>
            <a:schemeClr val="bg1"/>
          </a:solidFill>
          <a:latin typeface="Times New Roman" pitchFamily="18" charset="0"/>
        </a:defRPr>
      </a:lvl8pPr>
      <a:lvl9pPr marL="1828800" algn="ctr"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i="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i="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495992A-28F2-4840-967B-83BCBC54FF22}" type="slidenum">
              <a:rPr lang="en-US" i="0" smtClean="0">
                <a:solidFill>
                  <a:srgbClr val="000000"/>
                </a:solidFill>
              </a:rPr>
              <a:pPr/>
              <a:t>‹#›</a:t>
            </a:fld>
            <a:endParaRPr lang="en-US" i="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89"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 charset="0"/>
        </a:defRPr>
      </a:lvl2pPr>
      <a:lvl3pPr algn="ctr" rtl="0" fontAlgn="base">
        <a:spcBef>
          <a:spcPct val="0"/>
        </a:spcBef>
        <a:spcAft>
          <a:spcPct val="0"/>
        </a:spcAft>
        <a:defRPr sz="4400">
          <a:solidFill>
            <a:schemeClr val="tx2"/>
          </a:solidFill>
          <a:latin typeface="Times New Roman" pitchFamily="1" charset="0"/>
        </a:defRPr>
      </a:lvl3pPr>
      <a:lvl4pPr algn="ctr" rtl="0" fontAlgn="base">
        <a:spcBef>
          <a:spcPct val="0"/>
        </a:spcBef>
        <a:spcAft>
          <a:spcPct val="0"/>
        </a:spcAft>
        <a:defRPr sz="4400">
          <a:solidFill>
            <a:schemeClr val="tx2"/>
          </a:solidFill>
          <a:latin typeface="Times New Roman" pitchFamily="1" charset="0"/>
        </a:defRPr>
      </a:lvl4pPr>
      <a:lvl5pPr algn="ctr" rtl="0" fontAlgn="base">
        <a:spcBef>
          <a:spcPct val="0"/>
        </a:spcBef>
        <a:spcAft>
          <a:spcPct val="0"/>
        </a:spcAft>
        <a:defRPr sz="4400">
          <a:solidFill>
            <a:schemeClr val="tx2"/>
          </a:solidFill>
          <a:latin typeface="Times New Roman" pitchFamily="1" charset="0"/>
        </a:defRPr>
      </a:lvl5pPr>
      <a:lvl6pPr marL="457200" algn="ctr" rtl="0" fontAlgn="base">
        <a:spcBef>
          <a:spcPct val="0"/>
        </a:spcBef>
        <a:spcAft>
          <a:spcPct val="0"/>
        </a:spcAft>
        <a:defRPr sz="4400">
          <a:solidFill>
            <a:schemeClr val="tx2"/>
          </a:solidFill>
          <a:latin typeface="Times New Roman" pitchFamily="1" charset="0"/>
        </a:defRPr>
      </a:lvl6pPr>
      <a:lvl7pPr marL="914400" algn="ctr" rtl="0" fontAlgn="base">
        <a:spcBef>
          <a:spcPct val="0"/>
        </a:spcBef>
        <a:spcAft>
          <a:spcPct val="0"/>
        </a:spcAft>
        <a:defRPr sz="4400">
          <a:solidFill>
            <a:schemeClr val="tx2"/>
          </a:solidFill>
          <a:latin typeface="Times New Roman" pitchFamily="1" charset="0"/>
        </a:defRPr>
      </a:lvl7pPr>
      <a:lvl8pPr marL="1371600" algn="ctr" rtl="0" fontAlgn="base">
        <a:spcBef>
          <a:spcPct val="0"/>
        </a:spcBef>
        <a:spcAft>
          <a:spcPct val="0"/>
        </a:spcAft>
        <a:defRPr sz="4400">
          <a:solidFill>
            <a:schemeClr val="tx2"/>
          </a:solidFill>
          <a:latin typeface="Times New Roman" pitchFamily="1" charset="0"/>
        </a:defRPr>
      </a:lvl8pPr>
      <a:lvl9pPr marL="1828800" algn="ctr" rtl="0" fontAlgn="base">
        <a:spcBef>
          <a:spcPct val="0"/>
        </a:spcBef>
        <a:spcAft>
          <a:spcPct val="0"/>
        </a:spcAft>
        <a:defRPr sz="4400">
          <a:solidFill>
            <a:schemeClr val="tx2"/>
          </a:solidFill>
          <a:latin typeface="Times New Roman"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i="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i="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495992A-28F2-4840-967B-83BCBC54FF22}" type="slidenum">
              <a:rPr lang="en-US" i="0" smtClean="0">
                <a:solidFill>
                  <a:srgbClr val="000000"/>
                </a:solidFill>
              </a:rPr>
              <a:pPr/>
              <a:t>‹#›</a:t>
            </a:fld>
            <a:endParaRPr lang="en-US" i="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9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 charset="0"/>
        </a:defRPr>
      </a:lvl2pPr>
      <a:lvl3pPr algn="ctr" rtl="0" fontAlgn="base">
        <a:spcBef>
          <a:spcPct val="0"/>
        </a:spcBef>
        <a:spcAft>
          <a:spcPct val="0"/>
        </a:spcAft>
        <a:defRPr sz="4400">
          <a:solidFill>
            <a:schemeClr val="tx2"/>
          </a:solidFill>
          <a:latin typeface="Times New Roman" pitchFamily="1" charset="0"/>
        </a:defRPr>
      </a:lvl3pPr>
      <a:lvl4pPr algn="ctr" rtl="0" fontAlgn="base">
        <a:spcBef>
          <a:spcPct val="0"/>
        </a:spcBef>
        <a:spcAft>
          <a:spcPct val="0"/>
        </a:spcAft>
        <a:defRPr sz="4400">
          <a:solidFill>
            <a:schemeClr val="tx2"/>
          </a:solidFill>
          <a:latin typeface="Times New Roman" pitchFamily="1" charset="0"/>
        </a:defRPr>
      </a:lvl4pPr>
      <a:lvl5pPr algn="ctr" rtl="0" fontAlgn="base">
        <a:spcBef>
          <a:spcPct val="0"/>
        </a:spcBef>
        <a:spcAft>
          <a:spcPct val="0"/>
        </a:spcAft>
        <a:defRPr sz="4400">
          <a:solidFill>
            <a:schemeClr val="tx2"/>
          </a:solidFill>
          <a:latin typeface="Times New Roman" pitchFamily="1" charset="0"/>
        </a:defRPr>
      </a:lvl5pPr>
      <a:lvl6pPr marL="457200" algn="ctr" rtl="0" fontAlgn="base">
        <a:spcBef>
          <a:spcPct val="0"/>
        </a:spcBef>
        <a:spcAft>
          <a:spcPct val="0"/>
        </a:spcAft>
        <a:defRPr sz="4400">
          <a:solidFill>
            <a:schemeClr val="tx2"/>
          </a:solidFill>
          <a:latin typeface="Times New Roman" pitchFamily="1" charset="0"/>
        </a:defRPr>
      </a:lvl6pPr>
      <a:lvl7pPr marL="914400" algn="ctr" rtl="0" fontAlgn="base">
        <a:spcBef>
          <a:spcPct val="0"/>
        </a:spcBef>
        <a:spcAft>
          <a:spcPct val="0"/>
        </a:spcAft>
        <a:defRPr sz="4400">
          <a:solidFill>
            <a:schemeClr val="tx2"/>
          </a:solidFill>
          <a:latin typeface="Times New Roman" pitchFamily="1" charset="0"/>
        </a:defRPr>
      </a:lvl7pPr>
      <a:lvl8pPr marL="1371600" algn="ctr" rtl="0" fontAlgn="base">
        <a:spcBef>
          <a:spcPct val="0"/>
        </a:spcBef>
        <a:spcAft>
          <a:spcPct val="0"/>
        </a:spcAft>
        <a:defRPr sz="4400">
          <a:solidFill>
            <a:schemeClr val="tx2"/>
          </a:solidFill>
          <a:latin typeface="Times New Roman" pitchFamily="1" charset="0"/>
        </a:defRPr>
      </a:lvl8pPr>
      <a:lvl9pPr marL="1828800" algn="ctr" rtl="0" fontAlgn="base">
        <a:spcBef>
          <a:spcPct val="0"/>
        </a:spcBef>
        <a:spcAft>
          <a:spcPct val="0"/>
        </a:spcAft>
        <a:defRPr sz="4400">
          <a:solidFill>
            <a:schemeClr val="tx2"/>
          </a:solidFill>
          <a:latin typeface="Times New Roman"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i="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i="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495992A-28F2-4840-967B-83BCBC54FF22}" type="slidenum">
              <a:rPr lang="en-US" i="0" smtClean="0">
                <a:solidFill>
                  <a:srgbClr val="000000"/>
                </a:solidFill>
              </a:rPr>
              <a:pPr/>
              <a:t>‹#›</a:t>
            </a:fld>
            <a:endParaRPr lang="en-US" i="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 charset="0"/>
        </a:defRPr>
      </a:lvl2pPr>
      <a:lvl3pPr algn="ctr" rtl="0" fontAlgn="base">
        <a:spcBef>
          <a:spcPct val="0"/>
        </a:spcBef>
        <a:spcAft>
          <a:spcPct val="0"/>
        </a:spcAft>
        <a:defRPr sz="4400">
          <a:solidFill>
            <a:schemeClr val="tx2"/>
          </a:solidFill>
          <a:latin typeface="Times New Roman" pitchFamily="1" charset="0"/>
        </a:defRPr>
      </a:lvl3pPr>
      <a:lvl4pPr algn="ctr" rtl="0" fontAlgn="base">
        <a:spcBef>
          <a:spcPct val="0"/>
        </a:spcBef>
        <a:spcAft>
          <a:spcPct val="0"/>
        </a:spcAft>
        <a:defRPr sz="4400">
          <a:solidFill>
            <a:schemeClr val="tx2"/>
          </a:solidFill>
          <a:latin typeface="Times New Roman" pitchFamily="1" charset="0"/>
        </a:defRPr>
      </a:lvl4pPr>
      <a:lvl5pPr algn="ctr" rtl="0" fontAlgn="base">
        <a:spcBef>
          <a:spcPct val="0"/>
        </a:spcBef>
        <a:spcAft>
          <a:spcPct val="0"/>
        </a:spcAft>
        <a:defRPr sz="4400">
          <a:solidFill>
            <a:schemeClr val="tx2"/>
          </a:solidFill>
          <a:latin typeface="Times New Roman" pitchFamily="1" charset="0"/>
        </a:defRPr>
      </a:lvl5pPr>
      <a:lvl6pPr marL="457200" algn="ctr" rtl="0" fontAlgn="base">
        <a:spcBef>
          <a:spcPct val="0"/>
        </a:spcBef>
        <a:spcAft>
          <a:spcPct val="0"/>
        </a:spcAft>
        <a:defRPr sz="4400">
          <a:solidFill>
            <a:schemeClr val="tx2"/>
          </a:solidFill>
          <a:latin typeface="Times New Roman" pitchFamily="1" charset="0"/>
        </a:defRPr>
      </a:lvl6pPr>
      <a:lvl7pPr marL="914400" algn="ctr" rtl="0" fontAlgn="base">
        <a:spcBef>
          <a:spcPct val="0"/>
        </a:spcBef>
        <a:spcAft>
          <a:spcPct val="0"/>
        </a:spcAft>
        <a:defRPr sz="4400">
          <a:solidFill>
            <a:schemeClr val="tx2"/>
          </a:solidFill>
          <a:latin typeface="Times New Roman" pitchFamily="1" charset="0"/>
        </a:defRPr>
      </a:lvl7pPr>
      <a:lvl8pPr marL="1371600" algn="ctr" rtl="0" fontAlgn="base">
        <a:spcBef>
          <a:spcPct val="0"/>
        </a:spcBef>
        <a:spcAft>
          <a:spcPct val="0"/>
        </a:spcAft>
        <a:defRPr sz="4400">
          <a:solidFill>
            <a:schemeClr val="tx2"/>
          </a:solidFill>
          <a:latin typeface="Times New Roman" pitchFamily="1" charset="0"/>
        </a:defRPr>
      </a:lvl8pPr>
      <a:lvl9pPr marL="1828800" algn="ctr" rtl="0" fontAlgn="base">
        <a:spcBef>
          <a:spcPct val="0"/>
        </a:spcBef>
        <a:spcAft>
          <a:spcPct val="0"/>
        </a:spcAft>
        <a:defRPr sz="4400">
          <a:solidFill>
            <a:schemeClr val="tx2"/>
          </a:solidFill>
          <a:latin typeface="Times New Roman"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i="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i="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495992A-28F2-4840-967B-83BCBC54FF22}" type="slidenum">
              <a:rPr lang="en-US" i="0" smtClean="0">
                <a:solidFill>
                  <a:srgbClr val="000000"/>
                </a:solidFill>
              </a:rPr>
              <a:pPr/>
              <a:t>‹#›</a:t>
            </a:fld>
            <a:endParaRPr lang="en-US" i="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9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 charset="0"/>
        </a:defRPr>
      </a:lvl2pPr>
      <a:lvl3pPr algn="ctr" rtl="0" fontAlgn="base">
        <a:spcBef>
          <a:spcPct val="0"/>
        </a:spcBef>
        <a:spcAft>
          <a:spcPct val="0"/>
        </a:spcAft>
        <a:defRPr sz="4400">
          <a:solidFill>
            <a:schemeClr val="tx2"/>
          </a:solidFill>
          <a:latin typeface="Times New Roman" pitchFamily="1" charset="0"/>
        </a:defRPr>
      </a:lvl3pPr>
      <a:lvl4pPr algn="ctr" rtl="0" fontAlgn="base">
        <a:spcBef>
          <a:spcPct val="0"/>
        </a:spcBef>
        <a:spcAft>
          <a:spcPct val="0"/>
        </a:spcAft>
        <a:defRPr sz="4400">
          <a:solidFill>
            <a:schemeClr val="tx2"/>
          </a:solidFill>
          <a:latin typeface="Times New Roman" pitchFamily="1" charset="0"/>
        </a:defRPr>
      </a:lvl4pPr>
      <a:lvl5pPr algn="ctr" rtl="0" fontAlgn="base">
        <a:spcBef>
          <a:spcPct val="0"/>
        </a:spcBef>
        <a:spcAft>
          <a:spcPct val="0"/>
        </a:spcAft>
        <a:defRPr sz="4400">
          <a:solidFill>
            <a:schemeClr val="tx2"/>
          </a:solidFill>
          <a:latin typeface="Times New Roman" pitchFamily="1" charset="0"/>
        </a:defRPr>
      </a:lvl5pPr>
      <a:lvl6pPr marL="457200" algn="ctr" rtl="0" fontAlgn="base">
        <a:spcBef>
          <a:spcPct val="0"/>
        </a:spcBef>
        <a:spcAft>
          <a:spcPct val="0"/>
        </a:spcAft>
        <a:defRPr sz="4400">
          <a:solidFill>
            <a:schemeClr val="tx2"/>
          </a:solidFill>
          <a:latin typeface="Times New Roman" pitchFamily="1" charset="0"/>
        </a:defRPr>
      </a:lvl6pPr>
      <a:lvl7pPr marL="914400" algn="ctr" rtl="0" fontAlgn="base">
        <a:spcBef>
          <a:spcPct val="0"/>
        </a:spcBef>
        <a:spcAft>
          <a:spcPct val="0"/>
        </a:spcAft>
        <a:defRPr sz="4400">
          <a:solidFill>
            <a:schemeClr val="tx2"/>
          </a:solidFill>
          <a:latin typeface="Times New Roman" pitchFamily="1" charset="0"/>
        </a:defRPr>
      </a:lvl7pPr>
      <a:lvl8pPr marL="1371600" algn="ctr" rtl="0" fontAlgn="base">
        <a:spcBef>
          <a:spcPct val="0"/>
        </a:spcBef>
        <a:spcAft>
          <a:spcPct val="0"/>
        </a:spcAft>
        <a:defRPr sz="4400">
          <a:solidFill>
            <a:schemeClr val="tx2"/>
          </a:solidFill>
          <a:latin typeface="Times New Roman" pitchFamily="1" charset="0"/>
        </a:defRPr>
      </a:lvl8pPr>
      <a:lvl9pPr marL="1828800" algn="ctr" rtl="0" fontAlgn="base">
        <a:spcBef>
          <a:spcPct val="0"/>
        </a:spcBef>
        <a:spcAft>
          <a:spcPct val="0"/>
        </a:spcAft>
        <a:defRPr sz="4400">
          <a:solidFill>
            <a:schemeClr val="tx2"/>
          </a:solidFill>
          <a:latin typeface="Times New Roman"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i="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i="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495992A-28F2-4840-967B-83BCBC54FF22}" type="slidenum">
              <a:rPr lang="en-US" i="0" smtClean="0">
                <a:solidFill>
                  <a:srgbClr val="000000"/>
                </a:solidFill>
              </a:rPr>
              <a:pPr/>
              <a:t>‹#›</a:t>
            </a:fld>
            <a:endParaRPr lang="en-US" i="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7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 charset="0"/>
        </a:defRPr>
      </a:lvl2pPr>
      <a:lvl3pPr algn="ctr" rtl="0" fontAlgn="base">
        <a:spcBef>
          <a:spcPct val="0"/>
        </a:spcBef>
        <a:spcAft>
          <a:spcPct val="0"/>
        </a:spcAft>
        <a:defRPr sz="4400">
          <a:solidFill>
            <a:schemeClr val="tx2"/>
          </a:solidFill>
          <a:latin typeface="Times New Roman" pitchFamily="1" charset="0"/>
        </a:defRPr>
      </a:lvl3pPr>
      <a:lvl4pPr algn="ctr" rtl="0" fontAlgn="base">
        <a:spcBef>
          <a:spcPct val="0"/>
        </a:spcBef>
        <a:spcAft>
          <a:spcPct val="0"/>
        </a:spcAft>
        <a:defRPr sz="4400">
          <a:solidFill>
            <a:schemeClr val="tx2"/>
          </a:solidFill>
          <a:latin typeface="Times New Roman" pitchFamily="1" charset="0"/>
        </a:defRPr>
      </a:lvl4pPr>
      <a:lvl5pPr algn="ctr" rtl="0" fontAlgn="base">
        <a:spcBef>
          <a:spcPct val="0"/>
        </a:spcBef>
        <a:spcAft>
          <a:spcPct val="0"/>
        </a:spcAft>
        <a:defRPr sz="4400">
          <a:solidFill>
            <a:schemeClr val="tx2"/>
          </a:solidFill>
          <a:latin typeface="Times New Roman" pitchFamily="1" charset="0"/>
        </a:defRPr>
      </a:lvl5pPr>
      <a:lvl6pPr marL="457200" algn="ctr" rtl="0" fontAlgn="base">
        <a:spcBef>
          <a:spcPct val="0"/>
        </a:spcBef>
        <a:spcAft>
          <a:spcPct val="0"/>
        </a:spcAft>
        <a:defRPr sz="4400">
          <a:solidFill>
            <a:schemeClr val="tx2"/>
          </a:solidFill>
          <a:latin typeface="Times New Roman" pitchFamily="1" charset="0"/>
        </a:defRPr>
      </a:lvl6pPr>
      <a:lvl7pPr marL="914400" algn="ctr" rtl="0" fontAlgn="base">
        <a:spcBef>
          <a:spcPct val="0"/>
        </a:spcBef>
        <a:spcAft>
          <a:spcPct val="0"/>
        </a:spcAft>
        <a:defRPr sz="4400">
          <a:solidFill>
            <a:schemeClr val="tx2"/>
          </a:solidFill>
          <a:latin typeface="Times New Roman" pitchFamily="1" charset="0"/>
        </a:defRPr>
      </a:lvl7pPr>
      <a:lvl8pPr marL="1371600" algn="ctr" rtl="0" fontAlgn="base">
        <a:spcBef>
          <a:spcPct val="0"/>
        </a:spcBef>
        <a:spcAft>
          <a:spcPct val="0"/>
        </a:spcAft>
        <a:defRPr sz="4400">
          <a:solidFill>
            <a:schemeClr val="tx2"/>
          </a:solidFill>
          <a:latin typeface="Times New Roman" pitchFamily="1" charset="0"/>
        </a:defRPr>
      </a:lvl8pPr>
      <a:lvl9pPr marL="1828800" algn="ctr" rtl="0" fontAlgn="base">
        <a:spcBef>
          <a:spcPct val="0"/>
        </a:spcBef>
        <a:spcAft>
          <a:spcPct val="0"/>
        </a:spcAft>
        <a:defRPr sz="4400">
          <a:solidFill>
            <a:schemeClr val="tx2"/>
          </a:solidFill>
          <a:latin typeface="Times New Roman"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Times New Roman" pitchFamily="1" charset="0"/>
              </a:defRPr>
            </a:lvl1pPr>
          </a:lstStyle>
          <a:p>
            <a:endParaRPr lang="en-US" i="0" smtClean="0">
              <a:solidFill>
                <a:srgbClr val="FFFFFF"/>
              </a:solidFill>
            </a:endParaRPr>
          </a:p>
        </p:txBody>
      </p:sp>
      <p:sp>
        <p:nvSpPr>
          <p:cNvPr id="108547" name="Rectangle 3"/>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 charset="0"/>
              </a:defRPr>
            </a:lvl1pPr>
          </a:lstStyle>
          <a:p>
            <a:endParaRPr lang="en-US" i="0" smtClean="0">
              <a:solidFill>
                <a:srgbClr val="FFFFFF"/>
              </a:solidFill>
            </a:endParaRPr>
          </a:p>
        </p:txBody>
      </p:sp>
      <p:sp>
        <p:nvSpPr>
          <p:cNvPr id="108548" name="Rectangle 4"/>
          <p:cNvSpPr>
            <a:spLocks noGrp="1" noChangeArrowheads="1"/>
          </p:cNvSpPr>
          <p:nvPr>
            <p:ph type="title"/>
          </p:nvPr>
        </p:nvSpPr>
        <p:spPr bwMode="auto">
          <a:xfrm>
            <a:off x="0" y="95250"/>
            <a:ext cx="9144000" cy="714375"/>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108549" name="Rectangle 5"/>
          <p:cNvSpPr>
            <a:spLocks noGrp="1" noChangeArrowheads="1"/>
          </p:cNvSpPr>
          <p:nvPr>
            <p:ph type="body" idx="1"/>
          </p:nvPr>
        </p:nvSpPr>
        <p:spPr bwMode="auto">
          <a:xfrm>
            <a:off x="1049338" y="1371600"/>
            <a:ext cx="6367462"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75" r:id="rId1"/>
  </p:sldLayoutIdLst>
  <p:txStyles>
    <p:titleStyle>
      <a:lvl1pPr algn="ctr" rtl="0" fontAlgn="base">
        <a:lnSpc>
          <a:spcPct val="90000"/>
        </a:lnSpc>
        <a:spcBef>
          <a:spcPct val="0"/>
        </a:spcBef>
        <a:spcAft>
          <a:spcPct val="0"/>
        </a:spcAft>
        <a:defRPr sz="3600" b="1">
          <a:solidFill>
            <a:srgbClr val="FFFF00"/>
          </a:solidFill>
          <a:effectLst>
            <a:outerShdw blurRad="38100" dist="38100" dir="2700000" algn="tl">
              <a:srgbClr val="000000"/>
            </a:outerShdw>
          </a:effectLst>
          <a:latin typeface="+mj-lt"/>
          <a:ea typeface="+mj-ea"/>
          <a:cs typeface="+mj-cs"/>
        </a:defRPr>
      </a:lvl1pPr>
      <a:lvl2pPr algn="ctr" rtl="0" fontAlgn="base">
        <a:lnSpc>
          <a:spcPct val="90000"/>
        </a:lnSpc>
        <a:spcBef>
          <a:spcPct val="0"/>
        </a:spcBef>
        <a:spcAft>
          <a:spcPct val="0"/>
        </a:spcAft>
        <a:defRPr sz="3600" b="1">
          <a:solidFill>
            <a:srgbClr val="FFFF00"/>
          </a:solidFill>
          <a:effectLst>
            <a:outerShdw blurRad="38100" dist="38100" dir="2700000" algn="tl">
              <a:srgbClr val="000000"/>
            </a:outerShdw>
          </a:effectLst>
          <a:latin typeface="Arial" charset="0"/>
        </a:defRPr>
      </a:lvl2pPr>
      <a:lvl3pPr algn="ctr" rtl="0" fontAlgn="base">
        <a:lnSpc>
          <a:spcPct val="90000"/>
        </a:lnSpc>
        <a:spcBef>
          <a:spcPct val="0"/>
        </a:spcBef>
        <a:spcAft>
          <a:spcPct val="0"/>
        </a:spcAft>
        <a:defRPr sz="3600" b="1">
          <a:solidFill>
            <a:srgbClr val="FFFF00"/>
          </a:solidFill>
          <a:effectLst>
            <a:outerShdw blurRad="38100" dist="38100" dir="2700000" algn="tl">
              <a:srgbClr val="000000"/>
            </a:outerShdw>
          </a:effectLst>
          <a:latin typeface="Arial" charset="0"/>
        </a:defRPr>
      </a:lvl3pPr>
      <a:lvl4pPr algn="ctr" rtl="0" fontAlgn="base">
        <a:lnSpc>
          <a:spcPct val="90000"/>
        </a:lnSpc>
        <a:spcBef>
          <a:spcPct val="0"/>
        </a:spcBef>
        <a:spcAft>
          <a:spcPct val="0"/>
        </a:spcAft>
        <a:defRPr sz="3600" b="1">
          <a:solidFill>
            <a:srgbClr val="FFFF00"/>
          </a:solidFill>
          <a:effectLst>
            <a:outerShdw blurRad="38100" dist="38100" dir="2700000" algn="tl">
              <a:srgbClr val="000000"/>
            </a:outerShdw>
          </a:effectLst>
          <a:latin typeface="Arial" charset="0"/>
        </a:defRPr>
      </a:lvl4pPr>
      <a:lvl5pPr algn="ctr" rtl="0" fontAlgn="base">
        <a:lnSpc>
          <a:spcPct val="90000"/>
        </a:lnSpc>
        <a:spcBef>
          <a:spcPct val="0"/>
        </a:spcBef>
        <a:spcAft>
          <a:spcPct val="0"/>
        </a:spcAft>
        <a:defRPr sz="3600" b="1">
          <a:solidFill>
            <a:srgbClr val="FFFF00"/>
          </a:solidFill>
          <a:effectLst>
            <a:outerShdw blurRad="38100" dist="38100" dir="2700000" algn="tl">
              <a:srgbClr val="000000"/>
            </a:outerShdw>
          </a:effectLst>
          <a:latin typeface="Arial" charset="0"/>
        </a:defRPr>
      </a:lvl5pPr>
      <a:lvl6pPr marL="457200" algn="ctr" rtl="0" fontAlgn="base">
        <a:lnSpc>
          <a:spcPct val="90000"/>
        </a:lnSpc>
        <a:spcBef>
          <a:spcPct val="0"/>
        </a:spcBef>
        <a:spcAft>
          <a:spcPct val="0"/>
        </a:spcAft>
        <a:defRPr sz="3600" b="1">
          <a:solidFill>
            <a:srgbClr val="FFFF00"/>
          </a:solidFill>
          <a:effectLst>
            <a:outerShdw blurRad="38100" dist="38100" dir="2700000" algn="tl">
              <a:srgbClr val="000000"/>
            </a:outerShdw>
          </a:effectLst>
          <a:latin typeface="Arial" charset="0"/>
        </a:defRPr>
      </a:lvl6pPr>
      <a:lvl7pPr marL="914400" algn="ctr" rtl="0" fontAlgn="base">
        <a:lnSpc>
          <a:spcPct val="90000"/>
        </a:lnSpc>
        <a:spcBef>
          <a:spcPct val="0"/>
        </a:spcBef>
        <a:spcAft>
          <a:spcPct val="0"/>
        </a:spcAft>
        <a:defRPr sz="3600" b="1">
          <a:solidFill>
            <a:srgbClr val="FFFF00"/>
          </a:solidFill>
          <a:effectLst>
            <a:outerShdw blurRad="38100" dist="38100" dir="2700000" algn="tl">
              <a:srgbClr val="000000"/>
            </a:outerShdw>
          </a:effectLst>
          <a:latin typeface="Arial" charset="0"/>
        </a:defRPr>
      </a:lvl7pPr>
      <a:lvl8pPr marL="1371600" algn="ctr" rtl="0" fontAlgn="base">
        <a:lnSpc>
          <a:spcPct val="90000"/>
        </a:lnSpc>
        <a:spcBef>
          <a:spcPct val="0"/>
        </a:spcBef>
        <a:spcAft>
          <a:spcPct val="0"/>
        </a:spcAft>
        <a:defRPr sz="3600" b="1">
          <a:solidFill>
            <a:srgbClr val="FFFF00"/>
          </a:solidFill>
          <a:effectLst>
            <a:outerShdw blurRad="38100" dist="38100" dir="2700000" algn="tl">
              <a:srgbClr val="000000"/>
            </a:outerShdw>
          </a:effectLst>
          <a:latin typeface="Arial" charset="0"/>
        </a:defRPr>
      </a:lvl8pPr>
      <a:lvl9pPr marL="1828800" algn="ctr" rtl="0" fontAlgn="base">
        <a:lnSpc>
          <a:spcPct val="90000"/>
        </a:lnSpc>
        <a:spcBef>
          <a:spcPct val="0"/>
        </a:spcBef>
        <a:spcAft>
          <a:spcPct val="0"/>
        </a:spcAft>
        <a:defRPr sz="3600" b="1">
          <a:solidFill>
            <a:srgbClr val="FFFF00"/>
          </a:solidFill>
          <a:effectLst>
            <a:outerShdw blurRad="38100" dist="38100" dir="2700000" algn="tl">
              <a:srgbClr val="000000"/>
            </a:outerShdw>
          </a:effectLst>
          <a:latin typeface="Arial" charset="0"/>
        </a:defRPr>
      </a:lvl9pPr>
    </p:titleStyle>
    <p:bodyStyle>
      <a:lvl1pPr marL="285750" indent="-285750" algn="l" rtl="0" fontAlgn="base">
        <a:lnSpc>
          <a:spcPct val="90000"/>
        </a:lnSpc>
        <a:spcBef>
          <a:spcPct val="30000"/>
        </a:spcBef>
        <a:spcAft>
          <a:spcPct val="0"/>
        </a:spcAft>
        <a:buClr>
          <a:srgbClr val="FFFF66"/>
        </a:buClr>
        <a:buSzPct val="100000"/>
        <a:buChar char="•"/>
        <a:defRPr sz="2400" b="1">
          <a:solidFill>
            <a:schemeClr val="tx1"/>
          </a:solidFill>
          <a:effectLst>
            <a:outerShdw blurRad="38100" dist="38100" dir="2700000" algn="tl">
              <a:srgbClr val="000000"/>
            </a:outerShdw>
          </a:effectLst>
          <a:latin typeface="+mn-lt"/>
          <a:ea typeface="+mn-ea"/>
          <a:cs typeface="+mn-cs"/>
        </a:defRPr>
      </a:lvl1pPr>
      <a:lvl2pPr marL="685800" indent="-228600" algn="l" rtl="0" fontAlgn="base">
        <a:lnSpc>
          <a:spcPct val="90000"/>
        </a:lnSpc>
        <a:spcBef>
          <a:spcPct val="30000"/>
        </a:spcBef>
        <a:spcAft>
          <a:spcPct val="0"/>
        </a:spcAft>
        <a:buClr>
          <a:srgbClr val="FFFF66"/>
        </a:buClr>
        <a:buSzPct val="100000"/>
        <a:buChar char="–"/>
        <a:defRPr b="1">
          <a:solidFill>
            <a:schemeClr val="tx1"/>
          </a:solidFill>
          <a:effectLst>
            <a:outerShdw blurRad="38100" dist="38100" dir="2700000" algn="tl">
              <a:srgbClr val="000000"/>
            </a:outerShdw>
          </a:effectLst>
          <a:latin typeface="+mn-lt"/>
        </a:defRPr>
      </a:lvl2pPr>
      <a:lvl3pPr marL="1143000" indent="-228600" algn="l" rtl="0" fontAlgn="base">
        <a:lnSpc>
          <a:spcPct val="90000"/>
        </a:lnSpc>
        <a:spcBef>
          <a:spcPct val="30000"/>
        </a:spcBef>
        <a:spcAft>
          <a:spcPct val="0"/>
        </a:spcAft>
        <a:buClr>
          <a:srgbClr val="FFFF66"/>
        </a:buClr>
        <a:buSzPct val="100000"/>
        <a:buChar char="»"/>
        <a:defRPr b="1">
          <a:solidFill>
            <a:schemeClr val="tx1"/>
          </a:solidFill>
          <a:effectLst>
            <a:outerShdw blurRad="38100" dist="38100" dir="2700000" algn="tl">
              <a:srgbClr val="000000"/>
            </a:outerShdw>
          </a:effectLst>
          <a:latin typeface="+mn-lt"/>
        </a:defRPr>
      </a:lvl3pPr>
      <a:lvl4pPr marL="1543050" indent="-171450" algn="l" rtl="0" fontAlgn="base">
        <a:lnSpc>
          <a:spcPct val="90000"/>
        </a:lnSpc>
        <a:spcBef>
          <a:spcPct val="30000"/>
        </a:spcBef>
        <a:spcAft>
          <a:spcPct val="0"/>
        </a:spcAft>
        <a:buClr>
          <a:srgbClr val="FFFF66"/>
        </a:buClr>
        <a:buSzPct val="100000"/>
        <a:buChar char="•"/>
        <a:defRPr sz="1400" b="1">
          <a:solidFill>
            <a:schemeClr val="tx1"/>
          </a:solidFill>
          <a:effectLst>
            <a:outerShdw blurRad="38100" dist="38100" dir="2700000" algn="tl">
              <a:srgbClr val="000000"/>
            </a:outerShdw>
          </a:effectLst>
          <a:latin typeface="+mn-lt"/>
        </a:defRPr>
      </a:lvl4pPr>
      <a:lvl5pPr marL="2000250" indent="-171450" algn="l" rtl="0" fontAlgn="base">
        <a:lnSpc>
          <a:spcPct val="90000"/>
        </a:lnSpc>
        <a:spcBef>
          <a:spcPct val="30000"/>
        </a:spcBef>
        <a:spcAft>
          <a:spcPct val="0"/>
        </a:spcAft>
        <a:buClr>
          <a:srgbClr val="FFFF66"/>
        </a:buClr>
        <a:buSzPct val="100000"/>
        <a:buChar char="–"/>
        <a:defRPr sz="1400" b="1">
          <a:solidFill>
            <a:schemeClr val="tx1"/>
          </a:solidFill>
          <a:effectLst>
            <a:outerShdw blurRad="38100" dist="38100" dir="2700000" algn="tl">
              <a:srgbClr val="000000"/>
            </a:outerShdw>
          </a:effectLst>
          <a:latin typeface="+mn-lt"/>
        </a:defRPr>
      </a:lvl5pPr>
      <a:lvl6pPr marL="2457450" indent="-171450" algn="l" rtl="0" fontAlgn="base">
        <a:lnSpc>
          <a:spcPct val="90000"/>
        </a:lnSpc>
        <a:spcBef>
          <a:spcPct val="30000"/>
        </a:spcBef>
        <a:spcAft>
          <a:spcPct val="0"/>
        </a:spcAft>
        <a:buClr>
          <a:srgbClr val="FFFF66"/>
        </a:buClr>
        <a:buSzPct val="100000"/>
        <a:buChar char="–"/>
        <a:defRPr sz="1400" b="1">
          <a:solidFill>
            <a:schemeClr val="tx1"/>
          </a:solidFill>
          <a:effectLst>
            <a:outerShdw blurRad="38100" dist="38100" dir="2700000" algn="tl">
              <a:srgbClr val="000000"/>
            </a:outerShdw>
          </a:effectLst>
          <a:latin typeface="+mn-lt"/>
        </a:defRPr>
      </a:lvl6pPr>
      <a:lvl7pPr marL="2914650" indent="-171450" algn="l" rtl="0" fontAlgn="base">
        <a:lnSpc>
          <a:spcPct val="90000"/>
        </a:lnSpc>
        <a:spcBef>
          <a:spcPct val="30000"/>
        </a:spcBef>
        <a:spcAft>
          <a:spcPct val="0"/>
        </a:spcAft>
        <a:buClr>
          <a:srgbClr val="FFFF66"/>
        </a:buClr>
        <a:buSzPct val="100000"/>
        <a:buChar char="–"/>
        <a:defRPr sz="1400" b="1">
          <a:solidFill>
            <a:schemeClr val="tx1"/>
          </a:solidFill>
          <a:effectLst>
            <a:outerShdw blurRad="38100" dist="38100" dir="2700000" algn="tl">
              <a:srgbClr val="000000"/>
            </a:outerShdw>
          </a:effectLst>
          <a:latin typeface="+mn-lt"/>
        </a:defRPr>
      </a:lvl7pPr>
      <a:lvl8pPr marL="3371850" indent="-171450" algn="l" rtl="0" fontAlgn="base">
        <a:lnSpc>
          <a:spcPct val="90000"/>
        </a:lnSpc>
        <a:spcBef>
          <a:spcPct val="30000"/>
        </a:spcBef>
        <a:spcAft>
          <a:spcPct val="0"/>
        </a:spcAft>
        <a:buClr>
          <a:srgbClr val="FFFF66"/>
        </a:buClr>
        <a:buSzPct val="100000"/>
        <a:buChar char="–"/>
        <a:defRPr sz="1400" b="1">
          <a:solidFill>
            <a:schemeClr val="tx1"/>
          </a:solidFill>
          <a:effectLst>
            <a:outerShdw blurRad="38100" dist="38100" dir="2700000" algn="tl">
              <a:srgbClr val="000000"/>
            </a:outerShdw>
          </a:effectLst>
          <a:latin typeface="+mn-lt"/>
        </a:defRPr>
      </a:lvl8pPr>
      <a:lvl9pPr marL="3829050" indent="-171450" algn="l" rtl="0" fontAlgn="base">
        <a:lnSpc>
          <a:spcPct val="90000"/>
        </a:lnSpc>
        <a:spcBef>
          <a:spcPct val="30000"/>
        </a:spcBef>
        <a:spcAft>
          <a:spcPct val="0"/>
        </a:spcAft>
        <a:buClr>
          <a:srgbClr val="FFFF66"/>
        </a:buClr>
        <a:buSzPct val="100000"/>
        <a:buChar char="–"/>
        <a:defRPr sz="14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i="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i="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495992A-28F2-4840-967B-83BCBC54FF22}" type="slidenum">
              <a:rPr lang="en-US" i="0" smtClean="0">
                <a:solidFill>
                  <a:srgbClr val="000000"/>
                </a:solidFill>
              </a:rPr>
              <a:pPr/>
              <a:t>‹#›</a:t>
            </a:fld>
            <a:endParaRPr lang="en-US" i="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7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 charset="0"/>
        </a:defRPr>
      </a:lvl2pPr>
      <a:lvl3pPr algn="ctr" rtl="0" fontAlgn="base">
        <a:spcBef>
          <a:spcPct val="0"/>
        </a:spcBef>
        <a:spcAft>
          <a:spcPct val="0"/>
        </a:spcAft>
        <a:defRPr sz="4400">
          <a:solidFill>
            <a:schemeClr val="tx2"/>
          </a:solidFill>
          <a:latin typeface="Times New Roman" pitchFamily="1" charset="0"/>
        </a:defRPr>
      </a:lvl3pPr>
      <a:lvl4pPr algn="ctr" rtl="0" fontAlgn="base">
        <a:spcBef>
          <a:spcPct val="0"/>
        </a:spcBef>
        <a:spcAft>
          <a:spcPct val="0"/>
        </a:spcAft>
        <a:defRPr sz="4400">
          <a:solidFill>
            <a:schemeClr val="tx2"/>
          </a:solidFill>
          <a:latin typeface="Times New Roman" pitchFamily="1" charset="0"/>
        </a:defRPr>
      </a:lvl4pPr>
      <a:lvl5pPr algn="ctr" rtl="0" fontAlgn="base">
        <a:spcBef>
          <a:spcPct val="0"/>
        </a:spcBef>
        <a:spcAft>
          <a:spcPct val="0"/>
        </a:spcAft>
        <a:defRPr sz="4400">
          <a:solidFill>
            <a:schemeClr val="tx2"/>
          </a:solidFill>
          <a:latin typeface="Times New Roman" pitchFamily="1" charset="0"/>
        </a:defRPr>
      </a:lvl5pPr>
      <a:lvl6pPr marL="457200" algn="ctr" rtl="0" fontAlgn="base">
        <a:spcBef>
          <a:spcPct val="0"/>
        </a:spcBef>
        <a:spcAft>
          <a:spcPct val="0"/>
        </a:spcAft>
        <a:defRPr sz="4400">
          <a:solidFill>
            <a:schemeClr val="tx2"/>
          </a:solidFill>
          <a:latin typeface="Times New Roman" pitchFamily="1" charset="0"/>
        </a:defRPr>
      </a:lvl6pPr>
      <a:lvl7pPr marL="914400" algn="ctr" rtl="0" fontAlgn="base">
        <a:spcBef>
          <a:spcPct val="0"/>
        </a:spcBef>
        <a:spcAft>
          <a:spcPct val="0"/>
        </a:spcAft>
        <a:defRPr sz="4400">
          <a:solidFill>
            <a:schemeClr val="tx2"/>
          </a:solidFill>
          <a:latin typeface="Times New Roman" pitchFamily="1" charset="0"/>
        </a:defRPr>
      </a:lvl7pPr>
      <a:lvl8pPr marL="1371600" algn="ctr" rtl="0" fontAlgn="base">
        <a:spcBef>
          <a:spcPct val="0"/>
        </a:spcBef>
        <a:spcAft>
          <a:spcPct val="0"/>
        </a:spcAft>
        <a:defRPr sz="4400">
          <a:solidFill>
            <a:schemeClr val="tx2"/>
          </a:solidFill>
          <a:latin typeface="Times New Roman" pitchFamily="1" charset="0"/>
        </a:defRPr>
      </a:lvl8pPr>
      <a:lvl9pPr marL="1828800" algn="ctr" rtl="0" fontAlgn="base">
        <a:spcBef>
          <a:spcPct val="0"/>
        </a:spcBef>
        <a:spcAft>
          <a:spcPct val="0"/>
        </a:spcAft>
        <a:defRPr sz="4400">
          <a:solidFill>
            <a:schemeClr val="tx2"/>
          </a:solidFill>
          <a:latin typeface="Times New Roman"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i="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i="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495992A-28F2-4840-967B-83BCBC54FF22}" type="slidenum">
              <a:rPr lang="en-US" i="0" smtClean="0">
                <a:solidFill>
                  <a:srgbClr val="000000"/>
                </a:solidFill>
              </a:rPr>
              <a:pPr/>
              <a:t>‹#›</a:t>
            </a:fld>
            <a:endParaRPr lang="en-US" i="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79"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 charset="0"/>
        </a:defRPr>
      </a:lvl2pPr>
      <a:lvl3pPr algn="ctr" rtl="0" fontAlgn="base">
        <a:spcBef>
          <a:spcPct val="0"/>
        </a:spcBef>
        <a:spcAft>
          <a:spcPct val="0"/>
        </a:spcAft>
        <a:defRPr sz="4400">
          <a:solidFill>
            <a:schemeClr val="tx2"/>
          </a:solidFill>
          <a:latin typeface="Times New Roman" pitchFamily="1" charset="0"/>
        </a:defRPr>
      </a:lvl3pPr>
      <a:lvl4pPr algn="ctr" rtl="0" fontAlgn="base">
        <a:spcBef>
          <a:spcPct val="0"/>
        </a:spcBef>
        <a:spcAft>
          <a:spcPct val="0"/>
        </a:spcAft>
        <a:defRPr sz="4400">
          <a:solidFill>
            <a:schemeClr val="tx2"/>
          </a:solidFill>
          <a:latin typeface="Times New Roman" pitchFamily="1" charset="0"/>
        </a:defRPr>
      </a:lvl4pPr>
      <a:lvl5pPr algn="ctr" rtl="0" fontAlgn="base">
        <a:spcBef>
          <a:spcPct val="0"/>
        </a:spcBef>
        <a:spcAft>
          <a:spcPct val="0"/>
        </a:spcAft>
        <a:defRPr sz="4400">
          <a:solidFill>
            <a:schemeClr val="tx2"/>
          </a:solidFill>
          <a:latin typeface="Times New Roman" pitchFamily="1" charset="0"/>
        </a:defRPr>
      </a:lvl5pPr>
      <a:lvl6pPr marL="457200" algn="ctr" rtl="0" fontAlgn="base">
        <a:spcBef>
          <a:spcPct val="0"/>
        </a:spcBef>
        <a:spcAft>
          <a:spcPct val="0"/>
        </a:spcAft>
        <a:defRPr sz="4400">
          <a:solidFill>
            <a:schemeClr val="tx2"/>
          </a:solidFill>
          <a:latin typeface="Times New Roman" pitchFamily="1" charset="0"/>
        </a:defRPr>
      </a:lvl6pPr>
      <a:lvl7pPr marL="914400" algn="ctr" rtl="0" fontAlgn="base">
        <a:spcBef>
          <a:spcPct val="0"/>
        </a:spcBef>
        <a:spcAft>
          <a:spcPct val="0"/>
        </a:spcAft>
        <a:defRPr sz="4400">
          <a:solidFill>
            <a:schemeClr val="tx2"/>
          </a:solidFill>
          <a:latin typeface="Times New Roman" pitchFamily="1" charset="0"/>
        </a:defRPr>
      </a:lvl7pPr>
      <a:lvl8pPr marL="1371600" algn="ctr" rtl="0" fontAlgn="base">
        <a:spcBef>
          <a:spcPct val="0"/>
        </a:spcBef>
        <a:spcAft>
          <a:spcPct val="0"/>
        </a:spcAft>
        <a:defRPr sz="4400">
          <a:solidFill>
            <a:schemeClr val="tx2"/>
          </a:solidFill>
          <a:latin typeface="Times New Roman" pitchFamily="1" charset="0"/>
        </a:defRPr>
      </a:lvl8pPr>
      <a:lvl9pPr marL="1828800" algn="ctr" rtl="0" fontAlgn="base">
        <a:spcBef>
          <a:spcPct val="0"/>
        </a:spcBef>
        <a:spcAft>
          <a:spcPct val="0"/>
        </a:spcAft>
        <a:defRPr sz="4400">
          <a:solidFill>
            <a:schemeClr val="tx2"/>
          </a:solidFill>
          <a:latin typeface="Times New Roman"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i="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i="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495992A-28F2-4840-967B-83BCBC54FF22}" type="slidenum">
              <a:rPr lang="en-US" i="0" smtClean="0">
                <a:solidFill>
                  <a:srgbClr val="000000"/>
                </a:solidFill>
              </a:rPr>
              <a:pPr/>
              <a:t>‹#›</a:t>
            </a:fld>
            <a:endParaRPr lang="en-US" i="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8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 charset="0"/>
        </a:defRPr>
      </a:lvl2pPr>
      <a:lvl3pPr algn="ctr" rtl="0" fontAlgn="base">
        <a:spcBef>
          <a:spcPct val="0"/>
        </a:spcBef>
        <a:spcAft>
          <a:spcPct val="0"/>
        </a:spcAft>
        <a:defRPr sz="4400">
          <a:solidFill>
            <a:schemeClr val="tx2"/>
          </a:solidFill>
          <a:latin typeface="Times New Roman" pitchFamily="1" charset="0"/>
        </a:defRPr>
      </a:lvl3pPr>
      <a:lvl4pPr algn="ctr" rtl="0" fontAlgn="base">
        <a:spcBef>
          <a:spcPct val="0"/>
        </a:spcBef>
        <a:spcAft>
          <a:spcPct val="0"/>
        </a:spcAft>
        <a:defRPr sz="4400">
          <a:solidFill>
            <a:schemeClr val="tx2"/>
          </a:solidFill>
          <a:latin typeface="Times New Roman" pitchFamily="1" charset="0"/>
        </a:defRPr>
      </a:lvl4pPr>
      <a:lvl5pPr algn="ctr" rtl="0" fontAlgn="base">
        <a:spcBef>
          <a:spcPct val="0"/>
        </a:spcBef>
        <a:spcAft>
          <a:spcPct val="0"/>
        </a:spcAft>
        <a:defRPr sz="4400">
          <a:solidFill>
            <a:schemeClr val="tx2"/>
          </a:solidFill>
          <a:latin typeface="Times New Roman" pitchFamily="1" charset="0"/>
        </a:defRPr>
      </a:lvl5pPr>
      <a:lvl6pPr marL="457200" algn="ctr" rtl="0" fontAlgn="base">
        <a:spcBef>
          <a:spcPct val="0"/>
        </a:spcBef>
        <a:spcAft>
          <a:spcPct val="0"/>
        </a:spcAft>
        <a:defRPr sz="4400">
          <a:solidFill>
            <a:schemeClr val="tx2"/>
          </a:solidFill>
          <a:latin typeface="Times New Roman" pitchFamily="1" charset="0"/>
        </a:defRPr>
      </a:lvl6pPr>
      <a:lvl7pPr marL="914400" algn="ctr" rtl="0" fontAlgn="base">
        <a:spcBef>
          <a:spcPct val="0"/>
        </a:spcBef>
        <a:spcAft>
          <a:spcPct val="0"/>
        </a:spcAft>
        <a:defRPr sz="4400">
          <a:solidFill>
            <a:schemeClr val="tx2"/>
          </a:solidFill>
          <a:latin typeface="Times New Roman" pitchFamily="1" charset="0"/>
        </a:defRPr>
      </a:lvl7pPr>
      <a:lvl8pPr marL="1371600" algn="ctr" rtl="0" fontAlgn="base">
        <a:spcBef>
          <a:spcPct val="0"/>
        </a:spcBef>
        <a:spcAft>
          <a:spcPct val="0"/>
        </a:spcAft>
        <a:defRPr sz="4400">
          <a:solidFill>
            <a:schemeClr val="tx2"/>
          </a:solidFill>
          <a:latin typeface="Times New Roman" pitchFamily="1" charset="0"/>
        </a:defRPr>
      </a:lvl8pPr>
      <a:lvl9pPr marL="1828800" algn="ctr" rtl="0" fontAlgn="base">
        <a:spcBef>
          <a:spcPct val="0"/>
        </a:spcBef>
        <a:spcAft>
          <a:spcPct val="0"/>
        </a:spcAft>
        <a:defRPr sz="4400">
          <a:solidFill>
            <a:schemeClr val="tx2"/>
          </a:solidFill>
          <a:latin typeface="Times New Roman"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i="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i="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495992A-28F2-4840-967B-83BCBC54FF22}" type="slidenum">
              <a:rPr lang="en-US" i="0" smtClean="0">
                <a:solidFill>
                  <a:srgbClr val="000000"/>
                </a:solidFill>
              </a:rPr>
              <a:pPr/>
              <a:t>‹#›</a:t>
            </a:fld>
            <a:endParaRPr lang="en-US" i="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8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 charset="0"/>
        </a:defRPr>
      </a:lvl2pPr>
      <a:lvl3pPr algn="ctr" rtl="0" fontAlgn="base">
        <a:spcBef>
          <a:spcPct val="0"/>
        </a:spcBef>
        <a:spcAft>
          <a:spcPct val="0"/>
        </a:spcAft>
        <a:defRPr sz="4400">
          <a:solidFill>
            <a:schemeClr val="tx2"/>
          </a:solidFill>
          <a:latin typeface="Times New Roman" pitchFamily="1" charset="0"/>
        </a:defRPr>
      </a:lvl3pPr>
      <a:lvl4pPr algn="ctr" rtl="0" fontAlgn="base">
        <a:spcBef>
          <a:spcPct val="0"/>
        </a:spcBef>
        <a:spcAft>
          <a:spcPct val="0"/>
        </a:spcAft>
        <a:defRPr sz="4400">
          <a:solidFill>
            <a:schemeClr val="tx2"/>
          </a:solidFill>
          <a:latin typeface="Times New Roman" pitchFamily="1" charset="0"/>
        </a:defRPr>
      </a:lvl4pPr>
      <a:lvl5pPr algn="ctr" rtl="0" fontAlgn="base">
        <a:spcBef>
          <a:spcPct val="0"/>
        </a:spcBef>
        <a:spcAft>
          <a:spcPct val="0"/>
        </a:spcAft>
        <a:defRPr sz="4400">
          <a:solidFill>
            <a:schemeClr val="tx2"/>
          </a:solidFill>
          <a:latin typeface="Times New Roman" pitchFamily="1" charset="0"/>
        </a:defRPr>
      </a:lvl5pPr>
      <a:lvl6pPr marL="457200" algn="ctr" rtl="0" fontAlgn="base">
        <a:spcBef>
          <a:spcPct val="0"/>
        </a:spcBef>
        <a:spcAft>
          <a:spcPct val="0"/>
        </a:spcAft>
        <a:defRPr sz="4400">
          <a:solidFill>
            <a:schemeClr val="tx2"/>
          </a:solidFill>
          <a:latin typeface="Times New Roman" pitchFamily="1" charset="0"/>
        </a:defRPr>
      </a:lvl6pPr>
      <a:lvl7pPr marL="914400" algn="ctr" rtl="0" fontAlgn="base">
        <a:spcBef>
          <a:spcPct val="0"/>
        </a:spcBef>
        <a:spcAft>
          <a:spcPct val="0"/>
        </a:spcAft>
        <a:defRPr sz="4400">
          <a:solidFill>
            <a:schemeClr val="tx2"/>
          </a:solidFill>
          <a:latin typeface="Times New Roman" pitchFamily="1" charset="0"/>
        </a:defRPr>
      </a:lvl7pPr>
      <a:lvl8pPr marL="1371600" algn="ctr" rtl="0" fontAlgn="base">
        <a:spcBef>
          <a:spcPct val="0"/>
        </a:spcBef>
        <a:spcAft>
          <a:spcPct val="0"/>
        </a:spcAft>
        <a:defRPr sz="4400">
          <a:solidFill>
            <a:schemeClr val="tx2"/>
          </a:solidFill>
          <a:latin typeface="Times New Roman" pitchFamily="1" charset="0"/>
        </a:defRPr>
      </a:lvl8pPr>
      <a:lvl9pPr marL="1828800" algn="ctr" rtl="0" fontAlgn="base">
        <a:spcBef>
          <a:spcPct val="0"/>
        </a:spcBef>
        <a:spcAft>
          <a:spcPct val="0"/>
        </a:spcAft>
        <a:defRPr sz="4400">
          <a:solidFill>
            <a:schemeClr val="tx2"/>
          </a:solidFill>
          <a:latin typeface="Times New Roman"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i="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i="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495992A-28F2-4840-967B-83BCBC54FF22}" type="slidenum">
              <a:rPr lang="en-US" i="0" smtClean="0">
                <a:solidFill>
                  <a:srgbClr val="000000"/>
                </a:solidFill>
              </a:rPr>
              <a:pPr/>
              <a:t>‹#›</a:t>
            </a:fld>
            <a:endParaRPr lang="en-US" i="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8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 charset="0"/>
        </a:defRPr>
      </a:lvl2pPr>
      <a:lvl3pPr algn="ctr" rtl="0" fontAlgn="base">
        <a:spcBef>
          <a:spcPct val="0"/>
        </a:spcBef>
        <a:spcAft>
          <a:spcPct val="0"/>
        </a:spcAft>
        <a:defRPr sz="4400">
          <a:solidFill>
            <a:schemeClr val="tx2"/>
          </a:solidFill>
          <a:latin typeface="Times New Roman" pitchFamily="1" charset="0"/>
        </a:defRPr>
      </a:lvl3pPr>
      <a:lvl4pPr algn="ctr" rtl="0" fontAlgn="base">
        <a:spcBef>
          <a:spcPct val="0"/>
        </a:spcBef>
        <a:spcAft>
          <a:spcPct val="0"/>
        </a:spcAft>
        <a:defRPr sz="4400">
          <a:solidFill>
            <a:schemeClr val="tx2"/>
          </a:solidFill>
          <a:latin typeface="Times New Roman" pitchFamily="1" charset="0"/>
        </a:defRPr>
      </a:lvl4pPr>
      <a:lvl5pPr algn="ctr" rtl="0" fontAlgn="base">
        <a:spcBef>
          <a:spcPct val="0"/>
        </a:spcBef>
        <a:spcAft>
          <a:spcPct val="0"/>
        </a:spcAft>
        <a:defRPr sz="4400">
          <a:solidFill>
            <a:schemeClr val="tx2"/>
          </a:solidFill>
          <a:latin typeface="Times New Roman" pitchFamily="1" charset="0"/>
        </a:defRPr>
      </a:lvl5pPr>
      <a:lvl6pPr marL="457200" algn="ctr" rtl="0" fontAlgn="base">
        <a:spcBef>
          <a:spcPct val="0"/>
        </a:spcBef>
        <a:spcAft>
          <a:spcPct val="0"/>
        </a:spcAft>
        <a:defRPr sz="4400">
          <a:solidFill>
            <a:schemeClr val="tx2"/>
          </a:solidFill>
          <a:latin typeface="Times New Roman" pitchFamily="1" charset="0"/>
        </a:defRPr>
      </a:lvl6pPr>
      <a:lvl7pPr marL="914400" algn="ctr" rtl="0" fontAlgn="base">
        <a:spcBef>
          <a:spcPct val="0"/>
        </a:spcBef>
        <a:spcAft>
          <a:spcPct val="0"/>
        </a:spcAft>
        <a:defRPr sz="4400">
          <a:solidFill>
            <a:schemeClr val="tx2"/>
          </a:solidFill>
          <a:latin typeface="Times New Roman" pitchFamily="1" charset="0"/>
        </a:defRPr>
      </a:lvl7pPr>
      <a:lvl8pPr marL="1371600" algn="ctr" rtl="0" fontAlgn="base">
        <a:spcBef>
          <a:spcPct val="0"/>
        </a:spcBef>
        <a:spcAft>
          <a:spcPct val="0"/>
        </a:spcAft>
        <a:defRPr sz="4400">
          <a:solidFill>
            <a:schemeClr val="tx2"/>
          </a:solidFill>
          <a:latin typeface="Times New Roman" pitchFamily="1" charset="0"/>
        </a:defRPr>
      </a:lvl8pPr>
      <a:lvl9pPr marL="1828800" algn="ctr" rtl="0" fontAlgn="base">
        <a:spcBef>
          <a:spcPct val="0"/>
        </a:spcBef>
        <a:spcAft>
          <a:spcPct val="0"/>
        </a:spcAft>
        <a:defRPr sz="4400">
          <a:solidFill>
            <a:schemeClr val="tx2"/>
          </a:solidFill>
          <a:latin typeface="Times New Roman"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i="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i="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495992A-28F2-4840-967B-83BCBC54FF22}" type="slidenum">
              <a:rPr lang="en-US" i="0" smtClean="0">
                <a:solidFill>
                  <a:srgbClr val="000000"/>
                </a:solidFill>
              </a:rPr>
              <a:pPr/>
              <a:t>‹#›</a:t>
            </a:fld>
            <a:endParaRPr lang="en-US" i="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8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 charset="0"/>
        </a:defRPr>
      </a:lvl2pPr>
      <a:lvl3pPr algn="ctr" rtl="0" fontAlgn="base">
        <a:spcBef>
          <a:spcPct val="0"/>
        </a:spcBef>
        <a:spcAft>
          <a:spcPct val="0"/>
        </a:spcAft>
        <a:defRPr sz="4400">
          <a:solidFill>
            <a:schemeClr val="tx2"/>
          </a:solidFill>
          <a:latin typeface="Times New Roman" pitchFamily="1" charset="0"/>
        </a:defRPr>
      </a:lvl3pPr>
      <a:lvl4pPr algn="ctr" rtl="0" fontAlgn="base">
        <a:spcBef>
          <a:spcPct val="0"/>
        </a:spcBef>
        <a:spcAft>
          <a:spcPct val="0"/>
        </a:spcAft>
        <a:defRPr sz="4400">
          <a:solidFill>
            <a:schemeClr val="tx2"/>
          </a:solidFill>
          <a:latin typeface="Times New Roman" pitchFamily="1" charset="0"/>
        </a:defRPr>
      </a:lvl4pPr>
      <a:lvl5pPr algn="ctr" rtl="0" fontAlgn="base">
        <a:spcBef>
          <a:spcPct val="0"/>
        </a:spcBef>
        <a:spcAft>
          <a:spcPct val="0"/>
        </a:spcAft>
        <a:defRPr sz="4400">
          <a:solidFill>
            <a:schemeClr val="tx2"/>
          </a:solidFill>
          <a:latin typeface="Times New Roman" pitchFamily="1" charset="0"/>
        </a:defRPr>
      </a:lvl5pPr>
      <a:lvl6pPr marL="457200" algn="ctr" rtl="0" fontAlgn="base">
        <a:spcBef>
          <a:spcPct val="0"/>
        </a:spcBef>
        <a:spcAft>
          <a:spcPct val="0"/>
        </a:spcAft>
        <a:defRPr sz="4400">
          <a:solidFill>
            <a:schemeClr val="tx2"/>
          </a:solidFill>
          <a:latin typeface="Times New Roman" pitchFamily="1" charset="0"/>
        </a:defRPr>
      </a:lvl6pPr>
      <a:lvl7pPr marL="914400" algn="ctr" rtl="0" fontAlgn="base">
        <a:spcBef>
          <a:spcPct val="0"/>
        </a:spcBef>
        <a:spcAft>
          <a:spcPct val="0"/>
        </a:spcAft>
        <a:defRPr sz="4400">
          <a:solidFill>
            <a:schemeClr val="tx2"/>
          </a:solidFill>
          <a:latin typeface="Times New Roman" pitchFamily="1" charset="0"/>
        </a:defRPr>
      </a:lvl7pPr>
      <a:lvl8pPr marL="1371600" algn="ctr" rtl="0" fontAlgn="base">
        <a:spcBef>
          <a:spcPct val="0"/>
        </a:spcBef>
        <a:spcAft>
          <a:spcPct val="0"/>
        </a:spcAft>
        <a:defRPr sz="4400">
          <a:solidFill>
            <a:schemeClr val="tx2"/>
          </a:solidFill>
          <a:latin typeface="Times New Roman" pitchFamily="1" charset="0"/>
        </a:defRPr>
      </a:lvl8pPr>
      <a:lvl9pPr marL="1828800" algn="ctr" rtl="0" fontAlgn="base">
        <a:spcBef>
          <a:spcPct val="0"/>
        </a:spcBef>
        <a:spcAft>
          <a:spcPct val="0"/>
        </a:spcAft>
        <a:defRPr sz="4400">
          <a:solidFill>
            <a:schemeClr val="tx2"/>
          </a:solidFill>
          <a:latin typeface="Times New Roman"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ttawacvcentr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comments" Target="../comments/comment1.xml"/><Relationship Id="rId4" Type="http://schemas.openxmlformats.org/officeDocument/2006/relationships/oleObject" Target="../embeddings/Microsoft_Office_Excel_97-2003_Worksheet1.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comments" Target="../comments/comment2.xml"/><Relationship Id="rId4" Type="http://schemas.openxmlformats.org/officeDocument/2006/relationships/oleObject" Target="../embeddings/Microsoft_Office_Excel_97-2003_Worksheet2.xls"/></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25.vml"/><Relationship Id="rId4" Type="http://schemas.openxmlformats.org/officeDocument/2006/relationships/oleObject" Target="../embeddings/Microsoft_Office_Excel_97-2003_Worksheet3.xls"/></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oleObject" Target="../embeddings/Microsoft_Office_Excel_97-2003_Worksheet4.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oleObject" Target="../embeddings/Microsoft_Office_Excel_97-2003_Worksheet5.xls"/></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44.xml"/><Relationship Id="rId7" Type="http://schemas.openxmlformats.org/officeDocument/2006/relationships/oleObject" Target="../embeddings/oleObject27.bin"/><Relationship Id="rId2" Type="http://schemas.openxmlformats.org/officeDocument/2006/relationships/slideLayout" Target="../slideLayouts/slideLayout23.xml"/><Relationship Id="rId1" Type="http://schemas.openxmlformats.org/officeDocument/2006/relationships/vmlDrawing" Target="../drawings/vmlDrawing29.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2.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file:///C:\Program%20Files\Lipid%20Optimization%20Tool\LipidOptimizationTool.exe"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9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9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ctrTitle"/>
          </p:nvPr>
        </p:nvSpPr>
        <p:spPr>
          <a:xfrm>
            <a:off x="685800" y="2133600"/>
            <a:ext cx="7772400" cy="1470025"/>
          </a:xfrm>
        </p:spPr>
        <p:txBody>
          <a:bodyPr anchorCtr="1"/>
          <a:lstStyle/>
          <a:p>
            <a:pPr eaLnBrk="1" hangingPunct="1">
              <a:defRPr/>
            </a:pPr>
            <a:r>
              <a:rPr lang="en-US" sz="4800" dirty="0" smtClean="0"/>
              <a:t/>
            </a:r>
            <a:br>
              <a:rPr lang="en-US" sz="4800" dirty="0" smtClean="0"/>
            </a:br>
            <a:r>
              <a:rPr lang="en-US" sz="4800" dirty="0" smtClean="0"/>
              <a:t/>
            </a:r>
            <a:br>
              <a:rPr lang="en-US" sz="4800" dirty="0" smtClean="0"/>
            </a:br>
            <a:r>
              <a:rPr lang="en-US" sz="4800" dirty="0" smtClean="0"/>
              <a:t>Atherosclerotic Regression:</a:t>
            </a:r>
            <a:br>
              <a:rPr lang="en-US" sz="4800" dirty="0" smtClean="0"/>
            </a:br>
            <a:r>
              <a:rPr lang="en-US" sz="4800" dirty="0" smtClean="0"/>
              <a:t> </a:t>
            </a:r>
            <a:r>
              <a:rPr lang="en-US" dirty="0" smtClean="0"/>
              <a:t>Bridging the CARE GAP</a:t>
            </a:r>
            <a:br>
              <a:rPr lang="en-US" dirty="0" smtClean="0"/>
            </a:br>
            <a:r>
              <a:rPr lang="en-US" dirty="0" smtClean="0"/>
              <a:t> in </a:t>
            </a:r>
            <a:r>
              <a:rPr lang="en-US" dirty="0" smtClean="0"/>
              <a:t>Lipid Management</a:t>
            </a:r>
            <a:r>
              <a:rPr lang="en-US" dirty="0" smtClean="0"/>
              <a:t/>
            </a:r>
            <a:br>
              <a:rPr lang="en-US" dirty="0" smtClean="0"/>
            </a:br>
            <a:r>
              <a:rPr lang="en-US" dirty="0" smtClean="0"/>
              <a:t>2009 </a:t>
            </a:r>
            <a:r>
              <a:rPr lang="en-US" sz="4800" dirty="0" smtClean="0"/>
              <a:t/>
            </a:r>
            <a:br>
              <a:rPr lang="en-US" sz="4800" dirty="0" smtClean="0"/>
            </a:br>
            <a:r>
              <a:rPr lang="en-US" sz="3600" dirty="0" smtClean="0"/>
              <a:t/>
            </a:r>
            <a:br>
              <a:rPr lang="en-US" sz="3600" dirty="0" smtClean="0"/>
            </a:br>
            <a:endParaRPr lang="en-US" sz="3600" dirty="0" smtClean="0"/>
          </a:p>
        </p:txBody>
      </p:sp>
      <p:sp>
        <p:nvSpPr>
          <p:cNvPr id="44035" name="Rectangle 3"/>
          <p:cNvSpPr>
            <a:spLocks noGrp="1" noChangeArrowheads="1"/>
          </p:cNvSpPr>
          <p:nvPr>
            <p:ph type="subTitle" idx="1"/>
          </p:nvPr>
        </p:nvSpPr>
        <p:spPr>
          <a:xfrm>
            <a:off x="1371600" y="4191000"/>
            <a:ext cx="6400800" cy="1752600"/>
          </a:xfrm>
        </p:spPr>
        <p:txBody>
          <a:bodyPr/>
          <a:lstStyle/>
          <a:p>
            <a:pPr eaLnBrk="1" hangingPunct="1">
              <a:lnSpc>
                <a:spcPct val="80000"/>
              </a:lnSpc>
            </a:pPr>
            <a:endParaRPr lang="en-US" sz="2400" smtClean="0"/>
          </a:p>
          <a:p>
            <a:pPr eaLnBrk="1" hangingPunct="1">
              <a:lnSpc>
                <a:spcPct val="80000"/>
              </a:lnSpc>
            </a:pPr>
            <a:r>
              <a:rPr lang="en-US" sz="2800" b="1" smtClean="0"/>
              <a:t>Joel Niznick MD FRCPC</a:t>
            </a:r>
          </a:p>
          <a:p>
            <a:pPr eaLnBrk="1" hangingPunct="1">
              <a:lnSpc>
                <a:spcPct val="80000"/>
              </a:lnSpc>
            </a:pPr>
            <a:r>
              <a:rPr lang="en-US" sz="2800" i="1" smtClean="0">
                <a:hlinkClick r:id="rId3"/>
              </a:rPr>
              <a:t>Ottawa Cardiovascular Centre</a:t>
            </a:r>
            <a:r>
              <a:rPr lang="en-US" smtClean="0"/>
              <a:t> </a:t>
            </a:r>
            <a:br>
              <a:rPr lang="en-US" smtClean="0"/>
            </a:br>
            <a:endParaRPr lang="en-US" smtClean="0"/>
          </a:p>
        </p:txBody>
      </p:sp>
      <p:sp>
        <p:nvSpPr>
          <p:cNvPr id="44036" name="Footer Placeholder 4"/>
          <p:cNvSpPr>
            <a:spLocks noGrp="1"/>
          </p:cNvSpPr>
          <p:nvPr>
            <p:ph type="ftr" sz="quarter" idx="11"/>
          </p:nvPr>
        </p:nvSpPr>
        <p:spPr>
          <a:noFill/>
        </p:spPr>
        <p:txBody>
          <a:bodyPr/>
          <a:lstStyle/>
          <a:p>
            <a:r>
              <a:rPr lang="en-US" smtClean="0"/>
              <a:t>© Continuing Medical Implementation ®                                       …..</a:t>
            </a:r>
            <a:r>
              <a:rPr lang="en-US" i="1" smtClean="0"/>
              <a:t>.bridging the care gap </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grpSp>
        <p:nvGrpSpPr>
          <p:cNvPr id="50178" name="Group 46"/>
          <p:cNvGrpSpPr>
            <a:grpSpLocks/>
          </p:cNvGrpSpPr>
          <p:nvPr/>
        </p:nvGrpSpPr>
        <p:grpSpPr bwMode="auto">
          <a:xfrm>
            <a:off x="149225" y="111125"/>
            <a:ext cx="8880475" cy="6291263"/>
            <a:chOff x="162" y="70"/>
            <a:chExt cx="5434" cy="4163"/>
          </a:xfrm>
        </p:grpSpPr>
        <p:sp>
          <p:nvSpPr>
            <p:cNvPr id="50179" name="Text Box 23"/>
            <p:cNvSpPr txBox="1">
              <a:spLocks noChangeArrowheads="1"/>
            </p:cNvSpPr>
            <p:nvPr/>
          </p:nvSpPr>
          <p:spPr bwMode="auto">
            <a:xfrm>
              <a:off x="336" y="730"/>
              <a:ext cx="828" cy="785"/>
            </a:xfrm>
            <a:prstGeom prst="rect">
              <a:avLst/>
            </a:prstGeom>
            <a:noFill/>
            <a:ln w="9525">
              <a:noFill/>
              <a:miter lim="800000"/>
              <a:headEnd/>
              <a:tailEnd/>
            </a:ln>
          </p:spPr>
          <p:txBody>
            <a:bodyPr wrap="none">
              <a:spAutoFit/>
            </a:bodyPr>
            <a:lstStyle/>
            <a:p>
              <a:pPr algn="ctr"/>
              <a:r>
                <a:rPr lang="en-US">
                  <a:solidFill>
                    <a:schemeClr val="bg1"/>
                  </a:solidFill>
                </a:rPr>
                <a:t>Baseline</a:t>
              </a:r>
            </a:p>
            <a:p>
              <a:pPr algn="ctr"/>
              <a:r>
                <a:rPr lang="en-US">
                  <a:solidFill>
                    <a:schemeClr val="bg1"/>
                  </a:solidFill>
                </a:rPr>
                <a:t>IVUS</a:t>
              </a:r>
            </a:p>
            <a:p>
              <a:pPr algn="ctr"/>
              <a:r>
                <a:rPr lang="en-US">
                  <a:solidFill>
                    <a:schemeClr val="bg1"/>
                  </a:solidFill>
                </a:rPr>
                <a:t>Exam</a:t>
              </a:r>
            </a:p>
          </p:txBody>
        </p:sp>
        <p:sp>
          <p:nvSpPr>
            <p:cNvPr id="50180" name="Text Box 24"/>
            <p:cNvSpPr txBox="1">
              <a:spLocks noChangeArrowheads="1"/>
            </p:cNvSpPr>
            <p:nvPr/>
          </p:nvSpPr>
          <p:spPr bwMode="auto">
            <a:xfrm>
              <a:off x="162" y="2731"/>
              <a:ext cx="1118" cy="1027"/>
            </a:xfrm>
            <a:prstGeom prst="rect">
              <a:avLst/>
            </a:prstGeom>
            <a:noFill/>
            <a:ln w="9525">
              <a:noFill/>
              <a:miter lim="800000"/>
              <a:headEnd/>
              <a:tailEnd/>
            </a:ln>
          </p:spPr>
          <p:txBody>
            <a:bodyPr wrap="none">
              <a:spAutoFit/>
            </a:bodyPr>
            <a:lstStyle/>
            <a:p>
              <a:pPr algn="ctr"/>
              <a:r>
                <a:rPr lang="en-US">
                  <a:solidFill>
                    <a:schemeClr val="bg1"/>
                  </a:solidFill>
                </a:rPr>
                <a:t>Follow-up</a:t>
              </a:r>
            </a:p>
            <a:p>
              <a:pPr algn="ctr"/>
              <a:r>
                <a:rPr lang="en-US">
                  <a:solidFill>
                    <a:schemeClr val="bg1"/>
                  </a:solidFill>
                </a:rPr>
                <a:t>IVUS</a:t>
              </a:r>
            </a:p>
            <a:p>
              <a:pPr algn="ctr"/>
              <a:r>
                <a:rPr lang="en-US">
                  <a:solidFill>
                    <a:schemeClr val="bg1"/>
                  </a:solidFill>
                </a:rPr>
                <a:t>24 months</a:t>
              </a:r>
            </a:p>
            <a:p>
              <a:pPr algn="ctr"/>
              <a:r>
                <a:rPr lang="en-US">
                  <a:solidFill>
                    <a:schemeClr val="bg1"/>
                  </a:solidFill>
                </a:rPr>
                <a:t>rosuvastatin</a:t>
              </a:r>
            </a:p>
          </p:txBody>
        </p:sp>
        <p:pic>
          <p:nvPicPr>
            <p:cNvPr id="50181" name="Picture 25" descr="Regression_pre"/>
            <p:cNvPicPr>
              <a:picLocks noChangeAspect="1" noChangeArrowheads="1"/>
            </p:cNvPicPr>
            <p:nvPr/>
          </p:nvPicPr>
          <p:blipFill>
            <a:blip r:embed="rId3" cstate="print"/>
            <a:srcRect/>
            <a:stretch>
              <a:fillRect/>
            </a:stretch>
          </p:blipFill>
          <p:spPr bwMode="auto">
            <a:xfrm>
              <a:off x="1426" y="70"/>
              <a:ext cx="2038" cy="2038"/>
            </a:xfrm>
            <a:prstGeom prst="rect">
              <a:avLst/>
            </a:prstGeom>
            <a:noFill/>
            <a:ln w="12700">
              <a:solidFill>
                <a:schemeClr val="bg1"/>
              </a:solidFill>
              <a:miter lim="800000"/>
              <a:headEnd/>
              <a:tailEnd/>
            </a:ln>
          </p:spPr>
        </p:pic>
        <p:pic>
          <p:nvPicPr>
            <p:cNvPr id="50182" name="Picture 26" descr="Regression_post"/>
            <p:cNvPicPr>
              <a:picLocks noChangeAspect="1" noChangeArrowheads="1"/>
            </p:cNvPicPr>
            <p:nvPr/>
          </p:nvPicPr>
          <p:blipFill>
            <a:blip r:embed="rId4" cstate="print"/>
            <a:srcRect/>
            <a:stretch>
              <a:fillRect/>
            </a:stretch>
          </p:blipFill>
          <p:spPr bwMode="auto">
            <a:xfrm>
              <a:off x="1424" y="2192"/>
              <a:ext cx="2038" cy="2038"/>
            </a:xfrm>
            <a:prstGeom prst="rect">
              <a:avLst/>
            </a:prstGeom>
            <a:noFill/>
            <a:ln w="12700">
              <a:solidFill>
                <a:schemeClr val="bg1"/>
              </a:solidFill>
              <a:miter lim="800000"/>
              <a:headEnd/>
              <a:tailEnd/>
            </a:ln>
          </p:spPr>
        </p:pic>
        <p:pic>
          <p:nvPicPr>
            <p:cNvPr id="50183" name="Picture 27" descr="Regression_post"/>
            <p:cNvPicPr>
              <a:picLocks noChangeAspect="1" noChangeArrowheads="1"/>
            </p:cNvPicPr>
            <p:nvPr/>
          </p:nvPicPr>
          <p:blipFill>
            <a:blip r:embed="rId4" cstate="print"/>
            <a:srcRect/>
            <a:stretch>
              <a:fillRect/>
            </a:stretch>
          </p:blipFill>
          <p:spPr bwMode="auto">
            <a:xfrm>
              <a:off x="3556" y="2195"/>
              <a:ext cx="2038" cy="2038"/>
            </a:xfrm>
            <a:prstGeom prst="rect">
              <a:avLst/>
            </a:prstGeom>
            <a:noFill/>
            <a:ln w="12700">
              <a:solidFill>
                <a:schemeClr val="bg1"/>
              </a:solidFill>
              <a:miter lim="800000"/>
              <a:headEnd/>
              <a:tailEnd/>
            </a:ln>
          </p:spPr>
        </p:pic>
        <p:pic>
          <p:nvPicPr>
            <p:cNvPr id="50184" name="Picture 28" descr="Regression_pre"/>
            <p:cNvPicPr>
              <a:picLocks noChangeAspect="1" noChangeArrowheads="1"/>
            </p:cNvPicPr>
            <p:nvPr/>
          </p:nvPicPr>
          <p:blipFill>
            <a:blip r:embed="rId3" cstate="print"/>
            <a:srcRect/>
            <a:stretch>
              <a:fillRect/>
            </a:stretch>
          </p:blipFill>
          <p:spPr bwMode="auto">
            <a:xfrm>
              <a:off x="3558" y="77"/>
              <a:ext cx="2038" cy="2038"/>
            </a:xfrm>
            <a:prstGeom prst="rect">
              <a:avLst/>
            </a:prstGeom>
            <a:noFill/>
            <a:ln w="12700">
              <a:solidFill>
                <a:schemeClr val="bg1"/>
              </a:solidFill>
              <a:miter lim="800000"/>
              <a:headEnd/>
              <a:tailEnd/>
            </a:ln>
          </p:spPr>
        </p:pic>
        <p:sp>
          <p:nvSpPr>
            <p:cNvPr id="50185" name="Freeform 29"/>
            <p:cNvSpPr>
              <a:spLocks/>
            </p:cNvSpPr>
            <p:nvPr/>
          </p:nvSpPr>
          <p:spPr bwMode="auto">
            <a:xfrm>
              <a:off x="3985" y="468"/>
              <a:ext cx="1148" cy="1226"/>
            </a:xfrm>
            <a:custGeom>
              <a:avLst/>
              <a:gdLst>
                <a:gd name="T0" fmla="*/ 286 w 1148"/>
                <a:gd name="T1" fmla="*/ 1152 h 1226"/>
                <a:gd name="T2" fmla="*/ 214 w 1148"/>
                <a:gd name="T3" fmla="*/ 1106 h 1226"/>
                <a:gd name="T4" fmla="*/ 138 w 1148"/>
                <a:gd name="T5" fmla="*/ 1026 h 1226"/>
                <a:gd name="T6" fmla="*/ 98 w 1148"/>
                <a:gd name="T7" fmla="*/ 966 h 1226"/>
                <a:gd name="T8" fmla="*/ 66 w 1148"/>
                <a:gd name="T9" fmla="*/ 900 h 1226"/>
                <a:gd name="T10" fmla="*/ 48 w 1148"/>
                <a:gd name="T11" fmla="*/ 798 h 1226"/>
                <a:gd name="T12" fmla="*/ 24 w 1148"/>
                <a:gd name="T13" fmla="*/ 724 h 1226"/>
                <a:gd name="T14" fmla="*/ 22 w 1148"/>
                <a:gd name="T15" fmla="*/ 712 h 1226"/>
                <a:gd name="T16" fmla="*/ 0 w 1148"/>
                <a:gd name="T17" fmla="*/ 580 h 1226"/>
                <a:gd name="T18" fmla="*/ 10 w 1148"/>
                <a:gd name="T19" fmla="*/ 498 h 1226"/>
                <a:gd name="T20" fmla="*/ 44 w 1148"/>
                <a:gd name="T21" fmla="*/ 414 h 1226"/>
                <a:gd name="T22" fmla="*/ 74 w 1148"/>
                <a:gd name="T23" fmla="*/ 332 h 1226"/>
                <a:gd name="T24" fmla="*/ 110 w 1148"/>
                <a:gd name="T25" fmla="*/ 258 h 1226"/>
                <a:gd name="T26" fmla="*/ 164 w 1148"/>
                <a:gd name="T27" fmla="*/ 194 h 1226"/>
                <a:gd name="T28" fmla="*/ 216 w 1148"/>
                <a:gd name="T29" fmla="*/ 138 h 1226"/>
                <a:gd name="T30" fmla="*/ 308 w 1148"/>
                <a:gd name="T31" fmla="*/ 68 h 1226"/>
                <a:gd name="T32" fmla="*/ 420 w 1148"/>
                <a:gd name="T33" fmla="*/ 14 h 1226"/>
                <a:gd name="T34" fmla="*/ 520 w 1148"/>
                <a:gd name="T35" fmla="*/ 2 h 1226"/>
                <a:gd name="T36" fmla="*/ 616 w 1148"/>
                <a:gd name="T37" fmla="*/ 0 h 1226"/>
                <a:gd name="T38" fmla="*/ 674 w 1148"/>
                <a:gd name="T39" fmla="*/ 4 h 1226"/>
                <a:gd name="T40" fmla="*/ 790 w 1148"/>
                <a:gd name="T41" fmla="*/ 28 h 1226"/>
                <a:gd name="T42" fmla="*/ 890 w 1148"/>
                <a:gd name="T43" fmla="*/ 60 h 1226"/>
                <a:gd name="T44" fmla="*/ 1024 w 1148"/>
                <a:gd name="T45" fmla="*/ 154 h 1226"/>
                <a:gd name="T46" fmla="*/ 1082 w 1148"/>
                <a:gd name="T47" fmla="*/ 230 h 1226"/>
                <a:gd name="T48" fmla="*/ 1122 w 1148"/>
                <a:gd name="T49" fmla="*/ 322 h 1226"/>
                <a:gd name="T50" fmla="*/ 1148 w 1148"/>
                <a:gd name="T51" fmla="*/ 502 h 1226"/>
                <a:gd name="T52" fmla="*/ 1124 w 1148"/>
                <a:gd name="T53" fmla="*/ 660 h 1226"/>
                <a:gd name="T54" fmla="*/ 1114 w 1148"/>
                <a:gd name="T55" fmla="*/ 710 h 1226"/>
                <a:gd name="T56" fmla="*/ 1090 w 1148"/>
                <a:gd name="T57" fmla="*/ 786 h 1226"/>
                <a:gd name="T58" fmla="*/ 1050 w 1148"/>
                <a:gd name="T59" fmla="*/ 866 h 1226"/>
                <a:gd name="T60" fmla="*/ 956 w 1148"/>
                <a:gd name="T61" fmla="*/ 992 h 1226"/>
                <a:gd name="T62" fmla="*/ 946 w 1148"/>
                <a:gd name="T63" fmla="*/ 1008 h 1226"/>
                <a:gd name="T64" fmla="*/ 866 w 1148"/>
                <a:gd name="T65" fmla="*/ 1094 h 1226"/>
                <a:gd name="T66" fmla="*/ 730 w 1148"/>
                <a:gd name="T67" fmla="*/ 1178 h 1226"/>
                <a:gd name="T68" fmla="*/ 582 w 1148"/>
                <a:gd name="T69" fmla="*/ 1226 h 1226"/>
                <a:gd name="T70" fmla="*/ 440 w 1148"/>
                <a:gd name="T71" fmla="*/ 1222 h 1226"/>
                <a:gd name="T72" fmla="*/ 320 w 1148"/>
                <a:gd name="T73" fmla="*/ 1184 h 1226"/>
                <a:gd name="T74" fmla="*/ 286 w 1148"/>
                <a:gd name="T75" fmla="*/ 1152 h 12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48"/>
                <a:gd name="T115" fmla="*/ 0 h 1226"/>
                <a:gd name="T116" fmla="*/ 1148 w 1148"/>
                <a:gd name="T117" fmla="*/ 1226 h 12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48" h="1226">
                  <a:moveTo>
                    <a:pt x="286" y="1152"/>
                  </a:moveTo>
                  <a:lnTo>
                    <a:pt x="214" y="1106"/>
                  </a:lnTo>
                  <a:lnTo>
                    <a:pt x="138" y="1026"/>
                  </a:lnTo>
                  <a:lnTo>
                    <a:pt x="98" y="966"/>
                  </a:lnTo>
                  <a:lnTo>
                    <a:pt x="66" y="900"/>
                  </a:lnTo>
                  <a:lnTo>
                    <a:pt x="48" y="798"/>
                  </a:lnTo>
                  <a:cubicBezTo>
                    <a:pt x="42" y="767"/>
                    <a:pt x="28" y="738"/>
                    <a:pt x="24" y="724"/>
                  </a:cubicBezTo>
                  <a:cubicBezTo>
                    <a:pt x="20" y="710"/>
                    <a:pt x="26" y="736"/>
                    <a:pt x="22" y="712"/>
                  </a:cubicBezTo>
                  <a:lnTo>
                    <a:pt x="0" y="580"/>
                  </a:lnTo>
                  <a:lnTo>
                    <a:pt x="10" y="498"/>
                  </a:lnTo>
                  <a:lnTo>
                    <a:pt x="44" y="414"/>
                  </a:lnTo>
                  <a:lnTo>
                    <a:pt x="74" y="332"/>
                  </a:lnTo>
                  <a:lnTo>
                    <a:pt x="110" y="258"/>
                  </a:lnTo>
                  <a:lnTo>
                    <a:pt x="164" y="194"/>
                  </a:lnTo>
                  <a:lnTo>
                    <a:pt x="216" y="138"/>
                  </a:lnTo>
                  <a:lnTo>
                    <a:pt x="308" y="68"/>
                  </a:lnTo>
                  <a:lnTo>
                    <a:pt x="420" y="14"/>
                  </a:lnTo>
                  <a:lnTo>
                    <a:pt x="520" y="2"/>
                  </a:lnTo>
                  <a:lnTo>
                    <a:pt x="616" y="0"/>
                  </a:lnTo>
                  <a:lnTo>
                    <a:pt x="674" y="4"/>
                  </a:lnTo>
                  <a:lnTo>
                    <a:pt x="790" y="28"/>
                  </a:lnTo>
                  <a:lnTo>
                    <a:pt x="890" y="60"/>
                  </a:lnTo>
                  <a:cubicBezTo>
                    <a:pt x="1022" y="152"/>
                    <a:pt x="984" y="114"/>
                    <a:pt x="1024" y="154"/>
                  </a:cubicBezTo>
                  <a:lnTo>
                    <a:pt x="1082" y="230"/>
                  </a:lnTo>
                  <a:lnTo>
                    <a:pt x="1122" y="322"/>
                  </a:lnTo>
                  <a:lnTo>
                    <a:pt x="1148" y="502"/>
                  </a:lnTo>
                  <a:lnTo>
                    <a:pt x="1124" y="660"/>
                  </a:lnTo>
                  <a:lnTo>
                    <a:pt x="1114" y="710"/>
                  </a:lnTo>
                  <a:lnTo>
                    <a:pt x="1090" y="786"/>
                  </a:lnTo>
                  <a:lnTo>
                    <a:pt x="1050" y="866"/>
                  </a:lnTo>
                  <a:lnTo>
                    <a:pt x="956" y="992"/>
                  </a:lnTo>
                  <a:lnTo>
                    <a:pt x="946" y="1008"/>
                  </a:lnTo>
                  <a:lnTo>
                    <a:pt x="866" y="1094"/>
                  </a:lnTo>
                  <a:lnTo>
                    <a:pt x="730" y="1178"/>
                  </a:lnTo>
                  <a:lnTo>
                    <a:pt x="582" y="1226"/>
                  </a:lnTo>
                  <a:lnTo>
                    <a:pt x="440" y="1222"/>
                  </a:lnTo>
                  <a:lnTo>
                    <a:pt x="320" y="1184"/>
                  </a:lnTo>
                  <a:lnTo>
                    <a:pt x="286" y="1152"/>
                  </a:lnTo>
                  <a:close/>
                </a:path>
              </a:pathLst>
            </a:custGeom>
            <a:solidFill>
              <a:srgbClr val="FFCC00">
                <a:alpha val="50195"/>
              </a:srgbClr>
            </a:solidFill>
            <a:ln w="19050">
              <a:solidFill>
                <a:srgbClr val="FFCC00"/>
              </a:solidFill>
              <a:round/>
              <a:headEnd/>
              <a:tailEnd/>
            </a:ln>
          </p:spPr>
          <p:txBody>
            <a:bodyPr wrap="none" anchor="ctr"/>
            <a:lstStyle/>
            <a:p>
              <a:endParaRPr lang="en-US"/>
            </a:p>
          </p:txBody>
        </p:sp>
        <p:sp>
          <p:nvSpPr>
            <p:cNvPr id="50186" name="Freeform 30"/>
            <p:cNvSpPr>
              <a:spLocks/>
            </p:cNvSpPr>
            <p:nvPr/>
          </p:nvSpPr>
          <p:spPr bwMode="auto">
            <a:xfrm>
              <a:off x="4123" y="904"/>
              <a:ext cx="832" cy="738"/>
            </a:xfrm>
            <a:custGeom>
              <a:avLst/>
              <a:gdLst>
                <a:gd name="T0" fmla="*/ 202 w 832"/>
                <a:gd name="T1" fmla="*/ 704 h 738"/>
                <a:gd name="T2" fmla="*/ 292 w 832"/>
                <a:gd name="T3" fmla="*/ 724 h 738"/>
                <a:gd name="T4" fmla="*/ 376 w 832"/>
                <a:gd name="T5" fmla="*/ 738 h 738"/>
                <a:gd name="T6" fmla="*/ 452 w 832"/>
                <a:gd name="T7" fmla="*/ 734 h 738"/>
                <a:gd name="T8" fmla="*/ 560 w 832"/>
                <a:gd name="T9" fmla="*/ 714 h 738"/>
                <a:gd name="T10" fmla="*/ 652 w 832"/>
                <a:gd name="T11" fmla="*/ 654 h 738"/>
                <a:gd name="T12" fmla="*/ 676 w 832"/>
                <a:gd name="T13" fmla="*/ 636 h 738"/>
                <a:gd name="T14" fmla="*/ 728 w 832"/>
                <a:gd name="T15" fmla="*/ 590 h 738"/>
                <a:gd name="T16" fmla="*/ 786 w 832"/>
                <a:gd name="T17" fmla="*/ 482 h 738"/>
                <a:gd name="T18" fmla="*/ 812 w 832"/>
                <a:gd name="T19" fmla="*/ 430 h 738"/>
                <a:gd name="T20" fmla="*/ 832 w 832"/>
                <a:gd name="T21" fmla="*/ 344 h 738"/>
                <a:gd name="T22" fmla="*/ 822 w 832"/>
                <a:gd name="T23" fmla="*/ 282 h 738"/>
                <a:gd name="T24" fmla="*/ 792 w 832"/>
                <a:gd name="T25" fmla="*/ 226 h 738"/>
                <a:gd name="T26" fmla="*/ 760 w 832"/>
                <a:gd name="T27" fmla="*/ 184 h 738"/>
                <a:gd name="T28" fmla="*/ 688 w 832"/>
                <a:gd name="T29" fmla="*/ 112 h 738"/>
                <a:gd name="T30" fmla="*/ 593 w 832"/>
                <a:gd name="T31" fmla="*/ 51 h 738"/>
                <a:gd name="T32" fmla="*/ 566 w 832"/>
                <a:gd name="T33" fmla="*/ 34 h 738"/>
                <a:gd name="T34" fmla="*/ 506 w 832"/>
                <a:gd name="T35" fmla="*/ 4 h 738"/>
                <a:gd name="T36" fmla="*/ 402 w 832"/>
                <a:gd name="T37" fmla="*/ 0 h 738"/>
                <a:gd name="T38" fmla="*/ 328 w 832"/>
                <a:gd name="T39" fmla="*/ 6 h 738"/>
                <a:gd name="T40" fmla="*/ 222 w 832"/>
                <a:gd name="T41" fmla="*/ 46 h 738"/>
                <a:gd name="T42" fmla="*/ 130 w 832"/>
                <a:gd name="T43" fmla="*/ 114 h 738"/>
                <a:gd name="T44" fmla="*/ 76 w 832"/>
                <a:gd name="T45" fmla="*/ 192 h 738"/>
                <a:gd name="T46" fmla="*/ 42 w 832"/>
                <a:gd name="T47" fmla="*/ 260 h 738"/>
                <a:gd name="T48" fmla="*/ 24 w 832"/>
                <a:gd name="T49" fmla="*/ 292 h 738"/>
                <a:gd name="T50" fmla="*/ 20 w 832"/>
                <a:gd name="T51" fmla="*/ 330 h 738"/>
                <a:gd name="T52" fmla="*/ 8 w 832"/>
                <a:gd name="T53" fmla="*/ 364 h 738"/>
                <a:gd name="T54" fmla="*/ 0 w 832"/>
                <a:gd name="T55" fmla="*/ 414 h 738"/>
                <a:gd name="T56" fmla="*/ 8 w 832"/>
                <a:gd name="T57" fmla="*/ 454 h 738"/>
                <a:gd name="T58" fmla="*/ 32 w 832"/>
                <a:gd name="T59" fmla="*/ 510 h 738"/>
                <a:gd name="T60" fmla="*/ 86 w 832"/>
                <a:gd name="T61" fmla="*/ 586 h 738"/>
                <a:gd name="T62" fmla="*/ 122 w 832"/>
                <a:gd name="T63" fmla="*/ 636 h 738"/>
                <a:gd name="T64" fmla="*/ 166 w 832"/>
                <a:gd name="T65" fmla="*/ 676 h 738"/>
                <a:gd name="T66" fmla="*/ 202 w 832"/>
                <a:gd name="T67" fmla="*/ 704 h 7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2"/>
                <a:gd name="T103" fmla="*/ 0 h 738"/>
                <a:gd name="T104" fmla="*/ 832 w 832"/>
                <a:gd name="T105" fmla="*/ 738 h 7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2" h="738">
                  <a:moveTo>
                    <a:pt x="202" y="704"/>
                  </a:moveTo>
                  <a:lnTo>
                    <a:pt x="292" y="724"/>
                  </a:lnTo>
                  <a:lnTo>
                    <a:pt x="376" y="738"/>
                  </a:lnTo>
                  <a:lnTo>
                    <a:pt x="452" y="734"/>
                  </a:lnTo>
                  <a:lnTo>
                    <a:pt x="560" y="714"/>
                  </a:lnTo>
                  <a:lnTo>
                    <a:pt x="652" y="654"/>
                  </a:lnTo>
                  <a:lnTo>
                    <a:pt x="676" y="636"/>
                  </a:lnTo>
                  <a:lnTo>
                    <a:pt x="728" y="590"/>
                  </a:lnTo>
                  <a:lnTo>
                    <a:pt x="786" y="482"/>
                  </a:lnTo>
                  <a:lnTo>
                    <a:pt x="812" y="430"/>
                  </a:lnTo>
                  <a:lnTo>
                    <a:pt x="832" y="344"/>
                  </a:lnTo>
                  <a:lnTo>
                    <a:pt x="822" y="282"/>
                  </a:lnTo>
                  <a:lnTo>
                    <a:pt x="792" y="226"/>
                  </a:lnTo>
                  <a:lnTo>
                    <a:pt x="760" y="184"/>
                  </a:lnTo>
                  <a:lnTo>
                    <a:pt x="688" y="112"/>
                  </a:lnTo>
                  <a:lnTo>
                    <a:pt x="593" y="51"/>
                  </a:lnTo>
                  <a:lnTo>
                    <a:pt x="566" y="34"/>
                  </a:lnTo>
                  <a:lnTo>
                    <a:pt x="506" y="4"/>
                  </a:lnTo>
                  <a:lnTo>
                    <a:pt x="402" y="0"/>
                  </a:lnTo>
                  <a:lnTo>
                    <a:pt x="328" y="6"/>
                  </a:lnTo>
                  <a:lnTo>
                    <a:pt x="222" y="46"/>
                  </a:lnTo>
                  <a:lnTo>
                    <a:pt x="130" y="114"/>
                  </a:lnTo>
                  <a:lnTo>
                    <a:pt x="76" y="192"/>
                  </a:lnTo>
                  <a:lnTo>
                    <a:pt x="42" y="260"/>
                  </a:lnTo>
                  <a:lnTo>
                    <a:pt x="24" y="292"/>
                  </a:lnTo>
                  <a:lnTo>
                    <a:pt x="20" y="330"/>
                  </a:lnTo>
                  <a:lnTo>
                    <a:pt x="8" y="364"/>
                  </a:lnTo>
                  <a:lnTo>
                    <a:pt x="0" y="414"/>
                  </a:lnTo>
                  <a:lnTo>
                    <a:pt x="8" y="454"/>
                  </a:lnTo>
                  <a:lnTo>
                    <a:pt x="32" y="510"/>
                  </a:lnTo>
                  <a:lnTo>
                    <a:pt x="86" y="586"/>
                  </a:lnTo>
                  <a:lnTo>
                    <a:pt x="122" y="636"/>
                  </a:lnTo>
                  <a:lnTo>
                    <a:pt x="166" y="676"/>
                  </a:lnTo>
                  <a:lnTo>
                    <a:pt x="202" y="704"/>
                  </a:lnTo>
                  <a:close/>
                </a:path>
              </a:pathLst>
            </a:custGeom>
            <a:solidFill>
              <a:srgbClr val="FF0000">
                <a:alpha val="50195"/>
              </a:srgbClr>
            </a:solidFill>
            <a:ln w="19050">
              <a:solidFill>
                <a:srgbClr val="FF0000"/>
              </a:solidFill>
              <a:round/>
              <a:headEnd/>
              <a:tailEnd/>
            </a:ln>
          </p:spPr>
          <p:txBody>
            <a:bodyPr wrap="none" anchor="ctr"/>
            <a:lstStyle/>
            <a:p>
              <a:endParaRPr lang="en-US"/>
            </a:p>
          </p:txBody>
        </p:sp>
        <p:sp>
          <p:nvSpPr>
            <p:cNvPr id="50187" name="Freeform 31"/>
            <p:cNvSpPr>
              <a:spLocks/>
            </p:cNvSpPr>
            <p:nvPr/>
          </p:nvSpPr>
          <p:spPr bwMode="auto">
            <a:xfrm>
              <a:off x="4116" y="2696"/>
              <a:ext cx="928" cy="1090"/>
            </a:xfrm>
            <a:custGeom>
              <a:avLst/>
              <a:gdLst>
                <a:gd name="T0" fmla="*/ 188 w 928"/>
                <a:gd name="T1" fmla="*/ 1006 h 1090"/>
                <a:gd name="T2" fmla="*/ 134 w 928"/>
                <a:gd name="T3" fmla="*/ 944 h 1090"/>
                <a:gd name="T4" fmla="*/ 88 w 928"/>
                <a:gd name="T5" fmla="*/ 876 h 1090"/>
                <a:gd name="T6" fmla="*/ 36 w 928"/>
                <a:gd name="T7" fmla="*/ 786 h 1090"/>
                <a:gd name="T8" fmla="*/ 10 w 928"/>
                <a:gd name="T9" fmla="*/ 718 h 1090"/>
                <a:gd name="T10" fmla="*/ 0 w 928"/>
                <a:gd name="T11" fmla="*/ 648 h 1090"/>
                <a:gd name="T12" fmla="*/ 2 w 928"/>
                <a:gd name="T13" fmla="*/ 594 h 1090"/>
                <a:gd name="T14" fmla="*/ 6 w 928"/>
                <a:gd name="T15" fmla="*/ 558 h 1090"/>
                <a:gd name="T16" fmla="*/ 12 w 928"/>
                <a:gd name="T17" fmla="*/ 534 h 1090"/>
                <a:gd name="T18" fmla="*/ 18 w 928"/>
                <a:gd name="T19" fmla="*/ 506 h 1090"/>
                <a:gd name="T20" fmla="*/ 26 w 928"/>
                <a:gd name="T21" fmla="*/ 462 h 1090"/>
                <a:gd name="T22" fmla="*/ 42 w 928"/>
                <a:gd name="T23" fmla="*/ 400 h 1090"/>
                <a:gd name="T24" fmla="*/ 52 w 928"/>
                <a:gd name="T25" fmla="*/ 334 h 1090"/>
                <a:gd name="T26" fmla="*/ 66 w 928"/>
                <a:gd name="T27" fmla="*/ 290 h 1090"/>
                <a:gd name="T28" fmla="*/ 76 w 928"/>
                <a:gd name="T29" fmla="*/ 246 h 1090"/>
                <a:gd name="T30" fmla="*/ 90 w 928"/>
                <a:gd name="T31" fmla="*/ 218 h 1090"/>
                <a:gd name="T32" fmla="*/ 102 w 928"/>
                <a:gd name="T33" fmla="*/ 182 h 1090"/>
                <a:gd name="T34" fmla="*/ 124 w 928"/>
                <a:gd name="T35" fmla="*/ 146 h 1090"/>
                <a:gd name="T36" fmla="*/ 180 w 928"/>
                <a:gd name="T37" fmla="*/ 100 h 1090"/>
                <a:gd name="T38" fmla="*/ 226 w 928"/>
                <a:gd name="T39" fmla="*/ 66 h 1090"/>
                <a:gd name="T40" fmla="*/ 302 w 928"/>
                <a:gd name="T41" fmla="*/ 32 h 1090"/>
                <a:gd name="T42" fmla="*/ 364 w 928"/>
                <a:gd name="T43" fmla="*/ 12 h 1090"/>
                <a:gd name="T44" fmla="*/ 387 w 928"/>
                <a:gd name="T45" fmla="*/ 8 h 1090"/>
                <a:gd name="T46" fmla="*/ 444 w 928"/>
                <a:gd name="T47" fmla="*/ 0 h 1090"/>
                <a:gd name="T48" fmla="*/ 552 w 928"/>
                <a:gd name="T49" fmla="*/ 6 h 1090"/>
                <a:gd name="T50" fmla="*/ 680 w 928"/>
                <a:gd name="T51" fmla="*/ 46 h 1090"/>
                <a:gd name="T52" fmla="*/ 774 w 928"/>
                <a:gd name="T53" fmla="*/ 86 h 1090"/>
                <a:gd name="T54" fmla="*/ 844 w 928"/>
                <a:gd name="T55" fmla="*/ 174 h 1090"/>
                <a:gd name="T56" fmla="*/ 894 w 928"/>
                <a:gd name="T57" fmla="*/ 266 h 1090"/>
                <a:gd name="T58" fmla="*/ 914 w 928"/>
                <a:gd name="T59" fmla="*/ 336 h 1090"/>
                <a:gd name="T60" fmla="*/ 924 w 928"/>
                <a:gd name="T61" fmla="*/ 416 h 1090"/>
                <a:gd name="T62" fmla="*/ 928 w 928"/>
                <a:gd name="T63" fmla="*/ 530 h 1090"/>
                <a:gd name="T64" fmla="*/ 912 w 928"/>
                <a:gd name="T65" fmla="*/ 612 h 1090"/>
                <a:gd name="T66" fmla="*/ 884 w 928"/>
                <a:gd name="T67" fmla="*/ 678 h 1090"/>
                <a:gd name="T68" fmla="*/ 870 w 928"/>
                <a:gd name="T69" fmla="*/ 710 h 1090"/>
                <a:gd name="T70" fmla="*/ 828 w 928"/>
                <a:gd name="T71" fmla="*/ 802 h 1090"/>
                <a:gd name="T72" fmla="*/ 766 w 928"/>
                <a:gd name="T73" fmla="*/ 882 h 1090"/>
                <a:gd name="T74" fmla="*/ 664 w 928"/>
                <a:gd name="T75" fmla="*/ 982 h 1090"/>
                <a:gd name="T76" fmla="*/ 618 w 928"/>
                <a:gd name="T77" fmla="*/ 1018 h 1090"/>
                <a:gd name="T78" fmla="*/ 566 w 928"/>
                <a:gd name="T79" fmla="*/ 1056 h 1090"/>
                <a:gd name="T80" fmla="*/ 500 w 928"/>
                <a:gd name="T81" fmla="*/ 1082 h 1090"/>
                <a:gd name="T82" fmla="*/ 388 w 928"/>
                <a:gd name="T83" fmla="*/ 1090 h 1090"/>
                <a:gd name="T84" fmla="*/ 302 w 928"/>
                <a:gd name="T85" fmla="*/ 1066 h 1090"/>
                <a:gd name="T86" fmla="*/ 224 w 928"/>
                <a:gd name="T87" fmla="*/ 1030 h 1090"/>
                <a:gd name="T88" fmla="*/ 172 w 928"/>
                <a:gd name="T89" fmla="*/ 988 h 10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28"/>
                <a:gd name="T136" fmla="*/ 0 h 1090"/>
                <a:gd name="T137" fmla="*/ 928 w 928"/>
                <a:gd name="T138" fmla="*/ 1090 h 10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28" h="1090">
                  <a:moveTo>
                    <a:pt x="188" y="1006"/>
                  </a:moveTo>
                  <a:lnTo>
                    <a:pt x="134" y="944"/>
                  </a:lnTo>
                  <a:lnTo>
                    <a:pt x="88" y="876"/>
                  </a:lnTo>
                  <a:lnTo>
                    <a:pt x="36" y="786"/>
                  </a:lnTo>
                  <a:lnTo>
                    <a:pt x="10" y="718"/>
                  </a:lnTo>
                  <a:lnTo>
                    <a:pt x="0" y="648"/>
                  </a:lnTo>
                  <a:lnTo>
                    <a:pt x="2" y="594"/>
                  </a:lnTo>
                  <a:lnTo>
                    <a:pt x="6" y="558"/>
                  </a:lnTo>
                  <a:lnTo>
                    <a:pt x="12" y="534"/>
                  </a:lnTo>
                  <a:lnTo>
                    <a:pt x="18" y="506"/>
                  </a:lnTo>
                  <a:lnTo>
                    <a:pt x="26" y="462"/>
                  </a:lnTo>
                  <a:lnTo>
                    <a:pt x="42" y="400"/>
                  </a:lnTo>
                  <a:lnTo>
                    <a:pt x="52" y="334"/>
                  </a:lnTo>
                  <a:lnTo>
                    <a:pt x="66" y="290"/>
                  </a:lnTo>
                  <a:lnTo>
                    <a:pt x="76" y="246"/>
                  </a:lnTo>
                  <a:lnTo>
                    <a:pt x="90" y="218"/>
                  </a:lnTo>
                  <a:lnTo>
                    <a:pt x="102" y="182"/>
                  </a:lnTo>
                  <a:lnTo>
                    <a:pt x="124" y="146"/>
                  </a:lnTo>
                  <a:lnTo>
                    <a:pt x="180" y="100"/>
                  </a:lnTo>
                  <a:lnTo>
                    <a:pt x="226" y="66"/>
                  </a:lnTo>
                  <a:lnTo>
                    <a:pt x="302" y="32"/>
                  </a:lnTo>
                  <a:lnTo>
                    <a:pt x="364" y="12"/>
                  </a:lnTo>
                  <a:lnTo>
                    <a:pt x="387" y="8"/>
                  </a:lnTo>
                  <a:lnTo>
                    <a:pt x="444" y="0"/>
                  </a:lnTo>
                  <a:lnTo>
                    <a:pt x="552" y="6"/>
                  </a:lnTo>
                  <a:lnTo>
                    <a:pt x="680" y="46"/>
                  </a:lnTo>
                  <a:lnTo>
                    <a:pt x="774" y="86"/>
                  </a:lnTo>
                  <a:lnTo>
                    <a:pt x="844" y="174"/>
                  </a:lnTo>
                  <a:lnTo>
                    <a:pt x="894" y="266"/>
                  </a:lnTo>
                  <a:lnTo>
                    <a:pt x="914" y="336"/>
                  </a:lnTo>
                  <a:lnTo>
                    <a:pt x="924" y="416"/>
                  </a:lnTo>
                  <a:lnTo>
                    <a:pt x="928" y="530"/>
                  </a:lnTo>
                  <a:lnTo>
                    <a:pt x="912" y="612"/>
                  </a:lnTo>
                  <a:cubicBezTo>
                    <a:pt x="903" y="639"/>
                    <a:pt x="891" y="662"/>
                    <a:pt x="884" y="678"/>
                  </a:cubicBezTo>
                  <a:cubicBezTo>
                    <a:pt x="877" y="694"/>
                    <a:pt x="879" y="689"/>
                    <a:pt x="870" y="710"/>
                  </a:cubicBezTo>
                  <a:lnTo>
                    <a:pt x="828" y="802"/>
                  </a:lnTo>
                  <a:lnTo>
                    <a:pt x="766" y="882"/>
                  </a:lnTo>
                  <a:lnTo>
                    <a:pt x="664" y="982"/>
                  </a:lnTo>
                  <a:lnTo>
                    <a:pt x="618" y="1018"/>
                  </a:lnTo>
                  <a:lnTo>
                    <a:pt x="566" y="1056"/>
                  </a:lnTo>
                  <a:lnTo>
                    <a:pt x="500" y="1082"/>
                  </a:lnTo>
                  <a:lnTo>
                    <a:pt x="388" y="1090"/>
                  </a:lnTo>
                  <a:lnTo>
                    <a:pt x="302" y="1066"/>
                  </a:lnTo>
                  <a:lnTo>
                    <a:pt x="224" y="1030"/>
                  </a:lnTo>
                  <a:lnTo>
                    <a:pt x="172" y="988"/>
                  </a:lnTo>
                </a:path>
              </a:pathLst>
            </a:custGeom>
            <a:solidFill>
              <a:srgbClr val="FFCC00">
                <a:alpha val="50195"/>
              </a:srgbClr>
            </a:solidFill>
            <a:ln w="12700">
              <a:solidFill>
                <a:srgbClr val="FFCC00"/>
              </a:solidFill>
              <a:round/>
              <a:headEnd/>
              <a:tailEnd/>
            </a:ln>
          </p:spPr>
          <p:txBody>
            <a:bodyPr wrap="none" anchor="ctr"/>
            <a:lstStyle/>
            <a:p>
              <a:endParaRPr lang="en-US"/>
            </a:p>
          </p:txBody>
        </p:sp>
        <p:sp>
          <p:nvSpPr>
            <p:cNvPr id="50188" name="Freeform 32"/>
            <p:cNvSpPr>
              <a:spLocks/>
            </p:cNvSpPr>
            <p:nvPr/>
          </p:nvSpPr>
          <p:spPr bwMode="auto">
            <a:xfrm>
              <a:off x="4204" y="3032"/>
              <a:ext cx="660" cy="714"/>
            </a:xfrm>
            <a:custGeom>
              <a:avLst/>
              <a:gdLst>
                <a:gd name="T0" fmla="*/ 30 w 660"/>
                <a:gd name="T1" fmla="*/ 514 h 714"/>
                <a:gd name="T2" fmla="*/ 6 w 660"/>
                <a:gd name="T3" fmla="*/ 450 h 714"/>
                <a:gd name="T4" fmla="*/ 0 w 660"/>
                <a:gd name="T5" fmla="*/ 412 h 714"/>
                <a:gd name="T6" fmla="*/ 0 w 660"/>
                <a:gd name="T7" fmla="*/ 328 h 714"/>
                <a:gd name="T8" fmla="*/ 12 w 660"/>
                <a:gd name="T9" fmla="*/ 256 h 714"/>
                <a:gd name="T10" fmla="*/ 32 w 660"/>
                <a:gd name="T11" fmla="*/ 214 h 714"/>
                <a:gd name="T12" fmla="*/ 46 w 660"/>
                <a:gd name="T13" fmla="*/ 196 h 714"/>
                <a:gd name="T14" fmla="*/ 120 w 660"/>
                <a:gd name="T15" fmla="*/ 100 h 714"/>
                <a:gd name="T16" fmla="*/ 178 w 660"/>
                <a:gd name="T17" fmla="*/ 56 h 714"/>
                <a:gd name="T18" fmla="*/ 282 w 660"/>
                <a:gd name="T19" fmla="*/ 6 h 714"/>
                <a:gd name="T20" fmla="*/ 376 w 660"/>
                <a:gd name="T21" fmla="*/ 0 h 714"/>
                <a:gd name="T22" fmla="*/ 520 w 660"/>
                <a:gd name="T23" fmla="*/ 52 h 714"/>
                <a:gd name="T24" fmla="*/ 594 w 660"/>
                <a:gd name="T25" fmla="*/ 112 h 714"/>
                <a:gd name="T26" fmla="*/ 624 w 660"/>
                <a:gd name="T27" fmla="*/ 166 h 714"/>
                <a:gd name="T28" fmla="*/ 654 w 660"/>
                <a:gd name="T29" fmla="*/ 260 h 714"/>
                <a:gd name="T30" fmla="*/ 658 w 660"/>
                <a:gd name="T31" fmla="*/ 298 h 714"/>
                <a:gd name="T32" fmla="*/ 660 w 660"/>
                <a:gd name="T33" fmla="*/ 344 h 714"/>
                <a:gd name="T34" fmla="*/ 660 w 660"/>
                <a:gd name="T35" fmla="*/ 392 h 714"/>
                <a:gd name="T36" fmla="*/ 652 w 660"/>
                <a:gd name="T37" fmla="*/ 454 h 714"/>
                <a:gd name="T38" fmla="*/ 648 w 660"/>
                <a:gd name="T39" fmla="*/ 480 h 714"/>
                <a:gd name="T40" fmla="*/ 632 w 660"/>
                <a:gd name="T41" fmla="*/ 508 h 714"/>
                <a:gd name="T42" fmla="*/ 586 w 660"/>
                <a:gd name="T43" fmla="*/ 562 h 714"/>
                <a:gd name="T44" fmla="*/ 544 w 660"/>
                <a:gd name="T45" fmla="*/ 620 h 714"/>
                <a:gd name="T46" fmla="*/ 504 w 660"/>
                <a:gd name="T47" fmla="*/ 648 h 714"/>
                <a:gd name="T48" fmla="*/ 454 w 660"/>
                <a:gd name="T49" fmla="*/ 668 h 714"/>
                <a:gd name="T50" fmla="*/ 400 w 660"/>
                <a:gd name="T51" fmla="*/ 692 h 714"/>
                <a:gd name="T52" fmla="*/ 298 w 660"/>
                <a:gd name="T53" fmla="*/ 714 h 714"/>
                <a:gd name="T54" fmla="*/ 252 w 660"/>
                <a:gd name="T55" fmla="*/ 702 h 714"/>
                <a:gd name="T56" fmla="*/ 210 w 660"/>
                <a:gd name="T57" fmla="*/ 680 h 714"/>
                <a:gd name="T58" fmla="*/ 146 w 660"/>
                <a:gd name="T59" fmla="*/ 648 h 714"/>
                <a:gd name="T60" fmla="*/ 108 w 660"/>
                <a:gd name="T61" fmla="*/ 616 h 714"/>
                <a:gd name="T62" fmla="*/ 72 w 660"/>
                <a:gd name="T63" fmla="*/ 568 h 714"/>
                <a:gd name="T64" fmla="*/ 30 w 660"/>
                <a:gd name="T65" fmla="*/ 514 h 7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0"/>
                <a:gd name="T100" fmla="*/ 0 h 714"/>
                <a:gd name="T101" fmla="*/ 660 w 660"/>
                <a:gd name="T102" fmla="*/ 714 h 7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0" h="714">
                  <a:moveTo>
                    <a:pt x="30" y="514"/>
                  </a:moveTo>
                  <a:lnTo>
                    <a:pt x="6" y="450"/>
                  </a:lnTo>
                  <a:lnTo>
                    <a:pt x="0" y="412"/>
                  </a:lnTo>
                  <a:lnTo>
                    <a:pt x="0" y="328"/>
                  </a:lnTo>
                  <a:lnTo>
                    <a:pt x="12" y="256"/>
                  </a:lnTo>
                  <a:cubicBezTo>
                    <a:pt x="19" y="237"/>
                    <a:pt x="26" y="224"/>
                    <a:pt x="32" y="214"/>
                  </a:cubicBezTo>
                  <a:cubicBezTo>
                    <a:pt x="38" y="204"/>
                    <a:pt x="31" y="215"/>
                    <a:pt x="46" y="196"/>
                  </a:cubicBezTo>
                  <a:lnTo>
                    <a:pt x="120" y="100"/>
                  </a:lnTo>
                  <a:lnTo>
                    <a:pt x="178" y="56"/>
                  </a:lnTo>
                  <a:lnTo>
                    <a:pt x="282" y="6"/>
                  </a:lnTo>
                  <a:lnTo>
                    <a:pt x="376" y="0"/>
                  </a:lnTo>
                  <a:lnTo>
                    <a:pt x="520" y="52"/>
                  </a:lnTo>
                  <a:lnTo>
                    <a:pt x="594" y="112"/>
                  </a:lnTo>
                  <a:lnTo>
                    <a:pt x="624" y="166"/>
                  </a:lnTo>
                  <a:lnTo>
                    <a:pt x="654" y="260"/>
                  </a:lnTo>
                  <a:lnTo>
                    <a:pt x="658" y="298"/>
                  </a:lnTo>
                  <a:lnTo>
                    <a:pt x="660" y="344"/>
                  </a:lnTo>
                  <a:lnTo>
                    <a:pt x="660" y="392"/>
                  </a:lnTo>
                  <a:lnTo>
                    <a:pt x="652" y="454"/>
                  </a:lnTo>
                  <a:lnTo>
                    <a:pt x="648" y="480"/>
                  </a:lnTo>
                  <a:lnTo>
                    <a:pt x="632" y="508"/>
                  </a:lnTo>
                  <a:lnTo>
                    <a:pt x="586" y="562"/>
                  </a:lnTo>
                  <a:lnTo>
                    <a:pt x="544" y="620"/>
                  </a:lnTo>
                  <a:lnTo>
                    <a:pt x="504" y="648"/>
                  </a:lnTo>
                  <a:lnTo>
                    <a:pt x="454" y="668"/>
                  </a:lnTo>
                  <a:lnTo>
                    <a:pt x="400" y="692"/>
                  </a:lnTo>
                  <a:lnTo>
                    <a:pt x="298" y="714"/>
                  </a:lnTo>
                  <a:lnTo>
                    <a:pt x="252" y="702"/>
                  </a:lnTo>
                  <a:lnTo>
                    <a:pt x="210" y="680"/>
                  </a:lnTo>
                  <a:cubicBezTo>
                    <a:pt x="185" y="668"/>
                    <a:pt x="163" y="659"/>
                    <a:pt x="146" y="648"/>
                  </a:cubicBezTo>
                  <a:cubicBezTo>
                    <a:pt x="129" y="637"/>
                    <a:pt x="120" y="629"/>
                    <a:pt x="108" y="616"/>
                  </a:cubicBezTo>
                  <a:lnTo>
                    <a:pt x="72" y="568"/>
                  </a:lnTo>
                  <a:lnTo>
                    <a:pt x="30" y="514"/>
                  </a:lnTo>
                  <a:close/>
                </a:path>
              </a:pathLst>
            </a:custGeom>
            <a:solidFill>
              <a:srgbClr val="FF0000">
                <a:alpha val="50195"/>
              </a:srgbClr>
            </a:solidFill>
            <a:ln w="12700">
              <a:solidFill>
                <a:srgbClr val="FF0000"/>
              </a:solidFill>
              <a:round/>
              <a:headEnd/>
              <a:tailEnd/>
            </a:ln>
          </p:spPr>
          <p:txBody>
            <a:bodyPr wrap="none" anchor="ctr"/>
            <a:lstStyle/>
            <a:p>
              <a:endParaRPr lang="en-US"/>
            </a:p>
          </p:txBody>
        </p:sp>
        <p:sp>
          <p:nvSpPr>
            <p:cNvPr id="92193" name="Text Box 33"/>
            <p:cNvSpPr txBox="1">
              <a:spLocks noChangeArrowheads="1"/>
            </p:cNvSpPr>
            <p:nvPr/>
          </p:nvSpPr>
          <p:spPr bwMode="auto">
            <a:xfrm>
              <a:off x="4563" y="108"/>
              <a:ext cx="975" cy="336"/>
            </a:xfrm>
            <a:prstGeom prst="rect">
              <a:avLst/>
            </a:prstGeom>
            <a:solidFill>
              <a:srgbClr val="969696">
                <a:alpha val="50999"/>
              </a:srgbClr>
            </a:solidFill>
            <a:ln w="9525">
              <a:noFill/>
              <a:miter lim="800000"/>
              <a:headEnd/>
              <a:tailEnd/>
            </a:ln>
            <a:effectLst/>
          </p:spPr>
          <p:txBody>
            <a:bodyPr>
              <a:spAutoFit/>
            </a:bodyPr>
            <a:lstStyle/>
            <a:p>
              <a:pPr algn="ctr">
                <a:lnSpc>
                  <a:spcPct val="85000"/>
                </a:lnSpc>
                <a:defRPr/>
              </a:pPr>
              <a:r>
                <a:rPr lang="en-US" sz="1600">
                  <a:solidFill>
                    <a:srgbClr val="FFCC00"/>
                  </a:solidFill>
                  <a:effectLst>
                    <a:outerShdw blurRad="38100" dist="38100" dir="2700000" algn="tl">
                      <a:srgbClr val="000000"/>
                    </a:outerShdw>
                  </a:effectLst>
                  <a:latin typeface="Arial" pitchFamily="34" charset="0"/>
                </a:rPr>
                <a:t>Atheroma Area</a:t>
              </a:r>
            </a:p>
            <a:p>
              <a:pPr algn="ctr">
                <a:lnSpc>
                  <a:spcPct val="85000"/>
                </a:lnSpc>
                <a:defRPr/>
              </a:pPr>
              <a:r>
                <a:rPr lang="en-US" sz="1600">
                  <a:solidFill>
                    <a:srgbClr val="FFCC00"/>
                  </a:solidFill>
                  <a:effectLst>
                    <a:outerShdw blurRad="38100" dist="38100" dir="2700000" algn="tl">
                      <a:srgbClr val="000000"/>
                    </a:outerShdw>
                  </a:effectLst>
                  <a:latin typeface="Arial" pitchFamily="34" charset="0"/>
                </a:rPr>
                <a:t>10.16 mm</a:t>
              </a:r>
              <a:r>
                <a:rPr lang="en-US" sz="1600" baseline="30000">
                  <a:solidFill>
                    <a:srgbClr val="FFCC00"/>
                  </a:solidFill>
                  <a:effectLst>
                    <a:outerShdw blurRad="38100" dist="38100" dir="2700000" algn="tl">
                      <a:srgbClr val="000000"/>
                    </a:outerShdw>
                  </a:effectLst>
                  <a:latin typeface="Arial" pitchFamily="34" charset="0"/>
                </a:rPr>
                <a:t>2</a:t>
              </a:r>
              <a:endParaRPr lang="en-US" sz="1800">
                <a:solidFill>
                  <a:schemeClr val="bg1"/>
                </a:solidFill>
                <a:effectLst>
                  <a:outerShdw blurRad="38100" dist="38100" dir="2700000" algn="tl">
                    <a:srgbClr val="000000"/>
                  </a:outerShdw>
                </a:effectLst>
                <a:latin typeface="Arial" pitchFamily="34" charset="0"/>
              </a:endParaRPr>
            </a:p>
          </p:txBody>
        </p:sp>
        <p:sp>
          <p:nvSpPr>
            <p:cNvPr id="92197" name="Text Box 37"/>
            <p:cNvSpPr txBox="1">
              <a:spLocks noChangeArrowheads="1"/>
            </p:cNvSpPr>
            <p:nvPr/>
          </p:nvSpPr>
          <p:spPr bwMode="auto">
            <a:xfrm>
              <a:off x="3617" y="1751"/>
              <a:ext cx="790" cy="336"/>
            </a:xfrm>
            <a:prstGeom prst="rect">
              <a:avLst/>
            </a:prstGeom>
            <a:solidFill>
              <a:srgbClr val="000000">
                <a:alpha val="50000"/>
              </a:srgbClr>
            </a:solidFill>
            <a:ln w="9525">
              <a:noFill/>
              <a:miter lim="800000"/>
              <a:headEnd/>
              <a:tailEnd/>
            </a:ln>
            <a:effectLst/>
          </p:spPr>
          <p:txBody>
            <a:bodyPr wrap="none">
              <a:spAutoFit/>
            </a:bodyPr>
            <a:lstStyle/>
            <a:p>
              <a:pPr algn="ctr">
                <a:lnSpc>
                  <a:spcPct val="85000"/>
                </a:lnSpc>
                <a:defRPr/>
              </a:pPr>
              <a:r>
                <a:rPr lang="en-US" sz="1600">
                  <a:solidFill>
                    <a:srgbClr val="FFFFFF"/>
                  </a:solidFill>
                  <a:effectLst>
                    <a:outerShdw blurRad="38100" dist="38100" dir="2700000" algn="tl">
                      <a:srgbClr val="808080"/>
                    </a:outerShdw>
                  </a:effectLst>
                  <a:latin typeface="Arial" pitchFamily="34" charset="0"/>
                </a:rPr>
                <a:t>Lumen Area</a:t>
              </a:r>
            </a:p>
            <a:p>
              <a:pPr algn="ctr">
                <a:lnSpc>
                  <a:spcPct val="85000"/>
                </a:lnSpc>
                <a:defRPr/>
              </a:pPr>
              <a:r>
                <a:rPr lang="en-US" sz="1600">
                  <a:solidFill>
                    <a:srgbClr val="FFFFFF"/>
                  </a:solidFill>
                  <a:effectLst>
                    <a:outerShdw blurRad="38100" dist="38100" dir="2700000" algn="tl">
                      <a:srgbClr val="808080"/>
                    </a:outerShdw>
                  </a:effectLst>
                  <a:latin typeface="Arial" pitchFamily="34" charset="0"/>
                </a:rPr>
                <a:t>6.16 mm</a:t>
              </a:r>
              <a:r>
                <a:rPr lang="en-US" sz="1600" baseline="30000">
                  <a:solidFill>
                    <a:srgbClr val="FFFFFF"/>
                  </a:solidFill>
                  <a:effectLst>
                    <a:outerShdw blurRad="38100" dist="38100" dir="2700000" algn="tl">
                      <a:srgbClr val="808080"/>
                    </a:outerShdw>
                  </a:effectLst>
                  <a:latin typeface="Arial" pitchFamily="34" charset="0"/>
                </a:rPr>
                <a:t>2</a:t>
              </a:r>
              <a:endParaRPr lang="en-US" sz="1800">
                <a:solidFill>
                  <a:schemeClr val="bg1"/>
                </a:solidFill>
                <a:effectLst>
                  <a:outerShdw blurRad="38100" dist="38100" dir="2700000" algn="tl">
                    <a:srgbClr val="808080"/>
                  </a:outerShdw>
                </a:effectLst>
                <a:latin typeface="Arial" pitchFamily="34" charset="0"/>
              </a:endParaRPr>
            </a:p>
          </p:txBody>
        </p:sp>
        <p:sp>
          <p:nvSpPr>
            <p:cNvPr id="92200" name="Text Box 40"/>
            <p:cNvSpPr txBox="1">
              <a:spLocks noChangeArrowheads="1"/>
            </p:cNvSpPr>
            <p:nvPr/>
          </p:nvSpPr>
          <p:spPr bwMode="auto">
            <a:xfrm>
              <a:off x="4558" y="2215"/>
              <a:ext cx="977" cy="336"/>
            </a:xfrm>
            <a:prstGeom prst="rect">
              <a:avLst/>
            </a:prstGeom>
            <a:solidFill>
              <a:srgbClr val="969696">
                <a:alpha val="50999"/>
              </a:srgbClr>
            </a:solidFill>
            <a:ln w="9525">
              <a:noFill/>
              <a:miter lim="800000"/>
              <a:headEnd/>
              <a:tailEnd/>
            </a:ln>
            <a:effectLst/>
          </p:spPr>
          <p:txBody>
            <a:bodyPr>
              <a:spAutoFit/>
            </a:bodyPr>
            <a:lstStyle/>
            <a:p>
              <a:pPr algn="ctr">
                <a:lnSpc>
                  <a:spcPct val="85000"/>
                </a:lnSpc>
                <a:defRPr/>
              </a:pPr>
              <a:r>
                <a:rPr lang="en-US" sz="1600">
                  <a:solidFill>
                    <a:srgbClr val="FFCC00"/>
                  </a:solidFill>
                  <a:effectLst>
                    <a:outerShdw blurRad="38100" dist="38100" dir="2700000" algn="tl">
                      <a:srgbClr val="000000"/>
                    </a:outerShdw>
                  </a:effectLst>
                  <a:latin typeface="Arial" pitchFamily="34" charset="0"/>
                </a:rPr>
                <a:t>Atheroma Area</a:t>
              </a:r>
            </a:p>
            <a:p>
              <a:pPr algn="ctr">
                <a:lnSpc>
                  <a:spcPct val="85000"/>
                </a:lnSpc>
                <a:defRPr/>
              </a:pPr>
              <a:r>
                <a:rPr lang="en-US" sz="1600">
                  <a:solidFill>
                    <a:srgbClr val="FFCC00"/>
                  </a:solidFill>
                  <a:effectLst>
                    <a:outerShdw blurRad="38100" dist="38100" dir="2700000" algn="tl">
                      <a:srgbClr val="000000"/>
                    </a:outerShdw>
                  </a:effectLst>
                  <a:latin typeface="Arial" pitchFamily="34" charset="0"/>
                </a:rPr>
                <a:t>5.81 mm</a:t>
              </a:r>
              <a:r>
                <a:rPr lang="en-US" sz="1600" baseline="30000">
                  <a:solidFill>
                    <a:srgbClr val="FFCC00"/>
                  </a:solidFill>
                  <a:effectLst>
                    <a:outerShdw blurRad="38100" dist="38100" dir="2700000" algn="tl">
                      <a:srgbClr val="000000"/>
                    </a:outerShdw>
                  </a:effectLst>
                  <a:latin typeface="Arial" pitchFamily="34" charset="0"/>
                </a:rPr>
                <a:t>2</a:t>
              </a:r>
              <a:endParaRPr lang="en-US" sz="1800">
                <a:solidFill>
                  <a:schemeClr val="bg1"/>
                </a:solidFill>
                <a:effectLst>
                  <a:outerShdw blurRad="38100" dist="38100" dir="2700000" algn="tl">
                    <a:srgbClr val="000000"/>
                  </a:outerShdw>
                </a:effectLst>
                <a:latin typeface="Arial" pitchFamily="34" charset="0"/>
              </a:endParaRPr>
            </a:p>
          </p:txBody>
        </p:sp>
        <p:sp>
          <p:nvSpPr>
            <p:cNvPr id="92201" name="Text Box 41"/>
            <p:cNvSpPr txBox="1">
              <a:spLocks noChangeArrowheads="1"/>
            </p:cNvSpPr>
            <p:nvPr/>
          </p:nvSpPr>
          <p:spPr bwMode="auto">
            <a:xfrm>
              <a:off x="3574" y="3850"/>
              <a:ext cx="791" cy="336"/>
            </a:xfrm>
            <a:prstGeom prst="rect">
              <a:avLst/>
            </a:prstGeom>
            <a:solidFill>
              <a:srgbClr val="000000">
                <a:alpha val="50000"/>
              </a:srgbClr>
            </a:solidFill>
            <a:ln w="9525">
              <a:noFill/>
              <a:miter lim="800000"/>
              <a:headEnd/>
              <a:tailEnd/>
            </a:ln>
            <a:effectLst/>
          </p:spPr>
          <p:txBody>
            <a:bodyPr wrap="none">
              <a:spAutoFit/>
            </a:bodyPr>
            <a:lstStyle/>
            <a:p>
              <a:pPr algn="ctr">
                <a:lnSpc>
                  <a:spcPct val="85000"/>
                </a:lnSpc>
                <a:defRPr/>
              </a:pPr>
              <a:r>
                <a:rPr lang="en-US" sz="1600">
                  <a:solidFill>
                    <a:srgbClr val="FFFFFF"/>
                  </a:solidFill>
                  <a:effectLst>
                    <a:outerShdw blurRad="38100" dist="38100" dir="2700000" algn="tl">
                      <a:srgbClr val="808080"/>
                    </a:outerShdw>
                  </a:effectLst>
                  <a:latin typeface="Arial" pitchFamily="34" charset="0"/>
                </a:rPr>
                <a:t>Lumen Area</a:t>
              </a:r>
            </a:p>
            <a:p>
              <a:pPr algn="ctr">
                <a:lnSpc>
                  <a:spcPct val="85000"/>
                </a:lnSpc>
                <a:defRPr/>
              </a:pPr>
              <a:r>
                <a:rPr lang="en-US" sz="1600">
                  <a:solidFill>
                    <a:srgbClr val="FFFFFF"/>
                  </a:solidFill>
                  <a:effectLst>
                    <a:outerShdw blurRad="38100" dist="38100" dir="2700000" algn="tl">
                      <a:srgbClr val="808080"/>
                    </a:outerShdw>
                  </a:effectLst>
                  <a:latin typeface="Arial" pitchFamily="34" charset="0"/>
                </a:rPr>
                <a:t>5.96 mm</a:t>
              </a:r>
              <a:r>
                <a:rPr lang="en-US" sz="1600" baseline="30000">
                  <a:solidFill>
                    <a:srgbClr val="FFFFFF"/>
                  </a:solidFill>
                  <a:effectLst>
                    <a:outerShdw blurRad="38100" dist="38100" dir="2700000" algn="tl">
                      <a:srgbClr val="808080"/>
                    </a:outerShdw>
                  </a:effectLst>
                  <a:latin typeface="Arial" pitchFamily="34" charset="0"/>
                </a:rPr>
                <a:t>2</a:t>
              </a:r>
              <a:endParaRPr lang="en-US" sz="1800">
                <a:solidFill>
                  <a:schemeClr val="bg1"/>
                </a:solidFill>
                <a:effectLst>
                  <a:outerShdw blurRad="38100" dist="38100" dir="2700000" algn="tl">
                    <a:srgbClr val="808080"/>
                  </a:outerShdw>
                </a:effectLst>
                <a:latin typeface="Arial" pitchFamily="34" charset="0"/>
              </a:endParaRPr>
            </a:p>
          </p:txBody>
        </p:sp>
        <p:sp>
          <p:nvSpPr>
            <p:cNvPr id="50193" name="Line 42"/>
            <p:cNvSpPr>
              <a:spLocks noChangeShapeType="1"/>
            </p:cNvSpPr>
            <p:nvPr/>
          </p:nvSpPr>
          <p:spPr bwMode="auto">
            <a:xfrm flipH="1">
              <a:off x="4784" y="448"/>
              <a:ext cx="250" cy="267"/>
            </a:xfrm>
            <a:prstGeom prst="line">
              <a:avLst/>
            </a:prstGeom>
            <a:noFill/>
            <a:ln w="31750">
              <a:solidFill>
                <a:schemeClr val="bg1"/>
              </a:solidFill>
              <a:round/>
              <a:headEnd/>
              <a:tailEnd type="stealth" w="med" len="med"/>
            </a:ln>
          </p:spPr>
          <p:txBody>
            <a:bodyPr wrap="none" anchor="ctr"/>
            <a:lstStyle/>
            <a:p>
              <a:endParaRPr lang="en-US"/>
            </a:p>
          </p:txBody>
        </p:sp>
        <p:sp>
          <p:nvSpPr>
            <p:cNvPr id="50194" name="Line 43"/>
            <p:cNvSpPr>
              <a:spLocks noChangeShapeType="1"/>
            </p:cNvSpPr>
            <p:nvPr/>
          </p:nvSpPr>
          <p:spPr bwMode="auto">
            <a:xfrm flipH="1">
              <a:off x="4735" y="2576"/>
              <a:ext cx="325" cy="304"/>
            </a:xfrm>
            <a:prstGeom prst="line">
              <a:avLst/>
            </a:prstGeom>
            <a:noFill/>
            <a:ln w="31750">
              <a:solidFill>
                <a:schemeClr val="bg1"/>
              </a:solidFill>
              <a:round/>
              <a:headEnd/>
              <a:tailEnd type="stealth" w="med" len="med"/>
            </a:ln>
          </p:spPr>
          <p:txBody>
            <a:bodyPr wrap="none" anchor="ctr"/>
            <a:lstStyle/>
            <a:p>
              <a:endParaRPr lang="en-US"/>
            </a:p>
          </p:txBody>
        </p:sp>
        <p:sp>
          <p:nvSpPr>
            <p:cNvPr id="50195" name="Line 44"/>
            <p:cNvSpPr>
              <a:spLocks noChangeShapeType="1"/>
            </p:cNvSpPr>
            <p:nvPr/>
          </p:nvSpPr>
          <p:spPr bwMode="auto">
            <a:xfrm flipV="1">
              <a:off x="4089" y="3477"/>
              <a:ext cx="390" cy="336"/>
            </a:xfrm>
            <a:prstGeom prst="line">
              <a:avLst/>
            </a:prstGeom>
            <a:noFill/>
            <a:ln w="31750">
              <a:solidFill>
                <a:schemeClr val="bg1"/>
              </a:solidFill>
              <a:round/>
              <a:headEnd/>
              <a:tailEnd type="stealth" w="med" len="med"/>
            </a:ln>
          </p:spPr>
          <p:txBody>
            <a:bodyPr wrap="none" anchor="ctr"/>
            <a:lstStyle/>
            <a:p>
              <a:endParaRPr lang="en-US"/>
            </a:p>
          </p:txBody>
        </p:sp>
        <p:sp>
          <p:nvSpPr>
            <p:cNvPr id="50196" name="Line 45"/>
            <p:cNvSpPr>
              <a:spLocks noChangeShapeType="1"/>
            </p:cNvSpPr>
            <p:nvPr/>
          </p:nvSpPr>
          <p:spPr bwMode="auto">
            <a:xfrm flipV="1">
              <a:off x="4079" y="1408"/>
              <a:ext cx="352" cy="310"/>
            </a:xfrm>
            <a:prstGeom prst="line">
              <a:avLst/>
            </a:prstGeom>
            <a:noFill/>
            <a:ln w="31750">
              <a:solidFill>
                <a:schemeClr val="bg1"/>
              </a:solidFill>
              <a:round/>
              <a:headEnd/>
              <a:tailEnd type="stealth" w="med" len="med"/>
            </a:ln>
          </p:spPr>
          <p:txBody>
            <a:bodyPr wrap="none" anchor="ctr"/>
            <a:lstStyle/>
            <a:p>
              <a:endParaRPr lang="en-US"/>
            </a:p>
          </p:txBody>
        </p:sp>
      </p:gr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pPr eaLnBrk="1" hangingPunct="1">
              <a:defRPr/>
            </a:pPr>
            <a:endParaRPr lang="en-US" smtClean="0"/>
          </a:p>
        </p:txBody>
      </p:sp>
      <p:pic>
        <p:nvPicPr>
          <p:cNvPr id="51203" name="Picture 3"/>
          <p:cNvPicPr>
            <a:picLocks noGrp="1" noChangeAspect="1" noChangeArrowheads="1"/>
          </p:cNvPicPr>
          <p:nvPr>
            <p:ph idx="1"/>
          </p:nvPr>
        </p:nvPicPr>
        <p:blipFill>
          <a:blip r:embed="rId3" cstate="print"/>
          <a:srcRect/>
          <a:stretch>
            <a:fillRect/>
          </a:stretch>
        </p:blipFill>
        <p:spPr>
          <a:xfrm>
            <a:off x="0" y="0"/>
            <a:ext cx="9144000" cy="6858000"/>
          </a:xfrm>
        </p:spPr>
      </p:pic>
      <p:sp>
        <p:nvSpPr>
          <p:cNvPr id="51204" name="Footer Placeholder 4"/>
          <p:cNvSpPr>
            <a:spLocks noGrp="1"/>
          </p:cNvSpPr>
          <p:nvPr>
            <p:ph type="ftr" sz="quarter" idx="11"/>
          </p:nvPr>
        </p:nvSpPr>
        <p:spPr>
          <a:noFill/>
        </p:spPr>
        <p:txBody>
          <a:bodyPr/>
          <a:lstStyle/>
          <a:p>
            <a:r>
              <a:rPr lang="en-US" smtClean="0"/>
              <a:t>© </a:t>
            </a:r>
            <a:r>
              <a:rPr lang="en-US" smtClean="0">
                <a:cs typeface="Arial" charset="0"/>
              </a:rPr>
              <a:t>Continuing Medical Implementation </a:t>
            </a:r>
            <a:r>
              <a:rPr lang="en-US" smtClean="0"/>
              <a:t>®</a:t>
            </a:r>
            <a:r>
              <a:rPr lang="en-US" smtClean="0">
                <a:cs typeface="Arial" charset="0"/>
              </a:rPr>
              <a:t>                                       …..</a:t>
            </a:r>
            <a:r>
              <a:rPr lang="en-US" i="1" smtClean="0">
                <a:cs typeface="Arial" charset="0"/>
              </a:rPr>
              <a:t>.bridging the care gap </a:t>
            </a:r>
          </a:p>
        </p:txBody>
      </p:sp>
      <p:sp>
        <p:nvSpPr>
          <p:cNvPr id="510980" name="Oval 4"/>
          <p:cNvSpPr>
            <a:spLocks noChangeArrowheads="1"/>
          </p:cNvSpPr>
          <p:nvPr/>
        </p:nvSpPr>
        <p:spPr bwMode="auto">
          <a:xfrm>
            <a:off x="4419600" y="2209800"/>
            <a:ext cx="914400" cy="1066800"/>
          </a:xfrm>
          <a:prstGeom prst="ellipse">
            <a:avLst/>
          </a:prstGeom>
          <a:noFill/>
          <a:ln w="25400">
            <a:solidFill>
              <a:srgbClr val="FF0000"/>
            </a:solidFill>
            <a:round/>
            <a:headEnd/>
            <a:tailEnd/>
          </a:ln>
        </p:spPr>
        <p:txBody>
          <a:bodyPr wrap="none" anchor="ctr"/>
          <a:lstStyle/>
          <a:p>
            <a:endParaRPr lang="en-US"/>
          </a:p>
        </p:txBody>
      </p:sp>
      <p:sp>
        <p:nvSpPr>
          <p:cNvPr id="510981" name="Oval 5"/>
          <p:cNvSpPr>
            <a:spLocks noChangeArrowheads="1"/>
          </p:cNvSpPr>
          <p:nvPr/>
        </p:nvSpPr>
        <p:spPr bwMode="auto">
          <a:xfrm>
            <a:off x="7467600" y="2209800"/>
            <a:ext cx="914400" cy="1066800"/>
          </a:xfrm>
          <a:prstGeom prst="ellipse">
            <a:avLst/>
          </a:prstGeom>
          <a:noFill/>
          <a:ln w="25400">
            <a:solidFill>
              <a:srgbClr val="FF0000"/>
            </a:solidFill>
            <a:round/>
            <a:headEnd/>
            <a:tailEnd/>
          </a:ln>
        </p:spPr>
        <p:txBody>
          <a:bodyPr wrap="none" anchor="ctr"/>
          <a:lstStyle/>
          <a:p>
            <a:endParaRPr lang="en-US"/>
          </a:p>
        </p:txBody>
      </p:sp>
      <p:grpSp>
        <p:nvGrpSpPr>
          <p:cNvPr id="2" name="Group 6"/>
          <p:cNvGrpSpPr>
            <a:grpSpLocks/>
          </p:cNvGrpSpPr>
          <p:nvPr/>
        </p:nvGrpSpPr>
        <p:grpSpPr bwMode="auto">
          <a:xfrm>
            <a:off x="4419600" y="2209800"/>
            <a:ext cx="914400" cy="1066800"/>
            <a:chOff x="4704" y="1392"/>
            <a:chExt cx="576" cy="672"/>
          </a:xfrm>
        </p:grpSpPr>
        <p:sp>
          <p:nvSpPr>
            <p:cNvPr id="51217" name="Oval 7"/>
            <p:cNvSpPr>
              <a:spLocks noChangeArrowheads="1"/>
            </p:cNvSpPr>
            <p:nvPr/>
          </p:nvSpPr>
          <p:spPr bwMode="auto">
            <a:xfrm>
              <a:off x="4704" y="1392"/>
              <a:ext cx="576" cy="672"/>
            </a:xfrm>
            <a:prstGeom prst="ellipse">
              <a:avLst/>
            </a:prstGeom>
            <a:solidFill>
              <a:schemeClr val="bg1"/>
            </a:solidFill>
            <a:ln w="25400">
              <a:solidFill>
                <a:srgbClr val="FF0000"/>
              </a:solidFill>
              <a:round/>
              <a:headEnd/>
              <a:tailEnd/>
            </a:ln>
          </p:spPr>
          <p:txBody>
            <a:bodyPr wrap="none" anchor="ctr"/>
            <a:lstStyle/>
            <a:p>
              <a:endParaRPr lang="en-US"/>
            </a:p>
          </p:txBody>
        </p:sp>
        <p:sp>
          <p:nvSpPr>
            <p:cNvPr id="51218" name="Text Box 8"/>
            <p:cNvSpPr txBox="1">
              <a:spLocks noChangeArrowheads="1"/>
            </p:cNvSpPr>
            <p:nvPr/>
          </p:nvSpPr>
          <p:spPr bwMode="auto">
            <a:xfrm>
              <a:off x="4704" y="1392"/>
              <a:ext cx="576" cy="624"/>
            </a:xfrm>
            <a:prstGeom prst="rect">
              <a:avLst/>
            </a:prstGeom>
            <a:noFill/>
            <a:ln w="9525">
              <a:noFill/>
              <a:miter lim="800000"/>
              <a:headEnd/>
              <a:tailEnd/>
            </a:ln>
          </p:spPr>
          <p:txBody>
            <a:bodyPr>
              <a:spAutoFit/>
            </a:bodyPr>
            <a:lstStyle/>
            <a:p>
              <a:pPr algn="ctr">
                <a:spcBef>
                  <a:spcPct val="50000"/>
                </a:spcBef>
              </a:pPr>
              <a:r>
                <a:rPr lang="el-GR" sz="1400" b="1" i="0">
                  <a:cs typeface="Times New Roman" pitchFamily="18" charset="0"/>
                </a:rPr>
                <a:t>Δ</a:t>
              </a:r>
              <a:r>
                <a:rPr lang="en-US" sz="1400" b="1" i="0">
                  <a:cs typeface="Times New Roman" pitchFamily="18" charset="0"/>
                </a:rPr>
                <a:t> LDL</a:t>
              </a:r>
            </a:p>
            <a:p>
              <a:pPr algn="ctr">
                <a:spcBef>
                  <a:spcPct val="50000"/>
                </a:spcBef>
              </a:pPr>
              <a:r>
                <a:rPr lang="en-US" sz="1400" b="1" i="0">
                  <a:cs typeface="Times New Roman" pitchFamily="18" charset="0"/>
                </a:rPr>
                <a:t>+ HDL</a:t>
              </a:r>
            </a:p>
            <a:p>
              <a:pPr algn="ctr">
                <a:spcBef>
                  <a:spcPct val="50000"/>
                </a:spcBef>
              </a:pPr>
              <a:r>
                <a:rPr lang="en-US" sz="1600" b="1" i="0"/>
                <a:t>49.2%</a:t>
              </a:r>
            </a:p>
          </p:txBody>
        </p:sp>
      </p:grpSp>
      <p:grpSp>
        <p:nvGrpSpPr>
          <p:cNvPr id="3" name="Group 9"/>
          <p:cNvGrpSpPr>
            <a:grpSpLocks/>
          </p:cNvGrpSpPr>
          <p:nvPr/>
        </p:nvGrpSpPr>
        <p:grpSpPr bwMode="auto">
          <a:xfrm>
            <a:off x="7467600" y="2209800"/>
            <a:ext cx="914400" cy="1066800"/>
            <a:chOff x="4704" y="1392"/>
            <a:chExt cx="576" cy="672"/>
          </a:xfrm>
        </p:grpSpPr>
        <p:sp>
          <p:nvSpPr>
            <p:cNvPr id="51215" name="Oval 10"/>
            <p:cNvSpPr>
              <a:spLocks noChangeArrowheads="1"/>
            </p:cNvSpPr>
            <p:nvPr/>
          </p:nvSpPr>
          <p:spPr bwMode="auto">
            <a:xfrm>
              <a:off x="4704" y="1392"/>
              <a:ext cx="576" cy="672"/>
            </a:xfrm>
            <a:prstGeom prst="ellipse">
              <a:avLst/>
            </a:prstGeom>
            <a:solidFill>
              <a:schemeClr val="bg1"/>
            </a:solidFill>
            <a:ln w="25400">
              <a:solidFill>
                <a:srgbClr val="FF0000"/>
              </a:solidFill>
              <a:round/>
              <a:headEnd/>
              <a:tailEnd/>
            </a:ln>
          </p:spPr>
          <p:txBody>
            <a:bodyPr wrap="none" anchor="ctr"/>
            <a:lstStyle/>
            <a:p>
              <a:endParaRPr lang="en-US"/>
            </a:p>
          </p:txBody>
        </p:sp>
        <p:sp>
          <p:nvSpPr>
            <p:cNvPr id="51216" name="Text Box 11"/>
            <p:cNvSpPr txBox="1">
              <a:spLocks noChangeArrowheads="1"/>
            </p:cNvSpPr>
            <p:nvPr/>
          </p:nvSpPr>
          <p:spPr bwMode="auto">
            <a:xfrm>
              <a:off x="4704" y="1392"/>
              <a:ext cx="576" cy="624"/>
            </a:xfrm>
            <a:prstGeom prst="rect">
              <a:avLst/>
            </a:prstGeom>
            <a:noFill/>
            <a:ln w="9525">
              <a:noFill/>
              <a:miter lim="800000"/>
              <a:headEnd/>
              <a:tailEnd/>
            </a:ln>
          </p:spPr>
          <p:txBody>
            <a:bodyPr>
              <a:spAutoFit/>
            </a:bodyPr>
            <a:lstStyle/>
            <a:p>
              <a:pPr algn="ctr">
                <a:spcBef>
                  <a:spcPct val="50000"/>
                </a:spcBef>
              </a:pPr>
              <a:r>
                <a:rPr lang="el-GR" sz="1400" b="1" i="0">
                  <a:cs typeface="Times New Roman" pitchFamily="18" charset="0"/>
                </a:rPr>
                <a:t>Δ</a:t>
              </a:r>
              <a:r>
                <a:rPr lang="en-US" sz="1400" b="1" i="0">
                  <a:cs typeface="Times New Roman" pitchFamily="18" charset="0"/>
                </a:rPr>
                <a:t> LDL</a:t>
              </a:r>
            </a:p>
            <a:p>
              <a:pPr algn="ctr">
                <a:spcBef>
                  <a:spcPct val="50000"/>
                </a:spcBef>
              </a:pPr>
              <a:r>
                <a:rPr lang="en-US" sz="1400" b="1" i="0">
                  <a:cs typeface="Times New Roman" pitchFamily="18" charset="0"/>
                </a:rPr>
                <a:t>+ HDL</a:t>
              </a:r>
            </a:p>
            <a:p>
              <a:pPr algn="ctr">
                <a:spcBef>
                  <a:spcPct val="50000"/>
                </a:spcBef>
              </a:pPr>
              <a:r>
                <a:rPr lang="en-US" sz="1600" b="1" i="0"/>
                <a:t>67.9%</a:t>
              </a:r>
            </a:p>
          </p:txBody>
        </p:sp>
      </p:grpSp>
      <p:grpSp>
        <p:nvGrpSpPr>
          <p:cNvPr id="4" name="Group 12"/>
          <p:cNvGrpSpPr>
            <a:grpSpLocks/>
          </p:cNvGrpSpPr>
          <p:nvPr/>
        </p:nvGrpSpPr>
        <p:grpSpPr bwMode="auto">
          <a:xfrm>
            <a:off x="4419600" y="2743200"/>
            <a:ext cx="914400" cy="1066800"/>
            <a:chOff x="2688" y="2400"/>
            <a:chExt cx="576" cy="672"/>
          </a:xfrm>
        </p:grpSpPr>
        <p:sp>
          <p:nvSpPr>
            <p:cNvPr id="51213" name="Oval 13"/>
            <p:cNvSpPr>
              <a:spLocks noChangeArrowheads="1"/>
            </p:cNvSpPr>
            <p:nvPr/>
          </p:nvSpPr>
          <p:spPr bwMode="auto">
            <a:xfrm>
              <a:off x="2688" y="2400"/>
              <a:ext cx="576" cy="672"/>
            </a:xfrm>
            <a:prstGeom prst="ellipse">
              <a:avLst/>
            </a:prstGeom>
            <a:solidFill>
              <a:schemeClr val="bg1"/>
            </a:solidFill>
            <a:ln w="25400">
              <a:solidFill>
                <a:srgbClr val="FF0000"/>
              </a:solidFill>
              <a:round/>
              <a:headEnd/>
              <a:tailEnd/>
            </a:ln>
          </p:spPr>
          <p:txBody>
            <a:bodyPr wrap="none" anchor="ctr"/>
            <a:lstStyle/>
            <a:p>
              <a:endParaRPr lang="en-US"/>
            </a:p>
          </p:txBody>
        </p:sp>
        <p:sp>
          <p:nvSpPr>
            <p:cNvPr id="51214" name="Text Box 14"/>
            <p:cNvSpPr txBox="1">
              <a:spLocks noChangeArrowheads="1"/>
            </p:cNvSpPr>
            <p:nvPr/>
          </p:nvSpPr>
          <p:spPr bwMode="auto">
            <a:xfrm>
              <a:off x="2688" y="2562"/>
              <a:ext cx="576" cy="346"/>
            </a:xfrm>
            <a:prstGeom prst="rect">
              <a:avLst/>
            </a:prstGeom>
            <a:noFill/>
            <a:ln w="9525">
              <a:noFill/>
              <a:miter lim="800000"/>
              <a:headEnd/>
              <a:tailEnd/>
            </a:ln>
          </p:spPr>
          <p:txBody>
            <a:bodyPr>
              <a:spAutoFit/>
            </a:bodyPr>
            <a:lstStyle/>
            <a:p>
              <a:pPr algn="ctr">
                <a:spcBef>
                  <a:spcPct val="50000"/>
                </a:spcBef>
              </a:pPr>
              <a:r>
                <a:rPr lang="en-US" sz="1400" b="1" i="0" dirty="0"/>
                <a:t>TC/HDL</a:t>
              </a:r>
              <a:r>
                <a:rPr lang="en-US" sz="1600" b="1" i="0" dirty="0"/>
                <a:t> 3.5/1</a:t>
              </a:r>
            </a:p>
          </p:txBody>
        </p:sp>
      </p:grpSp>
      <p:grpSp>
        <p:nvGrpSpPr>
          <p:cNvPr id="5" name="Group 15"/>
          <p:cNvGrpSpPr>
            <a:grpSpLocks/>
          </p:cNvGrpSpPr>
          <p:nvPr/>
        </p:nvGrpSpPr>
        <p:grpSpPr bwMode="auto">
          <a:xfrm>
            <a:off x="7467600" y="2819400"/>
            <a:ext cx="914400" cy="1066800"/>
            <a:chOff x="2688" y="2400"/>
            <a:chExt cx="576" cy="672"/>
          </a:xfrm>
        </p:grpSpPr>
        <p:sp>
          <p:nvSpPr>
            <p:cNvPr id="51211" name="Oval 16"/>
            <p:cNvSpPr>
              <a:spLocks noChangeArrowheads="1"/>
            </p:cNvSpPr>
            <p:nvPr/>
          </p:nvSpPr>
          <p:spPr bwMode="auto">
            <a:xfrm>
              <a:off x="2688" y="2400"/>
              <a:ext cx="576" cy="672"/>
            </a:xfrm>
            <a:prstGeom prst="ellipse">
              <a:avLst/>
            </a:prstGeom>
            <a:solidFill>
              <a:schemeClr val="bg1"/>
            </a:solidFill>
            <a:ln w="25400">
              <a:solidFill>
                <a:srgbClr val="FF0000"/>
              </a:solidFill>
              <a:round/>
              <a:headEnd/>
              <a:tailEnd/>
            </a:ln>
          </p:spPr>
          <p:txBody>
            <a:bodyPr wrap="none" anchor="ctr"/>
            <a:lstStyle/>
            <a:p>
              <a:endParaRPr lang="en-US"/>
            </a:p>
          </p:txBody>
        </p:sp>
        <p:sp>
          <p:nvSpPr>
            <p:cNvPr id="51212" name="Text Box 17"/>
            <p:cNvSpPr txBox="1">
              <a:spLocks noChangeArrowheads="1"/>
            </p:cNvSpPr>
            <p:nvPr/>
          </p:nvSpPr>
          <p:spPr bwMode="auto">
            <a:xfrm>
              <a:off x="2688" y="2562"/>
              <a:ext cx="576" cy="346"/>
            </a:xfrm>
            <a:prstGeom prst="rect">
              <a:avLst/>
            </a:prstGeom>
            <a:noFill/>
            <a:ln w="9525">
              <a:noFill/>
              <a:miter lim="800000"/>
              <a:headEnd/>
              <a:tailEnd/>
            </a:ln>
          </p:spPr>
          <p:txBody>
            <a:bodyPr>
              <a:spAutoFit/>
            </a:bodyPr>
            <a:lstStyle/>
            <a:p>
              <a:pPr algn="ctr">
                <a:spcBef>
                  <a:spcPct val="50000"/>
                </a:spcBef>
              </a:pPr>
              <a:r>
                <a:rPr lang="en-US" sz="1400" b="1" i="0"/>
                <a:t>TC/HDL</a:t>
              </a:r>
              <a:r>
                <a:rPr lang="en-US" sz="1600" b="1" i="0"/>
                <a:t> 2.7/1</a:t>
              </a:r>
            </a:p>
          </p:txBody>
        </p:sp>
      </p:grpSp>
      <p:sp>
        <p:nvSpPr>
          <p:cNvPr id="19" name="TextBox 18"/>
          <p:cNvSpPr txBox="1"/>
          <p:nvPr/>
        </p:nvSpPr>
        <p:spPr>
          <a:xfrm>
            <a:off x="2428860" y="4143380"/>
            <a:ext cx="3143272" cy="1569660"/>
          </a:xfrm>
          <a:prstGeom prst="rect">
            <a:avLst/>
          </a:prstGeom>
          <a:solidFill>
            <a:schemeClr val="bg1"/>
          </a:solidFill>
        </p:spPr>
        <p:txBody>
          <a:bodyPr wrap="square" rtlCol="0">
            <a:spAutoFit/>
          </a:bodyPr>
          <a:lstStyle/>
          <a:p>
            <a:pPr algn="r"/>
            <a:r>
              <a:rPr lang="en-US" sz="3200" b="1" dirty="0" smtClean="0"/>
              <a:t>Halted</a:t>
            </a:r>
          </a:p>
          <a:p>
            <a:pPr algn="r"/>
            <a:r>
              <a:rPr lang="en-US" sz="3200" b="1" dirty="0" smtClean="0"/>
              <a:t>Atherosclerotic</a:t>
            </a:r>
          </a:p>
          <a:p>
            <a:pPr algn="r"/>
            <a:r>
              <a:rPr lang="en-US" sz="3200" b="1" dirty="0" smtClean="0"/>
              <a:t>Progression</a:t>
            </a:r>
            <a:endParaRPr lang="en-US" sz="3200" b="1" dirty="0"/>
          </a:p>
        </p:txBody>
      </p:sp>
      <p:sp>
        <p:nvSpPr>
          <p:cNvPr id="20" name="TextBox 19"/>
          <p:cNvSpPr txBox="1"/>
          <p:nvPr/>
        </p:nvSpPr>
        <p:spPr>
          <a:xfrm>
            <a:off x="5643570" y="4143380"/>
            <a:ext cx="3143272" cy="1569660"/>
          </a:xfrm>
          <a:prstGeom prst="rect">
            <a:avLst/>
          </a:prstGeom>
          <a:solidFill>
            <a:schemeClr val="bg1"/>
          </a:solidFill>
        </p:spPr>
        <p:txBody>
          <a:bodyPr wrap="square" rtlCol="0">
            <a:spAutoFit/>
          </a:bodyPr>
          <a:lstStyle/>
          <a:p>
            <a:r>
              <a:rPr lang="en-US" sz="3200" b="1" dirty="0" smtClean="0"/>
              <a:t>Induced</a:t>
            </a:r>
          </a:p>
          <a:p>
            <a:r>
              <a:rPr lang="en-US" sz="3200" b="1" dirty="0" smtClean="0"/>
              <a:t>Atherosclerotic</a:t>
            </a:r>
          </a:p>
          <a:p>
            <a:r>
              <a:rPr lang="en-US" sz="3200" b="1" dirty="0" smtClean="0"/>
              <a:t>Regression</a:t>
            </a:r>
            <a:endParaRPr lang="en-US" sz="3200"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09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09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80" grpId="0" animBg="1"/>
      <p:bldP spid="510981"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5002" name="Rectangle 186"/>
          <p:cNvSpPr>
            <a:spLocks noGrp="1" noChangeArrowheads="1"/>
          </p:cNvSpPr>
          <p:nvPr>
            <p:ph type="title"/>
          </p:nvPr>
        </p:nvSpPr>
        <p:spPr/>
        <p:txBody>
          <a:bodyPr/>
          <a:lstStyle/>
          <a:p>
            <a:pPr eaLnBrk="1" hangingPunct="1">
              <a:defRPr/>
            </a:pPr>
            <a:r>
              <a:rPr lang="en-US" sz="3200" b="1" smtClean="0"/>
              <a:t>Comparison of LDL-C reduction and </a:t>
            </a:r>
            <a:br>
              <a:rPr lang="en-US" sz="3200" b="1" smtClean="0"/>
            </a:br>
            <a:r>
              <a:rPr lang="en-US" sz="3200" b="1" smtClean="0"/>
              <a:t>change in atheroma volume</a:t>
            </a:r>
          </a:p>
        </p:txBody>
      </p:sp>
      <p:sp>
        <p:nvSpPr>
          <p:cNvPr id="48131" name="Footer Placeholder 3"/>
          <p:cNvSpPr>
            <a:spLocks noGrp="1"/>
          </p:cNvSpPr>
          <p:nvPr>
            <p:ph type="ftr" sz="quarter" idx="11"/>
          </p:nvPr>
        </p:nvSpPr>
        <p:spPr>
          <a:noFill/>
        </p:spPr>
        <p:txBody>
          <a:bodyPr/>
          <a:lstStyle/>
          <a:p>
            <a:r>
              <a:rPr lang="en-US" smtClean="0"/>
              <a:t>© Continuing Medical Implementation ®                                       …..</a:t>
            </a:r>
            <a:r>
              <a:rPr lang="en-US" i="1" smtClean="0"/>
              <a:t>.bridging the care gap </a:t>
            </a:r>
          </a:p>
        </p:txBody>
      </p:sp>
      <p:sp>
        <p:nvSpPr>
          <p:cNvPr id="48132" name="Text Box 2"/>
          <p:cNvSpPr txBox="1">
            <a:spLocks noChangeArrowheads="1"/>
          </p:cNvSpPr>
          <p:nvPr/>
        </p:nvSpPr>
        <p:spPr bwMode="auto">
          <a:xfrm>
            <a:off x="1974850" y="5443538"/>
            <a:ext cx="4662488" cy="336550"/>
          </a:xfrm>
          <a:prstGeom prst="rect">
            <a:avLst/>
          </a:prstGeom>
          <a:noFill/>
          <a:ln w="9525">
            <a:noFill/>
            <a:miter lim="800000"/>
            <a:headEnd/>
            <a:tailEnd/>
          </a:ln>
        </p:spPr>
        <p:txBody>
          <a:bodyPr wrap="none">
            <a:spAutoFit/>
          </a:bodyPr>
          <a:lstStyle/>
          <a:p>
            <a:pPr algn="ctr"/>
            <a:r>
              <a:rPr lang="en-GB" sz="1600" i="0">
                <a:solidFill>
                  <a:schemeClr val="bg1"/>
                </a:solidFill>
                <a:latin typeface="Arial" charset="0"/>
              </a:rPr>
              <a:t>% Change in Low-Density Lipoprotein Cholesterol</a:t>
            </a:r>
          </a:p>
        </p:txBody>
      </p:sp>
      <p:sp>
        <p:nvSpPr>
          <p:cNvPr id="48133" name="Text Box 3"/>
          <p:cNvSpPr txBox="1">
            <a:spLocks noChangeArrowheads="1"/>
          </p:cNvSpPr>
          <p:nvPr/>
        </p:nvSpPr>
        <p:spPr bwMode="auto">
          <a:xfrm>
            <a:off x="1284288" y="1562100"/>
            <a:ext cx="409575"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20</a:t>
            </a:r>
            <a:endParaRPr lang="en-GB" sz="1600" i="0">
              <a:solidFill>
                <a:schemeClr val="bg1"/>
              </a:solidFill>
              <a:latin typeface="Arial" charset="0"/>
            </a:endParaRPr>
          </a:p>
        </p:txBody>
      </p:sp>
      <p:sp>
        <p:nvSpPr>
          <p:cNvPr id="48134" name="Text Box 4"/>
          <p:cNvSpPr txBox="1">
            <a:spLocks noChangeArrowheads="1"/>
          </p:cNvSpPr>
          <p:nvPr/>
        </p:nvSpPr>
        <p:spPr bwMode="auto">
          <a:xfrm>
            <a:off x="1284288" y="2020888"/>
            <a:ext cx="409575"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15</a:t>
            </a:r>
            <a:endParaRPr lang="en-GB" sz="1600" i="0">
              <a:solidFill>
                <a:schemeClr val="bg1"/>
              </a:solidFill>
              <a:latin typeface="Arial" charset="0"/>
            </a:endParaRPr>
          </a:p>
        </p:txBody>
      </p:sp>
      <p:sp>
        <p:nvSpPr>
          <p:cNvPr id="48135" name="Text Box 5"/>
          <p:cNvSpPr txBox="1">
            <a:spLocks noChangeArrowheads="1"/>
          </p:cNvSpPr>
          <p:nvPr/>
        </p:nvSpPr>
        <p:spPr bwMode="auto">
          <a:xfrm>
            <a:off x="1284288" y="2490788"/>
            <a:ext cx="409575"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10</a:t>
            </a:r>
            <a:endParaRPr lang="en-GB" sz="1600" i="0">
              <a:solidFill>
                <a:schemeClr val="bg1"/>
              </a:solidFill>
              <a:latin typeface="Arial" charset="0"/>
            </a:endParaRPr>
          </a:p>
        </p:txBody>
      </p:sp>
      <p:sp>
        <p:nvSpPr>
          <p:cNvPr id="48136" name="Text Box 6"/>
          <p:cNvSpPr txBox="1">
            <a:spLocks noChangeArrowheads="1"/>
          </p:cNvSpPr>
          <p:nvPr/>
        </p:nvSpPr>
        <p:spPr bwMode="auto">
          <a:xfrm>
            <a:off x="1371600" y="2959100"/>
            <a:ext cx="296863"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5</a:t>
            </a:r>
            <a:endParaRPr lang="en-GB" sz="1600" i="0">
              <a:solidFill>
                <a:schemeClr val="bg1"/>
              </a:solidFill>
              <a:latin typeface="Arial" charset="0"/>
            </a:endParaRPr>
          </a:p>
        </p:txBody>
      </p:sp>
      <p:sp>
        <p:nvSpPr>
          <p:cNvPr id="48137" name="Text Box 7"/>
          <p:cNvSpPr txBox="1">
            <a:spLocks noChangeArrowheads="1"/>
          </p:cNvSpPr>
          <p:nvPr/>
        </p:nvSpPr>
        <p:spPr bwMode="auto">
          <a:xfrm>
            <a:off x="1371600" y="3406775"/>
            <a:ext cx="296863"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0</a:t>
            </a:r>
            <a:endParaRPr lang="en-GB" sz="1600" i="0">
              <a:solidFill>
                <a:schemeClr val="bg1"/>
              </a:solidFill>
              <a:latin typeface="Arial" charset="0"/>
            </a:endParaRPr>
          </a:p>
        </p:txBody>
      </p:sp>
      <p:sp>
        <p:nvSpPr>
          <p:cNvPr id="48138" name="Text Box 8"/>
          <p:cNvSpPr txBox="1">
            <a:spLocks noChangeArrowheads="1"/>
          </p:cNvSpPr>
          <p:nvPr/>
        </p:nvSpPr>
        <p:spPr bwMode="auto">
          <a:xfrm>
            <a:off x="1308100" y="3852863"/>
            <a:ext cx="365125"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-5</a:t>
            </a:r>
            <a:endParaRPr lang="en-GB" sz="1600" i="0">
              <a:solidFill>
                <a:schemeClr val="bg1"/>
              </a:solidFill>
              <a:latin typeface="Arial" charset="0"/>
            </a:endParaRPr>
          </a:p>
        </p:txBody>
      </p:sp>
      <p:sp>
        <p:nvSpPr>
          <p:cNvPr id="48139" name="Text Box 9"/>
          <p:cNvSpPr txBox="1">
            <a:spLocks noChangeArrowheads="1"/>
          </p:cNvSpPr>
          <p:nvPr/>
        </p:nvSpPr>
        <p:spPr bwMode="auto">
          <a:xfrm>
            <a:off x="1212850" y="4311650"/>
            <a:ext cx="477838"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-10</a:t>
            </a:r>
            <a:endParaRPr lang="en-GB" sz="1600" i="0">
              <a:solidFill>
                <a:schemeClr val="bg1"/>
              </a:solidFill>
              <a:latin typeface="Arial" charset="0"/>
            </a:endParaRPr>
          </a:p>
        </p:txBody>
      </p:sp>
      <p:sp>
        <p:nvSpPr>
          <p:cNvPr id="48140" name="Text Box 10"/>
          <p:cNvSpPr txBox="1">
            <a:spLocks noChangeArrowheads="1"/>
          </p:cNvSpPr>
          <p:nvPr/>
        </p:nvSpPr>
        <p:spPr bwMode="auto">
          <a:xfrm>
            <a:off x="1214438" y="4746625"/>
            <a:ext cx="477837"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-15</a:t>
            </a:r>
            <a:endParaRPr lang="en-GB" sz="1600" i="0">
              <a:solidFill>
                <a:schemeClr val="bg1"/>
              </a:solidFill>
              <a:latin typeface="Arial" charset="0"/>
            </a:endParaRPr>
          </a:p>
        </p:txBody>
      </p:sp>
      <p:sp>
        <p:nvSpPr>
          <p:cNvPr id="48141" name="Text Box 11"/>
          <p:cNvSpPr txBox="1">
            <a:spLocks noChangeArrowheads="1"/>
          </p:cNvSpPr>
          <p:nvPr/>
        </p:nvSpPr>
        <p:spPr bwMode="auto">
          <a:xfrm rot="-5400000">
            <a:off x="-484981" y="3128169"/>
            <a:ext cx="3322638" cy="336550"/>
          </a:xfrm>
          <a:prstGeom prst="rect">
            <a:avLst/>
          </a:prstGeom>
          <a:noFill/>
          <a:ln w="9525">
            <a:noFill/>
            <a:miter lim="800000"/>
            <a:headEnd/>
            <a:tailEnd/>
          </a:ln>
        </p:spPr>
        <p:txBody>
          <a:bodyPr wrap="none">
            <a:spAutoFit/>
          </a:bodyPr>
          <a:lstStyle/>
          <a:p>
            <a:pPr algn="ctr"/>
            <a:r>
              <a:rPr lang="en-GB" sz="1600" i="0">
                <a:solidFill>
                  <a:schemeClr val="bg1"/>
                </a:solidFill>
                <a:latin typeface="Arial" charset="0"/>
              </a:rPr>
              <a:t>Change in Atheroma Volume, mm</a:t>
            </a:r>
            <a:r>
              <a:rPr lang="en-GB" sz="1600" i="0" baseline="30000">
                <a:solidFill>
                  <a:schemeClr val="bg1"/>
                </a:solidFill>
                <a:latin typeface="Arial" charset="0"/>
              </a:rPr>
              <a:t>3</a:t>
            </a:r>
          </a:p>
        </p:txBody>
      </p:sp>
      <p:sp>
        <p:nvSpPr>
          <p:cNvPr id="48142" name="Text Box 12"/>
          <p:cNvSpPr txBox="1">
            <a:spLocks noChangeArrowheads="1"/>
          </p:cNvSpPr>
          <p:nvPr/>
        </p:nvSpPr>
        <p:spPr bwMode="auto">
          <a:xfrm>
            <a:off x="1582738" y="5033963"/>
            <a:ext cx="477837"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-80</a:t>
            </a:r>
            <a:endParaRPr lang="en-GB" sz="1600" i="0">
              <a:solidFill>
                <a:schemeClr val="bg1"/>
              </a:solidFill>
              <a:latin typeface="Arial" charset="0"/>
            </a:endParaRPr>
          </a:p>
        </p:txBody>
      </p:sp>
      <p:sp>
        <p:nvSpPr>
          <p:cNvPr id="48143" name="Text Box 13"/>
          <p:cNvSpPr txBox="1">
            <a:spLocks noChangeArrowheads="1"/>
          </p:cNvSpPr>
          <p:nvPr/>
        </p:nvSpPr>
        <p:spPr bwMode="auto">
          <a:xfrm>
            <a:off x="2085975" y="5033963"/>
            <a:ext cx="477838"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-70</a:t>
            </a:r>
            <a:endParaRPr lang="en-GB" sz="1600" i="0">
              <a:solidFill>
                <a:schemeClr val="bg1"/>
              </a:solidFill>
              <a:latin typeface="Arial" charset="0"/>
            </a:endParaRPr>
          </a:p>
        </p:txBody>
      </p:sp>
      <p:sp>
        <p:nvSpPr>
          <p:cNvPr id="48144" name="Text Box 14"/>
          <p:cNvSpPr txBox="1">
            <a:spLocks noChangeArrowheads="1"/>
          </p:cNvSpPr>
          <p:nvPr/>
        </p:nvSpPr>
        <p:spPr bwMode="auto">
          <a:xfrm>
            <a:off x="2601913" y="5033963"/>
            <a:ext cx="477837"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-60</a:t>
            </a:r>
            <a:endParaRPr lang="en-GB" sz="1600" i="0">
              <a:solidFill>
                <a:schemeClr val="bg1"/>
              </a:solidFill>
              <a:latin typeface="Arial" charset="0"/>
            </a:endParaRPr>
          </a:p>
        </p:txBody>
      </p:sp>
      <p:sp>
        <p:nvSpPr>
          <p:cNvPr id="48145" name="Text Box 15"/>
          <p:cNvSpPr txBox="1">
            <a:spLocks noChangeArrowheads="1"/>
          </p:cNvSpPr>
          <p:nvPr/>
        </p:nvSpPr>
        <p:spPr bwMode="auto">
          <a:xfrm>
            <a:off x="3106738" y="5033963"/>
            <a:ext cx="477837" cy="336550"/>
          </a:xfrm>
          <a:prstGeom prst="rect">
            <a:avLst/>
          </a:prstGeom>
          <a:noFill/>
          <a:ln w="9525">
            <a:noFill/>
            <a:miter lim="800000"/>
            <a:headEnd/>
            <a:tailEnd/>
          </a:ln>
        </p:spPr>
        <p:txBody>
          <a:bodyPr wrap="none">
            <a:spAutoFit/>
          </a:bodyPr>
          <a:lstStyle/>
          <a:p>
            <a:pPr algn="ctr"/>
            <a:r>
              <a:rPr lang="en-US" sz="1600" b="1" i="0">
                <a:solidFill>
                  <a:srgbClr val="FF9900"/>
                </a:solidFill>
                <a:latin typeface="Arial" charset="0"/>
              </a:rPr>
              <a:t>-50</a:t>
            </a:r>
            <a:endParaRPr lang="en-GB" sz="1600" b="1" i="0">
              <a:solidFill>
                <a:srgbClr val="FF9900"/>
              </a:solidFill>
              <a:latin typeface="Arial" charset="0"/>
            </a:endParaRPr>
          </a:p>
        </p:txBody>
      </p:sp>
      <p:sp>
        <p:nvSpPr>
          <p:cNvPr id="48146" name="Text Box 16"/>
          <p:cNvSpPr txBox="1">
            <a:spLocks noChangeArrowheads="1"/>
          </p:cNvSpPr>
          <p:nvPr/>
        </p:nvSpPr>
        <p:spPr bwMode="auto">
          <a:xfrm>
            <a:off x="3598863" y="5033963"/>
            <a:ext cx="477837"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-40</a:t>
            </a:r>
            <a:endParaRPr lang="en-GB" sz="1600" i="0">
              <a:solidFill>
                <a:schemeClr val="bg1"/>
              </a:solidFill>
              <a:latin typeface="Arial" charset="0"/>
            </a:endParaRPr>
          </a:p>
        </p:txBody>
      </p:sp>
      <p:sp>
        <p:nvSpPr>
          <p:cNvPr id="48147" name="Text Box 17"/>
          <p:cNvSpPr txBox="1">
            <a:spLocks noChangeArrowheads="1"/>
          </p:cNvSpPr>
          <p:nvPr/>
        </p:nvSpPr>
        <p:spPr bwMode="auto">
          <a:xfrm>
            <a:off x="4079875" y="5033963"/>
            <a:ext cx="477838"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-30</a:t>
            </a:r>
            <a:endParaRPr lang="en-GB" sz="1600" i="0">
              <a:solidFill>
                <a:schemeClr val="bg1"/>
              </a:solidFill>
              <a:latin typeface="Arial" charset="0"/>
            </a:endParaRPr>
          </a:p>
        </p:txBody>
      </p:sp>
      <p:sp>
        <p:nvSpPr>
          <p:cNvPr id="48148" name="Text Box 18"/>
          <p:cNvSpPr txBox="1">
            <a:spLocks noChangeArrowheads="1"/>
          </p:cNvSpPr>
          <p:nvPr/>
        </p:nvSpPr>
        <p:spPr bwMode="auto">
          <a:xfrm>
            <a:off x="4608513" y="5033963"/>
            <a:ext cx="477837"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-20</a:t>
            </a:r>
            <a:endParaRPr lang="en-GB" sz="1600" i="0">
              <a:solidFill>
                <a:schemeClr val="bg1"/>
              </a:solidFill>
              <a:latin typeface="Arial" charset="0"/>
            </a:endParaRPr>
          </a:p>
        </p:txBody>
      </p:sp>
      <p:sp>
        <p:nvSpPr>
          <p:cNvPr id="48149" name="Text Box 19"/>
          <p:cNvSpPr txBox="1">
            <a:spLocks noChangeArrowheads="1"/>
          </p:cNvSpPr>
          <p:nvPr/>
        </p:nvSpPr>
        <p:spPr bwMode="auto">
          <a:xfrm>
            <a:off x="5078413" y="5033963"/>
            <a:ext cx="477837"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-10</a:t>
            </a:r>
            <a:endParaRPr lang="en-GB" sz="1600" i="0">
              <a:solidFill>
                <a:schemeClr val="bg1"/>
              </a:solidFill>
              <a:latin typeface="Arial" charset="0"/>
            </a:endParaRPr>
          </a:p>
        </p:txBody>
      </p:sp>
      <p:sp>
        <p:nvSpPr>
          <p:cNvPr id="48150" name="Text Box 20"/>
          <p:cNvSpPr txBox="1">
            <a:spLocks noChangeArrowheads="1"/>
          </p:cNvSpPr>
          <p:nvPr/>
        </p:nvSpPr>
        <p:spPr bwMode="auto">
          <a:xfrm>
            <a:off x="5670550" y="5033963"/>
            <a:ext cx="296863"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0</a:t>
            </a:r>
            <a:endParaRPr lang="en-GB" sz="1600" i="0">
              <a:solidFill>
                <a:schemeClr val="bg1"/>
              </a:solidFill>
              <a:latin typeface="Arial" charset="0"/>
            </a:endParaRPr>
          </a:p>
        </p:txBody>
      </p:sp>
      <p:sp>
        <p:nvSpPr>
          <p:cNvPr id="48151" name="Text Box 21"/>
          <p:cNvSpPr txBox="1">
            <a:spLocks noChangeArrowheads="1"/>
          </p:cNvSpPr>
          <p:nvPr/>
        </p:nvSpPr>
        <p:spPr bwMode="auto">
          <a:xfrm>
            <a:off x="6096000" y="5033963"/>
            <a:ext cx="409575"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10</a:t>
            </a:r>
            <a:endParaRPr lang="en-GB" sz="1600" i="0">
              <a:solidFill>
                <a:schemeClr val="bg1"/>
              </a:solidFill>
              <a:latin typeface="Arial" charset="0"/>
            </a:endParaRPr>
          </a:p>
        </p:txBody>
      </p:sp>
      <p:sp>
        <p:nvSpPr>
          <p:cNvPr id="48152" name="Text Box 22"/>
          <p:cNvSpPr txBox="1">
            <a:spLocks noChangeArrowheads="1"/>
          </p:cNvSpPr>
          <p:nvPr/>
        </p:nvSpPr>
        <p:spPr bwMode="auto">
          <a:xfrm>
            <a:off x="6623050" y="5033963"/>
            <a:ext cx="409575" cy="336550"/>
          </a:xfrm>
          <a:prstGeom prst="rect">
            <a:avLst/>
          </a:prstGeom>
          <a:noFill/>
          <a:ln w="9525">
            <a:noFill/>
            <a:miter lim="800000"/>
            <a:headEnd/>
            <a:tailEnd/>
          </a:ln>
        </p:spPr>
        <p:txBody>
          <a:bodyPr wrap="none">
            <a:spAutoFit/>
          </a:bodyPr>
          <a:lstStyle/>
          <a:p>
            <a:pPr algn="ctr"/>
            <a:r>
              <a:rPr lang="en-US" sz="1600" i="0">
                <a:solidFill>
                  <a:schemeClr val="bg1"/>
                </a:solidFill>
                <a:latin typeface="Arial" charset="0"/>
              </a:rPr>
              <a:t>20</a:t>
            </a:r>
            <a:endParaRPr lang="en-GB" sz="1600" i="0">
              <a:solidFill>
                <a:schemeClr val="bg1"/>
              </a:solidFill>
              <a:latin typeface="Arial" charset="0"/>
            </a:endParaRPr>
          </a:p>
        </p:txBody>
      </p:sp>
      <p:sp>
        <p:nvSpPr>
          <p:cNvPr id="48153" name="Text Box 23"/>
          <p:cNvSpPr txBox="1">
            <a:spLocks noChangeArrowheads="1"/>
          </p:cNvSpPr>
          <p:nvPr/>
        </p:nvSpPr>
        <p:spPr bwMode="auto">
          <a:xfrm>
            <a:off x="2438400" y="1644650"/>
            <a:ext cx="3073400" cy="336550"/>
          </a:xfrm>
          <a:prstGeom prst="rect">
            <a:avLst/>
          </a:prstGeom>
          <a:noFill/>
          <a:ln w="9525">
            <a:noFill/>
            <a:miter lim="800000"/>
            <a:headEnd/>
            <a:tailEnd/>
          </a:ln>
        </p:spPr>
        <p:txBody>
          <a:bodyPr wrap="none">
            <a:spAutoFit/>
          </a:bodyPr>
          <a:lstStyle/>
          <a:p>
            <a:r>
              <a:rPr lang="en-GB" sz="1600" i="0">
                <a:solidFill>
                  <a:schemeClr val="bg1"/>
                </a:solidFill>
                <a:latin typeface="Arial" charset="0"/>
              </a:rPr>
              <a:t>Both Treatment Groups (n=502)</a:t>
            </a:r>
          </a:p>
        </p:txBody>
      </p:sp>
      <p:sp>
        <p:nvSpPr>
          <p:cNvPr id="48154" name="Rectangle 24"/>
          <p:cNvSpPr>
            <a:spLocks noChangeArrowheads="1"/>
          </p:cNvSpPr>
          <p:nvPr/>
        </p:nvSpPr>
        <p:spPr bwMode="auto">
          <a:xfrm>
            <a:off x="331788" y="5900738"/>
            <a:ext cx="8577262" cy="373062"/>
          </a:xfrm>
          <a:prstGeom prst="rect">
            <a:avLst/>
          </a:prstGeom>
          <a:noFill/>
          <a:ln w="19050">
            <a:solidFill>
              <a:schemeClr val="bg1"/>
            </a:solidFill>
            <a:miter lim="800000"/>
            <a:headEnd/>
            <a:tailEnd/>
          </a:ln>
        </p:spPr>
        <p:txBody>
          <a:bodyPr anchor="ctr"/>
          <a:lstStyle/>
          <a:p>
            <a:r>
              <a:rPr lang="en-US" sz="1400" b="1" i="0">
                <a:solidFill>
                  <a:srgbClr val="FF9900"/>
                </a:solidFill>
                <a:latin typeface="Arial" charset="0"/>
              </a:rPr>
              <a:t>Regardless of the agent used, an LDL-C reduction of at least 50% was required to halt progression.</a:t>
            </a:r>
            <a:endParaRPr lang="en-GB" sz="1400" b="1" i="0">
              <a:solidFill>
                <a:srgbClr val="FF9900"/>
              </a:solidFill>
              <a:latin typeface="Arial" charset="0"/>
            </a:endParaRPr>
          </a:p>
        </p:txBody>
      </p:sp>
      <p:sp>
        <p:nvSpPr>
          <p:cNvPr id="48155" name="AutoShape 25"/>
          <p:cNvSpPr>
            <a:spLocks noChangeAspect="1" noChangeArrowheads="1" noTextEdit="1"/>
          </p:cNvSpPr>
          <p:nvPr/>
        </p:nvSpPr>
        <p:spPr bwMode="auto">
          <a:xfrm>
            <a:off x="1631950" y="1725613"/>
            <a:ext cx="5183188" cy="3330575"/>
          </a:xfrm>
          <a:prstGeom prst="rect">
            <a:avLst/>
          </a:prstGeom>
          <a:noFill/>
          <a:ln w="9525">
            <a:noFill/>
            <a:miter lim="800000"/>
            <a:headEnd/>
            <a:tailEnd/>
          </a:ln>
        </p:spPr>
        <p:txBody>
          <a:bodyPr/>
          <a:lstStyle/>
          <a:p>
            <a:endParaRPr lang="en-US"/>
          </a:p>
        </p:txBody>
      </p:sp>
      <p:sp>
        <p:nvSpPr>
          <p:cNvPr id="48156" name="Freeform 26"/>
          <p:cNvSpPr>
            <a:spLocks/>
          </p:cNvSpPr>
          <p:nvPr/>
        </p:nvSpPr>
        <p:spPr bwMode="auto">
          <a:xfrm>
            <a:off x="1709738" y="1725613"/>
            <a:ext cx="5089525" cy="3203575"/>
          </a:xfrm>
          <a:custGeom>
            <a:avLst/>
            <a:gdLst>
              <a:gd name="T0" fmla="*/ 0 w 3206"/>
              <a:gd name="T1" fmla="*/ 0 h 2018"/>
              <a:gd name="T2" fmla="*/ 0 w 3206"/>
              <a:gd name="T3" fmla="*/ 3203575 h 2018"/>
              <a:gd name="T4" fmla="*/ 5089525 w 3206"/>
              <a:gd name="T5" fmla="*/ 3203575 h 2018"/>
              <a:gd name="T6" fmla="*/ 0 60000 65536"/>
              <a:gd name="T7" fmla="*/ 0 60000 65536"/>
              <a:gd name="T8" fmla="*/ 0 60000 65536"/>
              <a:gd name="T9" fmla="*/ 0 w 3206"/>
              <a:gd name="T10" fmla="*/ 0 h 2018"/>
              <a:gd name="T11" fmla="*/ 3206 w 3206"/>
              <a:gd name="T12" fmla="*/ 2018 h 2018"/>
            </a:gdLst>
            <a:ahLst/>
            <a:cxnLst>
              <a:cxn ang="T6">
                <a:pos x="T0" y="T1"/>
              </a:cxn>
              <a:cxn ang="T7">
                <a:pos x="T2" y="T3"/>
              </a:cxn>
              <a:cxn ang="T8">
                <a:pos x="T4" y="T5"/>
              </a:cxn>
            </a:cxnLst>
            <a:rect l="T9" t="T10" r="T11" b="T12"/>
            <a:pathLst>
              <a:path w="3206" h="2018">
                <a:moveTo>
                  <a:pt x="0" y="0"/>
                </a:moveTo>
                <a:lnTo>
                  <a:pt x="0" y="2018"/>
                </a:lnTo>
                <a:lnTo>
                  <a:pt x="3206" y="2018"/>
                </a:lnTo>
              </a:path>
            </a:pathLst>
          </a:custGeom>
          <a:noFill/>
          <a:ln w="15875">
            <a:solidFill>
              <a:srgbClr val="FFFFFF"/>
            </a:solidFill>
            <a:prstDash val="solid"/>
            <a:round/>
            <a:headEnd/>
            <a:tailEnd/>
          </a:ln>
        </p:spPr>
        <p:txBody>
          <a:bodyPr/>
          <a:lstStyle/>
          <a:p>
            <a:endParaRPr lang="en-US"/>
          </a:p>
        </p:txBody>
      </p:sp>
      <p:sp>
        <p:nvSpPr>
          <p:cNvPr id="48157" name="Line 27"/>
          <p:cNvSpPr>
            <a:spLocks noChangeShapeType="1"/>
          </p:cNvSpPr>
          <p:nvPr/>
        </p:nvSpPr>
        <p:spPr bwMode="auto">
          <a:xfrm flipH="1">
            <a:off x="1631950" y="2201863"/>
            <a:ext cx="77788" cy="1587"/>
          </a:xfrm>
          <a:prstGeom prst="line">
            <a:avLst/>
          </a:prstGeom>
          <a:noFill/>
          <a:ln w="19050">
            <a:solidFill>
              <a:srgbClr val="FFFFFF"/>
            </a:solidFill>
            <a:round/>
            <a:headEnd/>
            <a:tailEnd/>
          </a:ln>
        </p:spPr>
        <p:txBody>
          <a:bodyPr/>
          <a:lstStyle/>
          <a:p>
            <a:endParaRPr lang="en-US"/>
          </a:p>
        </p:txBody>
      </p:sp>
      <p:sp>
        <p:nvSpPr>
          <p:cNvPr id="48158" name="Line 28"/>
          <p:cNvSpPr>
            <a:spLocks noChangeShapeType="1"/>
          </p:cNvSpPr>
          <p:nvPr/>
        </p:nvSpPr>
        <p:spPr bwMode="auto">
          <a:xfrm flipH="1">
            <a:off x="5734050" y="2201863"/>
            <a:ext cx="79375" cy="1587"/>
          </a:xfrm>
          <a:prstGeom prst="line">
            <a:avLst/>
          </a:prstGeom>
          <a:noFill/>
          <a:ln w="15875">
            <a:solidFill>
              <a:srgbClr val="FFFFFF"/>
            </a:solidFill>
            <a:round/>
            <a:headEnd/>
            <a:tailEnd/>
          </a:ln>
        </p:spPr>
        <p:txBody>
          <a:bodyPr/>
          <a:lstStyle/>
          <a:p>
            <a:endParaRPr lang="en-US"/>
          </a:p>
        </p:txBody>
      </p:sp>
      <p:sp>
        <p:nvSpPr>
          <p:cNvPr id="48159" name="Line 29"/>
          <p:cNvSpPr>
            <a:spLocks noChangeShapeType="1"/>
          </p:cNvSpPr>
          <p:nvPr/>
        </p:nvSpPr>
        <p:spPr bwMode="auto">
          <a:xfrm flipH="1">
            <a:off x="5734050" y="1757363"/>
            <a:ext cx="79375" cy="1587"/>
          </a:xfrm>
          <a:prstGeom prst="line">
            <a:avLst/>
          </a:prstGeom>
          <a:noFill/>
          <a:ln w="15875">
            <a:solidFill>
              <a:srgbClr val="FFFFFF"/>
            </a:solidFill>
            <a:round/>
            <a:headEnd/>
            <a:tailEnd/>
          </a:ln>
        </p:spPr>
        <p:txBody>
          <a:bodyPr/>
          <a:lstStyle/>
          <a:p>
            <a:endParaRPr lang="en-US"/>
          </a:p>
        </p:txBody>
      </p:sp>
      <p:sp>
        <p:nvSpPr>
          <p:cNvPr id="48160" name="Line 30"/>
          <p:cNvSpPr>
            <a:spLocks noChangeShapeType="1"/>
          </p:cNvSpPr>
          <p:nvPr/>
        </p:nvSpPr>
        <p:spPr bwMode="auto">
          <a:xfrm flipH="1">
            <a:off x="5734050" y="2676525"/>
            <a:ext cx="79375" cy="1588"/>
          </a:xfrm>
          <a:prstGeom prst="line">
            <a:avLst/>
          </a:prstGeom>
          <a:noFill/>
          <a:ln w="15875">
            <a:solidFill>
              <a:srgbClr val="FFFFFF"/>
            </a:solidFill>
            <a:round/>
            <a:headEnd/>
            <a:tailEnd/>
          </a:ln>
        </p:spPr>
        <p:txBody>
          <a:bodyPr/>
          <a:lstStyle/>
          <a:p>
            <a:endParaRPr lang="en-US"/>
          </a:p>
        </p:txBody>
      </p:sp>
      <p:sp>
        <p:nvSpPr>
          <p:cNvPr id="48161" name="Line 31"/>
          <p:cNvSpPr>
            <a:spLocks noChangeShapeType="1"/>
          </p:cNvSpPr>
          <p:nvPr/>
        </p:nvSpPr>
        <p:spPr bwMode="auto">
          <a:xfrm flipH="1">
            <a:off x="5734050" y="4041775"/>
            <a:ext cx="79375" cy="1588"/>
          </a:xfrm>
          <a:prstGeom prst="line">
            <a:avLst/>
          </a:prstGeom>
          <a:noFill/>
          <a:ln w="15875">
            <a:solidFill>
              <a:srgbClr val="FFFFFF"/>
            </a:solidFill>
            <a:round/>
            <a:headEnd/>
            <a:tailEnd/>
          </a:ln>
        </p:spPr>
        <p:txBody>
          <a:bodyPr/>
          <a:lstStyle/>
          <a:p>
            <a:endParaRPr lang="en-US"/>
          </a:p>
        </p:txBody>
      </p:sp>
      <p:sp>
        <p:nvSpPr>
          <p:cNvPr id="48162" name="Line 32"/>
          <p:cNvSpPr>
            <a:spLocks noChangeShapeType="1"/>
          </p:cNvSpPr>
          <p:nvPr/>
        </p:nvSpPr>
        <p:spPr bwMode="auto">
          <a:xfrm flipH="1">
            <a:off x="5734050" y="4500563"/>
            <a:ext cx="79375" cy="1587"/>
          </a:xfrm>
          <a:prstGeom prst="line">
            <a:avLst/>
          </a:prstGeom>
          <a:noFill/>
          <a:ln w="15875">
            <a:solidFill>
              <a:srgbClr val="FFFFFF"/>
            </a:solidFill>
            <a:round/>
            <a:headEnd/>
            <a:tailEnd/>
          </a:ln>
        </p:spPr>
        <p:txBody>
          <a:bodyPr/>
          <a:lstStyle/>
          <a:p>
            <a:endParaRPr lang="en-US"/>
          </a:p>
        </p:txBody>
      </p:sp>
      <p:sp>
        <p:nvSpPr>
          <p:cNvPr id="48163" name="Line 33"/>
          <p:cNvSpPr>
            <a:spLocks noChangeShapeType="1"/>
          </p:cNvSpPr>
          <p:nvPr/>
        </p:nvSpPr>
        <p:spPr bwMode="auto">
          <a:xfrm flipH="1">
            <a:off x="1631950" y="1725613"/>
            <a:ext cx="77788" cy="1587"/>
          </a:xfrm>
          <a:prstGeom prst="line">
            <a:avLst/>
          </a:prstGeom>
          <a:noFill/>
          <a:ln w="19050">
            <a:solidFill>
              <a:srgbClr val="FFFFFF"/>
            </a:solidFill>
            <a:round/>
            <a:headEnd/>
            <a:tailEnd/>
          </a:ln>
        </p:spPr>
        <p:txBody>
          <a:bodyPr/>
          <a:lstStyle/>
          <a:p>
            <a:endParaRPr lang="en-US"/>
          </a:p>
        </p:txBody>
      </p:sp>
      <p:sp>
        <p:nvSpPr>
          <p:cNvPr id="48164" name="Line 34"/>
          <p:cNvSpPr>
            <a:spLocks noChangeShapeType="1"/>
          </p:cNvSpPr>
          <p:nvPr/>
        </p:nvSpPr>
        <p:spPr bwMode="auto">
          <a:xfrm flipH="1">
            <a:off x="1631950" y="2660650"/>
            <a:ext cx="77788" cy="1588"/>
          </a:xfrm>
          <a:prstGeom prst="line">
            <a:avLst/>
          </a:prstGeom>
          <a:noFill/>
          <a:ln w="19050">
            <a:solidFill>
              <a:srgbClr val="FFFFFF"/>
            </a:solidFill>
            <a:round/>
            <a:headEnd/>
            <a:tailEnd/>
          </a:ln>
        </p:spPr>
        <p:txBody>
          <a:bodyPr/>
          <a:lstStyle/>
          <a:p>
            <a:endParaRPr lang="en-US"/>
          </a:p>
        </p:txBody>
      </p:sp>
      <p:sp>
        <p:nvSpPr>
          <p:cNvPr id="48165" name="Line 35"/>
          <p:cNvSpPr>
            <a:spLocks noChangeShapeType="1"/>
          </p:cNvSpPr>
          <p:nvPr/>
        </p:nvSpPr>
        <p:spPr bwMode="auto">
          <a:xfrm flipH="1">
            <a:off x="1631950" y="3121025"/>
            <a:ext cx="77788" cy="1588"/>
          </a:xfrm>
          <a:prstGeom prst="line">
            <a:avLst/>
          </a:prstGeom>
          <a:noFill/>
          <a:ln w="19050">
            <a:solidFill>
              <a:srgbClr val="FFFFFF"/>
            </a:solidFill>
            <a:round/>
            <a:headEnd/>
            <a:tailEnd/>
          </a:ln>
        </p:spPr>
        <p:txBody>
          <a:bodyPr/>
          <a:lstStyle/>
          <a:p>
            <a:endParaRPr lang="en-US"/>
          </a:p>
        </p:txBody>
      </p:sp>
      <p:sp>
        <p:nvSpPr>
          <p:cNvPr id="48166" name="Line 36"/>
          <p:cNvSpPr>
            <a:spLocks noChangeShapeType="1"/>
          </p:cNvSpPr>
          <p:nvPr/>
        </p:nvSpPr>
        <p:spPr bwMode="auto">
          <a:xfrm flipH="1">
            <a:off x="1647825" y="3565525"/>
            <a:ext cx="5151438" cy="1588"/>
          </a:xfrm>
          <a:prstGeom prst="line">
            <a:avLst/>
          </a:prstGeom>
          <a:noFill/>
          <a:ln w="19050">
            <a:solidFill>
              <a:schemeClr val="bg1"/>
            </a:solidFill>
            <a:round/>
            <a:headEnd/>
            <a:tailEnd/>
          </a:ln>
        </p:spPr>
        <p:txBody>
          <a:bodyPr/>
          <a:lstStyle/>
          <a:p>
            <a:endParaRPr lang="en-US"/>
          </a:p>
        </p:txBody>
      </p:sp>
      <p:sp>
        <p:nvSpPr>
          <p:cNvPr id="48167" name="Line 37"/>
          <p:cNvSpPr>
            <a:spLocks noChangeShapeType="1"/>
          </p:cNvSpPr>
          <p:nvPr/>
        </p:nvSpPr>
        <p:spPr bwMode="auto">
          <a:xfrm flipH="1">
            <a:off x="1631950" y="4041775"/>
            <a:ext cx="77788" cy="1588"/>
          </a:xfrm>
          <a:prstGeom prst="line">
            <a:avLst/>
          </a:prstGeom>
          <a:noFill/>
          <a:ln w="19050">
            <a:solidFill>
              <a:srgbClr val="FFFFFF"/>
            </a:solidFill>
            <a:round/>
            <a:headEnd/>
            <a:tailEnd/>
          </a:ln>
        </p:spPr>
        <p:txBody>
          <a:bodyPr/>
          <a:lstStyle/>
          <a:p>
            <a:endParaRPr lang="en-US"/>
          </a:p>
        </p:txBody>
      </p:sp>
      <p:sp>
        <p:nvSpPr>
          <p:cNvPr id="48168" name="Line 38"/>
          <p:cNvSpPr>
            <a:spLocks noChangeShapeType="1"/>
          </p:cNvSpPr>
          <p:nvPr/>
        </p:nvSpPr>
        <p:spPr bwMode="auto">
          <a:xfrm flipH="1">
            <a:off x="1631950" y="4484688"/>
            <a:ext cx="77788" cy="1587"/>
          </a:xfrm>
          <a:prstGeom prst="line">
            <a:avLst/>
          </a:prstGeom>
          <a:noFill/>
          <a:ln w="19050">
            <a:solidFill>
              <a:srgbClr val="FFFFFF"/>
            </a:solidFill>
            <a:round/>
            <a:headEnd/>
            <a:tailEnd/>
          </a:ln>
        </p:spPr>
        <p:txBody>
          <a:bodyPr/>
          <a:lstStyle/>
          <a:p>
            <a:endParaRPr lang="en-US"/>
          </a:p>
        </p:txBody>
      </p:sp>
      <p:sp>
        <p:nvSpPr>
          <p:cNvPr id="48169" name="Line 39"/>
          <p:cNvSpPr>
            <a:spLocks noChangeShapeType="1"/>
          </p:cNvSpPr>
          <p:nvPr/>
        </p:nvSpPr>
        <p:spPr bwMode="auto">
          <a:xfrm>
            <a:off x="5813425" y="1757363"/>
            <a:ext cx="1588" cy="3282950"/>
          </a:xfrm>
          <a:prstGeom prst="line">
            <a:avLst/>
          </a:prstGeom>
          <a:noFill/>
          <a:ln w="15875">
            <a:solidFill>
              <a:srgbClr val="FFFFFF"/>
            </a:solidFill>
            <a:round/>
            <a:headEnd/>
            <a:tailEnd/>
          </a:ln>
        </p:spPr>
        <p:txBody>
          <a:bodyPr/>
          <a:lstStyle/>
          <a:p>
            <a:endParaRPr lang="en-US"/>
          </a:p>
        </p:txBody>
      </p:sp>
      <p:sp>
        <p:nvSpPr>
          <p:cNvPr id="48170" name="Line 40"/>
          <p:cNvSpPr>
            <a:spLocks noChangeShapeType="1"/>
          </p:cNvSpPr>
          <p:nvPr/>
        </p:nvSpPr>
        <p:spPr bwMode="auto">
          <a:xfrm flipV="1">
            <a:off x="1819275" y="4929188"/>
            <a:ext cx="1588" cy="127000"/>
          </a:xfrm>
          <a:prstGeom prst="line">
            <a:avLst/>
          </a:prstGeom>
          <a:noFill/>
          <a:ln w="19050">
            <a:solidFill>
              <a:srgbClr val="FFFFFF"/>
            </a:solidFill>
            <a:round/>
            <a:headEnd/>
            <a:tailEnd/>
          </a:ln>
        </p:spPr>
        <p:txBody>
          <a:bodyPr/>
          <a:lstStyle/>
          <a:p>
            <a:endParaRPr lang="en-US"/>
          </a:p>
        </p:txBody>
      </p:sp>
      <p:sp>
        <p:nvSpPr>
          <p:cNvPr id="48171" name="Line 41"/>
          <p:cNvSpPr>
            <a:spLocks noChangeShapeType="1"/>
          </p:cNvSpPr>
          <p:nvPr/>
        </p:nvSpPr>
        <p:spPr bwMode="auto">
          <a:xfrm flipV="1">
            <a:off x="2320925" y="4929188"/>
            <a:ext cx="1588" cy="127000"/>
          </a:xfrm>
          <a:prstGeom prst="line">
            <a:avLst/>
          </a:prstGeom>
          <a:noFill/>
          <a:ln w="19050">
            <a:solidFill>
              <a:srgbClr val="FFFFFF"/>
            </a:solidFill>
            <a:round/>
            <a:headEnd/>
            <a:tailEnd/>
          </a:ln>
        </p:spPr>
        <p:txBody>
          <a:bodyPr/>
          <a:lstStyle/>
          <a:p>
            <a:endParaRPr lang="en-US"/>
          </a:p>
        </p:txBody>
      </p:sp>
      <p:sp>
        <p:nvSpPr>
          <p:cNvPr id="48172" name="Line 42"/>
          <p:cNvSpPr>
            <a:spLocks noChangeShapeType="1"/>
          </p:cNvSpPr>
          <p:nvPr/>
        </p:nvSpPr>
        <p:spPr bwMode="auto">
          <a:xfrm flipV="1">
            <a:off x="2806700" y="4929188"/>
            <a:ext cx="1588" cy="127000"/>
          </a:xfrm>
          <a:prstGeom prst="line">
            <a:avLst/>
          </a:prstGeom>
          <a:noFill/>
          <a:ln w="19050">
            <a:solidFill>
              <a:srgbClr val="FFFFFF"/>
            </a:solidFill>
            <a:round/>
            <a:headEnd/>
            <a:tailEnd/>
          </a:ln>
        </p:spPr>
        <p:txBody>
          <a:bodyPr/>
          <a:lstStyle/>
          <a:p>
            <a:endParaRPr lang="en-US"/>
          </a:p>
        </p:txBody>
      </p:sp>
      <p:sp>
        <p:nvSpPr>
          <p:cNvPr id="48173" name="Line 43"/>
          <p:cNvSpPr>
            <a:spLocks noChangeShapeType="1"/>
          </p:cNvSpPr>
          <p:nvPr/>
        </p:nvSpPr>
        <p:spPr bwMode="auto">
          <a:xfrm flipV="1">
            <a:off x="3322638" y="4929188"/>
            <a:ext cx="1587" cy="127000"/>
          </a:xfrm>
          <a:prstGeom prst="line">
            <a:avLst/>
          </a:prstGeom>
          <a:noFill/>
          <a:ln w="19050">
            <a:solidFill>
              <a:srgbClr val="FFFFFF"/>
            </a:solidFill>
            <a:round/>
            <a:headEnd/>
            <a:tailEnd/>
          </a:ln>
        </p:spPr>
        <p:txBody>
          <a:bodyPr/>
          <a:lstStyle/>
          <a:p>
            <a:endParaRPr lang="en-US"/>
          </a:p>
        </p:txBody>
      </p:sp>
      <p:sp>
        <p:nvSpPr>
          <p:cNvPr id="48174" name="Line 44"/>
          <p:cNvSpPr>
            <a:spLocks noChangeShapeType="1"/>
          </p:cNvSpPr>
          <p:nvPr/>
        </p:nvSpPr>
        <p:spPr bwMode="auto">
          <a:xfrm flipV="1">
            <a:off x="3824288" y="4929188"/>
            <a:ext cx="1587" cy="127000"/>
          </a:xfrm>
          <a:prstGeom prst="line">
            <a:avLst/>
          </a:prstGeom>
          <a:noFill/>
          <a:ln w="19050">
            <a:solidFill>
              <a:srgbClr val="FFFFFF"/>
            </a:solidFill>
            <a:round/>
            <a:headEnd/>
            <a:tailEnd/>
          </a:ln>
        </p:spPr>
        <p:txBody>
          <a:bodyPr/>
          <a:lstStyle/>
          <a:p>
            <a:endParaRPr lang="en-US"/>
          </a:p>
        </p:txBody>
      </p:sp>
      <p:sp>
        <p:nvSpPr>
          <p:cNvPr id="48175" name="Line 45"/>
          <p:cNvSpPr>
            <a:spLocks noChangeShapeType="1"/>
          </p:cNvSpPr>
          <p:nvPr/>
        </p:nvSpPr>
        <p:spPr bwMode="auto">
          <a:xfrm flipV="1">
            <a:off x="4310063" y="4929188"/>
            <a:ext cx="1587" cy="127000"/>
          </a:xfrm>
          <a:prstGeom prst="line">
            <a:avLst/>
          </a:prstGeom>
          <a:noFill/>
          <a:ln w="19050">
            <a:solidFill>
              <a:srgbClr val="FFFFFF"/>
            </a:solidFill>
            <a:round/>
            <a:headEnd/>
            <a:tailEnd/>
          </a:ln>
        </p:spPr>
        <p:txBody>
          <a:bodyPr/>
          <a:lstStyle/>
          <a:p>
            <a:endParaRPr lang="en-US"/>
          </a:p>
        </p:txBody>
      </p:sp>
      <p:sp>
        <p:nvSpPr>
          <p:cNvPr id="48176" name="Line 46"/>
          <p:cNvSpPr>
            <a:spLocks noChangeShapeType="1"/>
          </p:cNvSpPr>
          <p:nvPr/>
        </p:nvSpPr>
        <p:spPr bwMode="auto">
          <a:xfrm flipV="1">
            <a:off x="4810125" y="4929188"/>
            <a:ext cx="1588" cy="127000"/>
          </a:xfrm>
          <a:prstGeom prst="line">
            <a:avLst/>
          </a:prstGeom>
          <a:noFill/>
          <a:ln w="19050">
            <a:solidFill>
              <a:srgbClr val="FFFFFF"/>
            </a:solidFill>
            <a:round/>
            <a:headEnd/>
            <a:tailEnd/>
          </a:ln>
        </p:spPr>
        <p:txBody>
          <a:bodyPr/>
          <a:lstStyle/>
          <a:p>
            <a:endParaRPr lang="en-US"/>
          </a:p>
        </p:txBody>
      </p:sp>
      <p:sp>
        <p:nvSpPr>
          <p:cNvPr id="48177" name="Line 47"/>
          <p:cNvSpPr>
            <a:spLocks noChangeShapeType="1"/>
          </p:cNvSpPr>
          <p:nvPr/>
        </p:nvSpPr>
        <p:spPr bwMode="auto">
          <a:xfrm flipV="1">
            <a:off x="5295900" y="4929188"/>
            <a:ext cx="1588" cy="127000"/>
          </a:xfrm>
          <a:prstGeom prst="line">
            <a:avLst/>
          </a:prstGeom>
          <a:noFill/>
          <a:ln w="19050">
            <a:solidFill>
              <a:srgbClr val="FFFFFF"/>
            </a:solidFill>
            <a:round/>
            <a:headEnd/>
            <a:tailEnd/>
          </a:ln>
        </p:spPr>
        <p:txBody>
          <a:bodyPr/>
          <a:lstStyle/>
          <a:p>
            <a:endParaRPr lang="en-US"/>
          </a:p>
        </p:txBody>
      </p:sp>
      <p:sp>
        <p:nvSpPr>
          <p:cNvPr id="48178" name="Line 48"/>
          <p:cNvSpPr>
            <a:spLocks noChangeShapeType="1"/>
          </p:cNvSpPr>
          <p:nvPr/>
        </p:nvSpPr>
        <p:spPr bwMode="auto">
          <a:xfrm flipV="1">
            <a:off x="6297613" y="4929188"/>
            <a:ext cx="1587" cy="127000"/>
          </a:xfrm>
          <a:prstGeom prst="line">
            <a:avLst/>
          </a:prstGeom>
          <a:noFill/>
          <a:ln w="19050">
            <a:solidFill>
              <a:srgbClr val="FFFFFF"/>
            </a:solidFill>
            <a:round/>
            <a:headEnd/>
            <a:tailEnd/>
          </a:ln>
        </p:spPr>
        <p:txBody>
          <a:bodyPr/>
          <a:lstStyle/>
          <a:p>
            <a:endParaRPr lang="en-US"/>
          </a:p>
        </p:txBody>
      </p:sp>
      <p:sp>
        <p:nvSpPr>
          <p:cNvPr id="48179" name="Line 49"/>
          <p:cNvSpPr>
            <a:spLocks noChangeShapeType="1"/>
          </p:cNvSpPr>
          <p:nvPr/>
        </p:nvSpPr>
        <p:spPr bwMode="auto">
          <a:xfrm flipV="1">
            <a:off x="6799263" y="4929188"/>
            <a:ext cx="1587" cy="127000"/>
          </a:xfrm>
          <a:prstGeom prst="line">
            <a:avLst/>
          </a:prstGeom>
          <a:noFill/>
          <a:ln w="19050">
            <a:solidFill>
              <a:srgbClr val="FFFFFF"/>
            </a:solidFill>
            <a:round/>
            <a:headEnd/>
            <a:tailEnd/>
          </a:ln>
        </p:spPr>
        <p:txBody>
          <a:bodyPr/>
          <a:lstStyle/>
          <a:p>
            <a:endParaRPr lang="en-US"/>
          </a:p>
        </p:txBody>
      </p:sp>
      <p:sp>
        <p:nvSpPr>
          <p:cNvPr id="48180" name="Line 50"/>
          <p:cNvSpPr>
            <a:spLocks noChangeShapeType="1"/>
          </p:cNvSpPr>
          <p:nvPr/>
        </p:nvSpPr>
        <p:spPr bwMode="auto">
          <a:xfrm>
            <a:off x="1819275" y="3486150"/>
            <a:ext cx="47625" cy="1588"/>
          </a:xfrm>
          <a:prstGeom prst="line">
            <a:avLst/>
          </a:prstGeom>
          <a:noFill/>
          <a:ln w="15875">
            <a:solidFill>
              <a:srgbClr val="3399FF"/>
            </a:solidFill>
            <a:round/>
            <a:headEnd/>
            <a:tailEnd/>
          </a:ln>
        </p:spPr>
        <p:txBody>
          <a:bodyPr/>
          <a:lstStyle/>
          <a:p>
            <a:endParaRPr lang="en-US"/>
          </a:p>
        </p:txBody>
      </p:sp>
      <p:sp>
        <p:nvSpPr>
          <p:cNvPr id="48181" name="Line 51"/>
          <p:cNvSpPr>
            <a:spLocks noChangeShapeType="1"/>
          </p:cNvSpPr>
          <p:nvPr/>
        </p:nvSpPr>
        <p:spPr bwMode="auto">
          <a:xfrm>
            <a:off x="1914525" y="3470275"/>
            <a:ext cx="46038" cy="1588"/>
          </a:xfrm>
          <a:prstGeom prst="line">
            <a:avLst/>
          </a:prstGeom>
          <a:noFill/>
          <a:ln w="15875">
            <a:solidFill>
              <a:srgbClr val="3399FF"/>
            </a:solidFill>
            <a:round/>
            <a:headEnd/>
            <a:tailEnd/>
          </a:ln>
        </p:spPr>
        <p:txBody>
          <a:bodyPr/>
          <a:lstStyle/>
          <a:p>
            <a:endParaRPr lang="en-US"/>
          </a:p>
        </p:txBody>
      </p:sp>
      <p:sp>
        <p:nvSpPr>
          <p:cNvPr id="48182" name="Line 52"/>
          <p:cNvSpPr>
            <a:spLocks noChangeShapeType="1"/>
          </p:cNvSpPr>
          <p:nvPr/>
        </p:nvSpPr>
        <p:spPr bwMode="auto">
          <a:xfrm>
            <a:off x="2008188" y="3454400"/>
            <a:ext cx="30162" cy="1588"/>
          </a:xfrm>
          <a:prstGeom prst="line">
            <a:avLst/>
          </a:prstGeom>
          <a:noFill/>
          <a:ln w="15875">
            <a:solidFill>
              <a:srgbClr val="3399FF"/>
            </a:solidFill>
            <a:round/>
            <a:headEnd/>
            <a:tailEnd/>
          </a:ln>
        </p:spPr>
        <p:txBody>
          <a:bodyPr/>
          <a:lstStyle/>
          <a:p>
            <a:endParaRPr lang="en-US"/>
          </a:p>
        </p:txBody>
      </p:sp>
      <p:sp>
        <p:nvSpPr>
          <p:cNvPr id="48183" name="Line 53"/>
          <p:cNvSpPr>
            <a:spLocks noChangeShapeType="1"/>
          </p:cNvSpPr>
          <p:nvPr/>
        </p:nvSpPr>
        <p:spPr bwMode="auto">
          <a:xfrm>
            <a:off x="2038350" y="3454400"/>
            <a:ext cx="15875" cy="1588"/>
          </a:xfrm>
          <a:prstGeom prst="line">
            <a:avLst/>
          </a:prstGeom>
          <a:noFill/>
          <a:ln w="15875">
            <a:solidFill>
              <a:srgbClr val="3399FF"/>
            </a:solidFill>
            <a:round/>
            <a:headEnd/>
            <a:tailEnd/>
          </a:ln>
        </p:spPr>
        <p:txBody>
          <a:bodyPr/>
          <a:lstStyle/>
          <a:p>
            <a:endParaRPr lang="en-US"/>
          </a:p>
        </p:txBody>
      </p:sp>
      <p:sp>
        <p:nvSpPr>
          <p:cNvPr id="48184" name="Line 54"/>
          <p:cNvSpPr>
            <a:spLocks noChangeShapeType="1"/>
          </p:cNvSpPr>
          <p:nvPr/>
        </p:nvSpPr>
        <p:spPr bwMode="auto">
          <a:xfrm>
            <a:off x="2101850" y="3438525"/>
            <a:ext cx="47625" cy="1588"/>
          </a:xfrm>
          <a:prstGeom prst="line">
            <a:avLst/>
          </a:prstGeom>
          <a:noFill/>
          <a:ln w="15875">
            <a:solidFill>
              <a:srgbClr val="3399FF"/>
            </a:solidFill>
            <a:round/>
            <a:headEnd/>
            <a:tailEnd/>
          </a:ln>
        </p:spPr>
        <p:txBody>
          <a:bodyPr/>
          <a:lstStyle/>
          <a:p>
            <a:endParaRPr lang="en-US"/>
          </a:p>
        </p:txBody>
      </p:sp>
      <p:sp>
        <p:nvSpPr>
          <p:cNvPr id="48185" name="Line 55"/>
          <p:cNvSpPr>
            <a:spLocks noChangeShapeType="1"/>
          </p:cNvSpPr>
          <p:nvPr/>
        </p:nvSpPr>
        <p:spPr bwMode="auto">
          <a:xfrm flipV="1">
            <a:off x="2195513" y="3422650"/>
            <a:ext cx="47625" cy="15875"/>
          </a:xfrm>
          <a:prstGeom prst="line">
            <a:avLst/>
          </a:prstGeom>
          <a:noFill/>
          <a:ln w="15875">
            <a:solidFill>
              <a:srgbClr val="3399FF"/>
            </a:solidFill>
            <a:round/>
            <a:headEnd/>
            <a:tailEnd/>
          </a:ln>
        </p:spPr>
        <p:txBody>
          <a:bodyPr/>
          <a:lstStyle/>
          <a:p>
            <a:endParaRPr lang="en-US"/>
          </a:p>
        </p:txBody>
      </p:sp>
      <p:sp>
        <p:nvSpPr>
          <p:cNvPr id="48186" name="Line 56"/>
          <p:cNvSpPr>
            <a:spLocks noChangeShapeType="1"/>
          </p:cNvSpPr>
          <p:nvPr/>
        </p:nvSpPr>
        <p:spPr bwMode="auto">
          <a:xfrm flipV="1">
            <a:off x="2289175" y="3406775"/>
            <a:ext cx="47625" cy="15875"/>
          </a:xfrm>
          <a:prstGeom prst="line">
            <a:avLst/>
          </a:prstGeom>
          <a:noFill/>
          <a:ln w="15875">
            <a:solidFill>
              <a:srgbClr val="3399FF"/>
            </a:solidFill>
            <a:round/>
            <a:headEnd/>
            <a:tailEnd/>
          </a:ln>
        </p:spPr>
        <p:txBody>
          <a:bodyPr/>
          <a:lstStyle/>
          <a:p>
            <a:endParaRPr lang="en-US"/>
          </a:p>
        </p:txBody>
      </p:sp>
      <p:sp>
        <p:nvSpPr>
          <p:cNvPr id="48187" name="Line 57"/>
          <p:cNvSpPr>
            <a:spLocks noChangeShapeType="1"/>
          </p:cNvSpPr>
          <p:nvPr/>
        </p:nvSpPr>
        <p:spPr bwMode="auto">
          <a:xfrm>
            <a:off x="2382838" y="3406775"/>
            <a:ext cx="1587" cy="1588"/>
          </a:xfrm>
          <a:prstGeom prst="line">
            <a:avLst/>
          </a:prstGeom>
          <a:noFill/>
          <a:ln w="15875">
            <a:solidFill>
              <a:srgbClr val="A40D21"/>
            </a:solidFill>
            <a:round/>
            <a:headEnd/>
            <a:tailEnd/>
          </a:ln>
        </p:spPr>
        <p:txBody>
          <a:bodyPr/>
          <a:lstStyle/>
          <a:p>
            <a:endParaRPr lang="en-US"/>
          </a:p>
        </p:txBody>
      </p:sp>
      <p:sp>
        <p:nvSpPr>
          <p:cNvPr id="48188" name="Line 58"/>
          <p:cNvSpPr>
            <a:spLocks noChangeShapeType="1"/>
          </p:cNvSpPr>
          <p:nvPr/>
        </p:nvSpPr>
        <p:spPr bwMode="auto">
          <a:xfrm>
            <a:off x="2382838" y="3406775"/>
            <a:ext cx="47625" cy="1588"/>
          </a:xfrm>
          <a:prstGeom prst="line">
            <a:avLst/>
          </a:prstGeom>
          <a:noFill/>
          <a:ln w="15875">
            <a:solidFill>
              <a:srgbClr val="3399FF"/>
            </a:solidFill>
            <a:round/>
            <a:headEnd/>
            <a:tailEnd/>
          </a:ln>
        </p:spPr>
        <p:txBody>
          <a:bodyPr/>
          <a:lstStyle/>
          <a:p>
            <a:endParaRPr lang="en-US"/>
          </a:p>
        </p:txBody>
      </p:sp>
      <p:sp>
        <p:nvSpPr>
          <p:cNvPr id="48189" name="Line 59"/>
          <p:cNvSpPr>
            <a:spLocks noChangeShapeType="1"/>
          </p:cNvSpPr>
          <p:nvPr/>
        </p:nvSpPr>
        <p:spPr bwMode="auto">
          <a:xfrm>
            <a:off x="2478088" y="3390900"/>
            <a:ext cx="46037" cy="1588"/>
          </a:xfrm>
          <a:prstGeom prst="line">
            <a:avLst/>
          </a:prstGeom>
          <a:noFill/>
          <a:ln w="15875">
            <a:solidFill>
              <a:srgbClr val="3399FF"/>
            </a:solidFill>
            <a:round/>
            <a:headEnd/>
            <a:tailEnd/>
          </a:ln>
        </p:spPr>
        <p:txBody>
          <a:bodyPr/>
          <a:lstStyle/>
          <a:p>
            <a:endParaRPr lang="en-US"/>
          </a:p>
        </p:txBody>
      </p:sp>
      <p:sp>
        <p:nvSpPr>
          <p:cNvPr id="48190" name="Line 60"/>
          <p:cNvSpPr>
            <a:spLocks noChangeShapeType="1"/>
          </p:cNvSpPr>
          <p:nvPr/>
        </p:nvSpPr>
        <p:spPr bwMode="auto">
          <a:xfrm>
            <a:off x="2571750" y="3390900"/>
            <a:ext cx="46038" cy="1588"/>
          </a:xfrm>
          <a:prstGeom prst="line">
            <a:avLst/>
          </a:prstGeom>
          <a:noFill/>
          <a:ln w="15875">
            <a:solidFill>
              <a:srgbClr val="3399FF"/>
            </a:solidFill>
            <a:round/>
            <a:headEnd/>
            <a:tailEnd/>
          </a:ln>
        </p:spPr>
        <p:txBody>
          <a:bodyPr/>
          <a:lstStyle/>
          <a:p>
            <a:endParaRPr lang="en-US"/>
          </a:p>
        </p:txBody>
      </p:sp>
      <p:sp>
        <p:nvSpPr>
          <p:cNvPr id="48191" name="Line 61"/>
          <p:cNvSpPr>
            <a:spLocks noChangeShapeType="1"/>
          </p:cNvSpPr>
          <p:nvPr/>
        </p:nvSpPr>
        <p:spPr bwMode="auto">
          <a:xfrm>
            <a:off x="2665413" y="3375025"/>
            <a:ext cx="47625" cy="1588"/>
          </a:xfrm>
          <a:prstGeom prst="line">
            <a:avLst/>
          </a:prstGeom>
          <a:noFill/>
          <a:ln w="15875">
            <a:solidFill>
              <a:srgbClr val="3399FF"/>
            </a:solidFill>
            <a:round/>
            <a:headEnd/>
            <a:tailEnd/>
          </a:ln>
        </p:spPr>
        <p:txBody>
          <a:bodyPr/>
          <a:lstStyle/>
          <a:p>
            <a:endParaRPr lang="en-US"/>
          </a:p>
        </p:txBody>
      </p:sp>
      <p:sp>
        <p:nvSpPr>
          <p:cNvPr id="48192" name="Line 62"/>
          <p:cNvSpPr>
            <a:spLocks noChangeShapeType="1"/>
          </p:cNvSpPr>
          <p:nvPr/>
        </p:nvSpPr>
        <p:spPr bwMode="auto">
          <a:xfrm flipV="1">
            <a:off x="2759075" y="3359150"/>
            <a:ext cx="47625" cy="15875"/>
          </a:xfrm>
          <a:prstGeom prst="line">
            <a:avLst/>
          </a:prstGeom>
          <a:noFill/>
          <a:ln w="15875">
            <a:solidFill>
              <a:srgbClr val="3399FF"/>
            </a:solidFill>
            <a:round/>
            <a:headEnd/>
            <a:tailEnd/>
          </a:ln>
        </p:spPr>
        <p:txBody>
          <a:bodyPr/>
          <a:lstStyle/>
          <a:p>
            <a:endParaRPr lang="en-US"/>
          </a:p>
        </p:txBody>
      </p:sp>
      <p:sp>
        <p:nvSpPr>
          <p:cNvPr id="48193" name="Line 63"/>
          <p:cNvSpPr>
            <a:spLocks noChangeShapeType="1"/>
          </p:cNvSpPr>
          <p:nvPr/>
        </p:nvSpPr>
        <p:spPr bwMode="auto">
          <a:xfrm>
            <a:off x="2852738" y="3359150"/>
            <a:ext cx="31750" cy="1588"/>
          </a:xfrm>
          <a:prstGeom prst="line">
            <a:avLst/>
          </a:prstGeom>
          <a:noFill/>
          <a:ln w="15875">
            <a:solidFill>
              <a:srgbClr val="3399FF"/>
            </a:solidFill>
            <a:round/>
            <a:headEnd/>
            <a:tailEnd/>
          </a:ln>
        </p:spPr>
        <p:txBody>
          <a:bodyPr/>
          <a:lstStyle/>
          <a:p>
            <a:endParaRPr lang="en-US"/>
          </a:p>
        </p:txBody>
      </p:sp>
      <p:sp>
        <p:nvSpPr>
          <p:cNvPr id="48194" name="Line 64"/>
          <p:cNvSpPr>
            <a:spLocks noChangeShapeType="1"/>
          </p:cNvSpPr>
          <p:nvPr/>
        </p:nvSpPr>
        <p:spPr bwMode="auto">
          <a:xfrm>
            <a:off x="2932113" y="3343275"/>
            <a:ext cx="46037" cy="1588"/>
          </a:xfrm>
          <a:prstGeom prst="line">
            <a:avLst/>
          </a:prstGeom>
          <a:noFill/>
          <a:ln w="15875">
            <a:solidFill>
              <a:srgbClr val="3399FF"/>
            </a:solidFill>
            <a:round/>
            <a:headEnd/>
            <a:tailEnd/>
          </a:ln>
        </p:spPr>
        <p:txBody>
          <a:bodyPr/>
          <a:lstStyle/>
          <a:p>
            <a:endParaRPr lang="en-US"/>
          </a:p>
        </p:txBody>
      </p:sp>
      <p:sp>
        <p:nvSpPr>
          <p:cNvPr id="48195" name="Line 65"/>
          <p:cNvSpPr>
            <a:spLocks noChangeShapeType="1"/>
          </p:cNvSpPr>
          <p:nvPr/>
        </p:nvSpPr>
        <p:spPr bwMode="auto">
          <a:xfrm flipV="1">
            <a:off x="3025775" y="3327400"/>
            <a:ext cx="46038" cy="15875"/>
          </a:xfrm>
          <a:prstGeom prst="line">
            <a:avLst/>
          </a:prstGeom>
          <a:noFill/>
          <a:ln w="15875">
            <a:solidFill>
              <a:srgbClr val="3399FF"/>
            </a:solidFill>
            <a:round/>
            <a:headEnd/>
            <a:tailEnd/>
          </a:ln>
        </p:spPr>
        <p:txBody>
          <a:bodyPr/>
          <a:lstStyle/>
          <a:p>
            <a:endParaRPr lang="en-US"/>
          </a:p>
        </p:txBody>
      </p:sp>
      <p:sp>
        <p:nvSpPr>
          <p:cNvPr id="48196" name="Line 66"/>
          <p:cNvSpPr>
            <a:spLocks noChangeShapeType="1"/>
          </p:cNvSpPr>
          <p:nvPr/>
        </p:nvSpPr>
        <p:spPr bwMode="auto">
          <a:xfrm flipV="1">
            <a:off x="3119438" y="3311525"/>
            <a:ext cx="47625" cy="15875"/>
          </a:xfrm>
          <a:prstGeom prst="line">
            <a:avLst/>
          </a:prstGeom>
          <a:noFill/>
          <a:ln w="15875">
            <a:solidFill>
              <a:srgbClr val="3399FF"/>
            </a:solidFill>
            <a:round/>
            <a:headEnd/>
            <a:tailEnd/>
          </a:ln>
        </p:spPr>
        <p:txBody>
          <a:bodyPr/>
          <a:lstStyle/>
          <a:p>
            <a:endParaRPr lang="en-US"/>
          </a:p>
        </p:txBody>
      </p:sp>
      <p:sp>
        <p:nvSpPr>
          <p:cNvPr id="48197" name="Line 67"/>
          <p:cNvSpPr>
            <a:spLocks noChangeShapeType="1"/>
          </p:cNvSpPr>
          <p:nvPr/>
        </p:nvSpPr>
        <p:spPr bwMode="auto">
          <a:xfrm>
            <a:off x="3213100" y="3311525"/>
            <a:ext cx="47625" cy="1588"/>
          </a:xfrm>
          <a:prstGeom prst="line">
            <a:avLst/>
          </a:prstGeom>
          <a:noFill/>
          <a:ln w="15875">
            <a:solidFill>
              <a:srgbClr val="3399FF"/>
            </a:solidFill>
            <a:round/>
            <a:headEnd/>
            <a:tailEnd/>
          </a:ln>
        </p:spPr>
        <p:txBody>
          <a:bodyPr/>
          <a:lstStyle/>
          <a:p>
            <a:endParaRPr lang="en-US"/>
          </a:p>
        </p:txBody>
      </p:sp>
      <p:sp>
        <p:nvSpPr>
          <p:cNvPr id="48198" name="Line 68"/>
          <p:cNvSpPr>
            <a:spLocks noChangeShapeType="1"/>
          </p:cNvSpPr>
          <p:nvPr/>
        </p:nvSpPr>
        <p:spPr bwMode="auto">
          <a:xfrm>
            <a:off x="3306763" y="3295650"/>
            <a:ext cx="15875" cy="1588"/>
          </a:xfrm>
          <a:prstGeom prst="line">
            <a:avLst/>
          </a:prstGeom>
          <a:noFill/>
          <a:ln w="15875">
            <a:solidFill>
              <a:srgbClr val="3399FF"/>
            </a:solidFill>
            <a:round/>
            <a:headEnd/>
            <a:tailEnd/>
          </a:ln>
        </p:spPr>
        <p:txBody>
          <a:bodyPr/>
          <a:lstStyle/>
          <a:p>
            <a:endParaRPr lang="en-US"/>
          </a:p>
        </p:txBody>
      </p:sp>
      <p:sp>
        <p:nvSpPr>
          <p:cNvPr id="48199" name="Line 69"/>
          <p:cNvSpPr>
            <a:spLocks noChangeShapeType="1"/>
          </p:cNvSpPr>
          <p:nvPr/>
        </p:nvSpPr>
        <p:spPr bwMode="auto">
          <a:xfrm flipV="1">
            <a:off x="3322638" y="3279775"/>
            <a:ext cx="31750" cy="15875"/>
          </a:xfrm>
          <a:prstGeom prst="line">
            <a:avLst/>
          </a:prstGeom>
          <a:noFill/>
          <a:ln w="15875">
            <a:solidFill>
              <a:srgbClr val="3399FF"/>
            </a:solidFill>
            <a:round/>
            <a:headEnd/>
            <a:tailEnd/>
          </a:ln>
        </p:spPr>
        <p:txBody>
          <a:bodyPr/>
          <a:lstStyle/>
          <a:p>
            <a:endParaRPr lang="en-US"/>
          </a:p>
        </p:txBody>
      </p:sp>
      <p:sp>
        <p:nvSpPr>
          <p:cNvPr id="48200" name="Line 70"/>
          <p:cNvSpPr>
            <a:spLocks noChangeShapeType="1"/>
          </p:cNvSpPr>
          <p:nvPr/>
        </p:nvSpPr>
        <p:spPr bwMode="auto">
          <a:xfrm flipV="1">
            <a:off x="3402013" y="3263900"/>
            <a:ext cx="46037" cy="15875"/>
          </a:xfrm>
          <a:prstGeom prst="line">
            <a:avLst/>
          </a:prstGeom>
          <a:noFill/>
          <a:ln w="15875">
            <a:solidFill>
              <a:srgbClr val="3399FF"/>
            </a:solidFill>
            <a:round/>
            <a:headEnd/>
            <a:tailEnd/>
          </a:ln>
        </p:spPr>
        <p:txBody>
          <a:bodyPr/>
          <a:lstStyle/>
          <a:p>
            <a:endParaRPr lang="en-US"/>
          </a:p>
        </p:txBody>
      </p:sp>
      <p:sp>
        <p:nvSpPr>
          <p:cNvPr id="48201" name="Line 71"/>
          <p:cNvSpPr>
            <a:spLocks noChangeShapeType="1"/>
          </p:cNvSpPr>
          <p:nvPr/>
        </p:nvSpPr>
        <p:spPr bwMode="auto">
          <a:xfrm>
            <a:off x="3495675" y="3248025"/>
            <a:ext cx="46038" cy="1588"/>
          </a:xfrm>
          <a:prstGeom prst="line">
            <a:avLst/>
          </a:prstGeom>
          <a:noFill/>
          <a:ln w="15875">
            <a:solidFill>
              <a:srgbClr val="3399FF"/>
            </a:solidFill>
            <a:round/>
            <a:headEnd/>
            <a:tailEnd/>
          </a:ln>
        </p:spPr>
        <p:txBody>
          <a:bodyPr/>
          <a:lstStyle/>
          <a:p>
            <a:endParaRPr lang="en-US"/>
          </a:p>
        </p:txBody>
      </p:sp>
      <p:sp>
        <p:nvSpPr>
          <p:cNvPr id="48202" name="Line 72"/>
          <p:cNvSpPr>
            <a:spLocks noChangeShapeType="1"/>
          </p:cNvSpPr>
          <p:nvPr/>
        </p:nvSpPr>
        <p:spPr bwMode="auto">
          <a:xfrm flipV="1">
            <a:off x="3589338" y="3216275"/>
            <a:ext cx="47625" cy="15875"/>
          </a:xfrm>
          <a:prstGeom prst="line">
            <a:avLst/>
          </a:prstGeom>
          <a:noFill/>
          <a:ln w="15875">
            <a:solidFill>
              <a:srgbClr val="3399FF"/>
            </a:solidFill>
            <a:round/>
            <a:headEnd/>
            <a:tailEnd/>
          </a:ln>
        </p:spPr>
        <p:txBody>
          <a:bodyPr/>
          <a:lstStyle/>
          <a:p>
            <a:endParaRPr lang="en-US"/>
          </a:p>
        </p:txBody>
      </p:sp>
      <p:sp>
        <p:nvSpPr>
          <p:cNvPr id="48203" name="Line 73"/>
          <p:cNvSpPr>
            <a:spLocks noChangeShapeType="1"/>
          </p:cNvSpPr>
          <p:nvPr/>
        </p:nvSpPr>
        <p:spPr bwMode="auto">
          <a:xfrm>
            <a:off x="3683000" y="3200400"/>
            <a:ext cx="31750" cy="1588"/>
          </a:xfrm>
          <a:prstGeom prst="line">
            <a:avLst/>
          </a:prstGeom>
          <a:noFill/>
          <a:ln w="15875">
            <a:solidFill>
              <a:srgbClr val="3399FF"/>
            </a:solidFill>
            <a:round/>
            <a:headEnd/>
            <a:tailEnd/>
          </a:ln>
        </p:spPr>
        <p:txBody>
          <a:bodyPr/>
          <a:lstStyle/>
          <a:p>
            <a:endParaRPr lang="en-US"/>
          </a:p>
        </p:txBody>
      </p:sp>
      <p:sp>
        <p:nvSpPr>
          <p:cNvPr id="48204" name="Line 74"/>
          <p:cNvSpPr>
            <a:spLocks noChangeShapeType="1"/>
          </p:cNvSpPr>
          <p:nvPr/>
        </p:nvSpPr>
        <p:spPr bwMode="auto">
          <a:xfrm flipV="1">
            <a:off x="3762375" y="3168650"/>
            <a:ext cx="46038" cy="15875"/>
          </a:xfrm>
          <a:prstGeom prst="line">
            <a:avLst/>
          </a:prstGeom>
          <a:noFill/>
          <a:ln w="15875">
            <a:solidFill>
              <a:srgbClr val="3399FF"/>
            </a:solidFill>
            <a:round/>
            <a:headEnd/>
            <a:tailEnd/>
          </a:ln>
        </p:spPr>
        <p:txBody>
          <a:bodyPr/>
          <a:lstStyle/>
          <a:p>
            <a:endParaRPr lang="en-US"/>
          </a:p>
        </p:txBody>
      </p:sp>
      <p:sp>
        <p:nvSpPr>
          <p:cNvPr id="48205" name="Line 75"/>
          <p:cNvSpPr>
            <a:spLocks noChangeShapeType="1"/>
          </p:cNvSpPr>
          <p:nvPr/>
        </p:nvSpPr>
        <p:spPr bwMode="auto">
          <a:xfrm flipV="1">
            <a:off x="3856038" y="3136900"/>
            <a:ext cx="46037" cy="15875"/>
          </a:xfrm>
          <a:prstGeom prst="line">
            <a:avLst/>
          </a:prstGeom>
          <a:noFill/>
          <a:ln w="15875">
            <a:solidFill>
              <a:srgbClr val="3399FF"/>
            </a:solidFill>
            <a:round/>
            <a:headEnd/>
            <a:tailEnd/>
          </a:ln>
        </p:spPr>
        <p:txBody>
          <a:bodyPr/>
          <a:lstStyle/>
          <a:p>
            <a:endParaRPr lang="en-US"/>
          </a:p>
        </p:txBody>
      </p:sp>
      <p:sp>
        <p:nvSpPr>
          <p:cNvPr id="48206" name="Line 76"/>
          <p:cNvSpPr>
            <a:spLocks noChangeShapeType="1"/>
          </p:cNvSpPr>
          <p:nvPr/>
        </p:nvSpPr>
        <p:spPr bwMode="auto">
          <a:xfrm flipV="1">
            <a:off x="3949700" y="3121025"/>
            <a:ext cx="46038" cy="15875"/>
          </a:xfrm>
          <a:prstGeom prst="line">
            <a:avLst/>
          </a:prstGeom>
          <a:noFill/>
          <a:ln w="15875">
            <a:solidFill>
              <a:srgbClr val="3399FF"/>
            </a:solidFill>
            <a:round/>
            <a:headEnd/>
            <a:tailEnd/>
          </a:ln>
        </p:spPr>
        <p:txBody>
          <a:bodyPr/>
          <a:lstStyle/>
          <a:p>
            <a:endParaRPr lang="en-US"/>
          </a:p>
        </p:txBody>
      </p:sp>
      <p:sp>
        <p:nvSpPr>
          <p:cNvPr id="48207" name="Line 77"/>
          <p:cNvSpPr>
            <a:spLocks noChangeShapeType="1"/>
          </p:cNvSpPr>
          <p:nvPr/>
        </p:nvSpPr>
        <p:spPr bwMode="auto">
          <a:xfrm flipV="1">
            <a:off x="4043363" y="3089275"/>
            <a:ext cx="47625" cy="15875"/>
          </a:xfrm>
          <a:prstGeom prst="line">
            <a:avLst/>
          </a:prstGeom>
          <a:noFill/>
          <a:ln w="15875">
            <a:solidFill>
              <a:srgbClr val="3399FF"/>
            </a:solidFill>
            <a:round/>
            <a:headEnd/>
            <a:tailEnd/>
          </a:ln>
        </p:spPr>
        <p:txBody>
          <a:bodyPr/>
          <a:lstStyle/>
          <a:p>
            <a:endParaRPr lang="en-US"/>
          </a:p>
        </p:txBody>
      </p:sp>
      <p:sp>
        <p:nvSpPr>
          <p:cNvPr id="48208" name="Line 78"/>
          <p:cNvSpPr>
            <a:spLocks noChangeShapeType="1"/>
          </p:cNvSpPr>
          <p:nvPr/>
        </p:nvSpPr>
        <p:spPr bwMode="auto">
          <a:xfrm>
            <a:off x="4121150" y="3073400"/>
            <a:ext cx="47625" cy="1588"/>
          </a:xfrm>
          <a:prstGeom prst="line">
            <a:avLst/>
          </a:prstGeom>
          <a:noFill/>
          <a:ln w="15875">
            <a:solidFill>
              <a:srgbClr val="3399FF"/>
            </a:solidFill>
            <a:round/>
            <a:headEnd/>
            <a:tailEnd/>
          </a:ln>
        </p:spPr>
        <p:txBody>
          <a:bodyPr/>
          <a:lstStyle/>
          <a:p>
            <a:endParaRPr lang="en-US"/>
          </a:p>
        </p:txBody>
      </p:sp>
      <p:sp>
        <p:nvSpPr>
          <p:cNvPr id="48209" name="Line 79"/>
          <p:cNvSpPr>
            <a:spLocks noChangeShapeType="1"/>
          </p:cNvSpPr>
          <p:nvPr/>
        </p:nvSpPr>
        <p:spPr bwMode="auto">
          <a:xfrm flipV="1">
            <a:off x="4216400" y="3041650"/>
            <a:ext cx="46038" cy="15875"/>
          </a:xfrm>
          <a:prstGeom prst="line">
            <a:avLst/>
          </a:prstGeom>
          <a:noFill/>
          <a:ln w="15875">
            <a:solidFill>
              <a:srgbClr val="3399FF"/>
            </a:solidFill>
            <a:round/>
            <a:headEnd/>
            <a:tailEnd/>
          </a:ln>
        </p:spPr>
        <p:txBody>
          <a:bodyPr/>
          <a:lstStyle/>
          <a:p>
            <a:endParaRPr lang="en-US"/>
          </a:p>
        </p:txBody>
      </p:sp>
      <p:sp>
        <p:nvSpPr>
          <p:cNvPr id="48210" name="Line 80"/>
          <p:cNvSpPr>
            <a:spLocks noChangeShapeType="1"/>
          </p:cNvSpPr>
          <p:nvPr/>
        </p:nvSpPr>
        <p:spPr bwMode="auto">
          <a:xfrm flipV="1">
            <a:off x="4310063" y="3009900"/>
            <a:ext cx="46037" cy="15875"/>
          </a:xfrm>
          <a:prstGeom prst="line">
            <a:avLst/>
          </a:prstGeom>
          <a:noFill/>
          <a:ln w="15875">
            <a:solidFill>
              <a:srgbClr val="3399FF"/>
            </a:solidFill>
            <a:round/>
            <a:headEnd/>
            <a:tailEnd/>
          </a:ln>
        </p:spPr>
        <p:txBody>
          <a:bodyPr/>
          <a:lstStyle/>
          <a:p>
            <a:endParaRPr lang="en-US"/>
          </a:p>
        </p:txBody>
      </p:sp>
      <p:sp>
        <p:nvSpPr>
          <p:cNvPr id="48211" name="Line 81"/>
          <p:cNvSpPr>
            <a:spLocks noChangeShapeType="1"/>
          </p:cNvSpPr>
          <p:nvPr/>
        </p:nvSpPr>
        <p:spPr bwMode="auto">
          <a:xfrm flipV="1">
            <a:off x="4403725" y="2978150"/>
            <a:ext cx="31750" cy="15875"/>
          </a:xfrm>
          <a:prstGeom prst="line">
            <a:avLst/>
          </a:prstGeom>
          <a:noFill/>
          <a:ln w="15875">
            <a:solidFill>
              <a:srgbClr val="3399FF"/>
            </a:solidFill>
            <a:round/>
            <a:headEnd/>
            <a:tailEnd/>
          </a:ln>
        </p:spPr>
        <p:txBody>
          <a:bodyPr/>
          <a:lstStyle/>
          <a:p>
            <a:endParaRPr lang="en-US"/>
          </a:p>
        </p:txBody>
      </p:sp>
      <p:sp>
        <p:nvSpPr>
          <p:cNvPr id="48212" name="Line 82"/>
          <p:cNvSpPr>
            <a:spLocks noChangeShapeType="1"/>
          </p:cNvSpPr>
          <p:nvPr/>
        </p:nvSpPr>
        <p:spPr bwMode="auto">
          <a:xfrm flipV="1">
            <a:off x="4481513" y="2946400"/>
            <a:ext cx="47625" cy="15875"/>
          </a:xfrm>
          <a:prstGeom prst="line">
            <a:avLst/>
          </a:prstGeom>
          <a:noFill/>
          <a:ln w="15875">
            <a:solidFill>
              <a:srgbClr val="3399FF"/>
            </a:solidFill>
            <a:round/>
            <a:headEnd/>
            <a:tailEnd/>
          </a:ln>
        </p:spPr>
        <p:txBody>
          <a:bodyPr/>
          <a:lstStyle/>
          <a:p>
            <a:endParaRPr lang="en-US"/>
          </a:p>
        </p:txBody>
      </p:sp>
      <p:sp>
        <p:nvSpPr>
          <p:cNvPr id="48213" name="Line 83"/>
          <p:cNvSpPr>
            <a:spLocks noChangeShapeType="1"/>
          </p:cNvSpPr>
          <p:nvPr/>
        </p:nvSpPr>
        <p:spPr bwMode="auto">
          <a:xfrm flipV="1">
            <a:off x="4575175" y="2914650"/>
            <a:ext cx="47625" cy="15875"/>
          </a:xfrm>
          <a:prstGeom prst="line">
            <a:avLst/>
          </a:prstGeom>
          <a:noFill/>
          <a:ln w="15875">
            <a:solidFill>
              <a:srgbClr val="3399FF"/>
            </a:solidFill>
            <a:round/>
            <a:headEnd/>
            <a:tailEnd/>
          </a:ln>
        </p:spPr>
        <p:txBody>
          <a:bodyPr/>
          <a:lstStyle/>
          <a:p>
            <a:endParaRPr lang="en-US"/>
          </a:p>
        </p:txBody>
      </p:sp>
      <p:sp>
        <p:nvSpPr>
          <p:cNvPr id="48214" name="Line 84"/>
          <p:cNvSpPr>
            <a:spLocks noChangeShapeType="1"/>
          </p:cNvSpPr>
          <p:nvPr/>
        </p:nvSpPr>
        <p:spPr bwMode="auto">
          <a:xfrm flipV="1">
            <a:off x="4654550" y="2882900"/>
            <a:ext cx="46038" cy="15875"/>
          </a:xfrm>
          <a:prstGeom prst="line">
            <a:avLst/>
          </a:prstGeom>
          <a:noFill/>
          <a:ln w="15875">
            <a:solidFill>
              <a:srgbClr val="3399FF"/>
            </a:solidFill>
            <a:round/>
            <a:headEnd/>
            <a:tailEnd/>
          </a:ln>
        </p:spPr>
        <p:txBody>
          <a:bodyPr/>
          <a:lstStyle/>
          <a:p>
            <a:endParaRPr lang="en-US"/>
          </a:p>
        </p:txBody>
      </p:sp>
      <p:sp>
        <p:nvSpPr>
          <p:cNvPr id="48215" name="Line 85"/>
          <p:cNvSpPr>
            <a:spLocks noChangeShapeType="1"/>
          </p:cNvSpPr>
          <p:nvPr/>
        </p:nvSpPr>
        <p:spPr bwMode="auto">
          <a:xfrm flipV="1">
            <a:off x="4748213" y="2851150"/>
            <a:ext cx="31750" cy="15875"/>
          </a:xfrm>
          <a:prstGeom prst="line">
            <a:avLst/>
          </a:prstGeom>
          <a:noFill/>
          <a:ln w="15875">
            <a:solidFill>
              <a:srgbClr val="3399FF"/>
            </a:solidFill>
            <a:round/>
            <a:headEnd/>
            <a:tailEnd/>
          </a:ln>
        </p:spPr>
        <p:txBody>
          <a:bodyPr/>
          <a:lstStyle/>
          <a:p>
            <a:endParaRPr lang="en-US"/>
          </a:p>
        </p:txBody>
      </p:sp>
      <p:sp>
        <p:nvSpPr>
          <p:cNvPr id="48216" name="Line 86"/>
          <p:cNvSpPr>
            <a:spLocks noChangeShapeType="1"/>
          </p:cNvSpPr>
          <p:nvPr/>
        </p:nvSpPr>
        <p:spPr bwMode="auto">
          <a:xfrm>
            <a:off x="4779963" y="2851150"/>
            <a:ext cx="15875" cy="1588"/>
          </a:xfrm>
          <a:prstGeom prst="line">
            <a:avLst/>
          </a:prstGeom>
          <a:noFill/>
          <a:ln w="15875">
            <a:solidFill>
              <a:srgbClr val="3399FF"/>
            </a:solidFill>
            <a:round/>
            <a:headEnd/>
            <a:tailEnd/>
          </a:ln>
        </p:spPr>
        <p:txBody>
          <a:bodyPr/>
          <a:lstStyle/>
          <a:p>
            <a:endParaRPr lang="en-US"/>
          </a:p>
        </p:txBody>
      </p:sp>
      <p:sp>
        <p:nvSpPr>
          <p:cNvPr id="48217" name="Line 87"/>
          <p:cNvSpPr>
            <a:spLocks noChangeShapeType="1"/>
          </p:cNvSpPr>
          <p:nvPr/>
        </p:nvSpPr>
        <p:spPr bwMode="auto">
          <a:xfrm flipV="1">
            <a:off x="4841875" y="2803525"/>
            <a:ext cx="47625" cy="31750"/>
          </a:xfrm>
          <a:prstGeom prst="line">
            <a:avLst/>
          </a:prstGeom>
          <a:noFill/>
          <a:ln w="15875">
            <a:solidFill>
              <a:srgbClr val="3399FF"/>
            </a:solidFill>
            <a:round/>
            <a:headEnd/>
            <a:tailEnd/>
          </a:ln>
        </p:spPr>
        <p:txBody>
          <a:bodyPr/>
          <a:lstStyle/>
          <a:p>
            <a:endParaRPr lang="en-US"/>
          </a:p>
        </p:txBody>
      </p:sp>
      <p:sp>
        <p:nvSpPr>
          <p:cNvPr id="48218" name="Line 88"/>
          <p:cNvSpPr>
            <a:spLocks noChangeShapeType="1"/>
          </p:cNvSpPr>
          <p:nvPr/>
        </p:nvSpPr>
        <p:spPr bwMode="auto">
          <a:xfrm flipV="1">
            <a:off x="4919663" y="2771775"/>
            <a:ext cx="47625" cy="15875"/>
          </a:xfrm>
          <a:prstGeom prst="line">
            <a:avLst/>
          </a:prstGeom>
          <a:noFill/>
          <a:ln w="15875">
            <a:solidFill>
              <a:srgbClr val="3399FF"/>
            </a:solidFill>
            <a:round/>
            <a:headEnd/>
            <a:tailEnd/>
          </a:ln>
        </p:spPr>
        <p:txBody>
          <a:bodyPr/>
          <a:lstStyle/>
          <a:p>
            <a:endParaRPr lang="en-US"/>
          </a:p>
        </p:txBody>
      </p:sp>
      <p:sp>
        <p:nvSpPr>
          <p:cNvPr id="48219" name="Line 89"/>
          <p:cNvSpPr>
            <a:spLocks noChangeShapeType="1"/>
          </p:cNvSpPr>
          <p:nvPr/>
        </p:nvSpPr>
        <p:spPr bwMode="auto">
          <a:xfrm flipV="1">
            <a:off x="5014913" y="2740025"/>
            <a:ext cx="46037" cy="15875"/>
          </a:xfrm>
          <a:prstGeom prst="line">
            <a:avLst/>
          </a:prstGeom>
          <a:noFill/>
          <a:ln w="15875">
            <a:solidFill>
              <a:srgbClr val="3399FF"/>
            </a:solidFill>
            <a:round/>
            <a:headEnd/>
            <a:tailEnd/>
          </a:ln>
        </p:spPr>
        <p:txBody>
          <a:bodyPr/>
          <a:lstStyle/>
          <a:p>
            <a:endParaRPr lang="en-US"/>
          </a:p>
        </p:txBody>
      </p:sp>
      <p:sp>
        <p:nvSpPr>
          <p:cNvPr id="48220" name="Line 90"/>
          <p:cNvSpPr>
            <a:spLocks noChangeShapeType="1"/>
          </p:cNvSpPr>
          <p:nvPr/>
        </p:nvSpPr>
        <p:spPr bwMode="auto">
          <a:xfrm flipV="1">
            <a:off x="5092700" y="2708275"/>
            <a:ext cx="47625" cy="15875"/>
          </a:xfrm>
          <a:prstGeom prst="line">
            <a:avLst/>
          </a:prstGeom>
          <a:noFill/>
          <a:ln w="15875">
            <a:solidFill>
              <a:srgbClr val="3399FF"/>
            </a:solidFill>
            <a:round/>
            <a:headEnd/>
            <a:tailEnd/>
          </a:ln>
        </p:spPr>
        <p:txBody>
          <a:bodyPr/>
          <a:lstStyle/>
          <a:p>
            <a:endParaRPr lang="en-US"/>
          </a:p>
        </p:txBody>
      </p:sp>
      <p:sp>
        <p:nvSpPr>
          <p:cNvPr id="48221" name="Line 91"/>
          <p:cNvSpPr>
            <a:spLocks noChangeShapeType="1"/>
          </p:cNvSpPr>
          <p:nvPr/>
        </p:nvSpPr>
        <p:spPr bwMode="auto">
          <a:xfrm flipV="1">
            <a:off x="5186363" y="2676525"/>
            <a:ext cx="47625" cy="15875"/>
          </a:xfrm>
          <a:prstGeom prst="line">
            <a:avLst/>
          </a:prstGeom>
          <a:noFill/>
          <a:ln w="15875">
            <a:solidFill>
              <a:srgbClr val="3399FF"/>
            </a:solidFill>
            <a:round/>
            <a:headEnd/>
            <a:tailEnd/>
          </a:ln>
        </p:spPr>
        <p:txBody>
          <a:bodyPr/>
          <a:lstStyle/>
          <a:p>
            <a:endParaRPr lang="en-US"/>
          </a:p>
        </p:txBody>
      </p:sp>
      <p:sp>
        <p:nvSpPr>
          <p:cNvPr id="48222" name="Line 92"/>
          <p:cNvSpPr>
            <a:spLocks noChangeShapeType="1"/>
          </p:cNvSpPr>
          <p:nvPr/>
        </p:nvSpPr>
        <p:spPr bwMode="auto">
          <a:xfrm flipV="1">
            <a:off x="5280025" y="2644775"/>
            <a:ext cx="15875" cy="15875"/>
          </a:xfrm>
          <a:prstGeom prst="line">
            <a:avLst/>
          </a:prstGeom>
          <a:noFill/>
          <a:ln w="15875">
            <a:solidFill>
              <a:srgbClr val="3399FF"/>
            </a:solidFill>
            <a:round/>
            <a:headEnd/>
            <a:tailEnd/>
          </a:ln>
        </p:spPr>
        <p:txBody>
          <a:bodyPr/>
          <a:lstStyle/>
          <a:p>
            <a:endParaRPr lang="en-US"/>
          </a:p>
        </p:txBody>
      </p:sp>
      <p:sp>
        <p:nvSpPr>
          <p:cNvPr id="48223" name="Line 93"/>
          <p:cNvSpPr>
            <a:spLocks noChangeShapeType="1"/>
          </p:cNvSpPr>
          <p:nvPr/>
        </p:nvSpPr>
        <p:spPr bwMode="auto">
          <a:xfrm flipV="1">
            <a:off x="5295900" y="2628900"/>
            <a:ext cx="15875" cy="15875"/>
          </a:xfrm>
          <a:prstGeom prst="line">
            <a:avLst/>
          </a:prstGeom>
          <a:noFill/>
          <a:ln w="15875">
            <a:solidFill>
              <a:srgbClr val="3399FF"/>
            </a:solidFill>
            <a:round/>
            <a:headEnd/>
            <a:tailEnd/>
          </a:ln>
        </p:spPr>
        <p:txBody>
          <a:bodyPr/>
          <a:lstStyle/>
          <a:p>
            <a:endParaRPr lang="en-US"/>
          </a:p>
        </p:txBody>
      </p:sp>
      <p:sp>
        <p:nvSpPr>
          <p:cNvPr id="48224" name="Line 94"/>
          <p:cNvSpPr>
            <a:spLocks noChangeShapeType="1"/>
          </p:cNvSpPr>
          <p:nvPr/>
        </p:nvSpPr>
        <p:spPr bwMode="auto">
          <a:xfrm flipV="1">
            <a:off x="5359400" y="2597150"/>
            <a:ext cx="46038" cy="15875"/>
          </a:xfrm>
          <a:prstGeom prst="line">
            <a:avLst/>
          </a:prstGeom>
          <a:noFill/>
          <a:ln w="15875">
            <a:solidFill>
              <a:srgbClr val="3399FF"/>
            </a:solidFill>
            <a:round/>
            <a:headEnd/>
            <a:tailEnd/>
          </a:ln>
        </p:spPr>
        <p:txBody>
          <a:bodyPr/>
          <a:lstStyle/>
          <a:p>
            <a:endParaRPr lang="en-US"/>
          </a:p>
        </p:txBody>
      </p:sp>
      <p:sp>
        <p:nvSpPr>
          <p:cNvPr id="48225" name="Line 95"/>
          <p:cNvSpPr>
            <a:spLocks noChangeShapeType="1"/>
          </p:cNvSpPr>
          <p:nvPr/>
        </p:nvSpPr>
        <p:spPr bwMode="auto">
          <a:xfrm flipV="1">
            <a:off x="5453063" y="2551113"/>
            <a:ext cx="31750" cy="30162"/>
          </a:xfrm>
          <a:prstGeom prst="line">
            <a:avLst/>
          </a:prstGeom>
          <a:noFill/>
          <a:ln w="15875">
            <a:solidFill>
              <a:srgbClr val="3399FF"/>
            </a:solidFill>
            <a:round/>
            <a:headEnd/>
            <a:tailEnd/>
          </a:ln>
        </p:spPr>
        <p:txBody>
          <a:bodyPr/>
          <a:lstStyle/>
          <a:p>
            <a:endParaRPr lang="en-US"/>
          </a:p>
        </p:txBody>
      </p:sp>
      <p:sp>
        <p:nvSpPr>
          <p:cNvPr id="48226" name="Line 96"/>
          <p:cNvSpPr>
            <a:spLocks noChangeShapeType="1"/>
          </p:cNvSpPr>
          <p:nvPr/>
        </p:nvSpPr>
        <p:spPr bwMode="auto">
          <a:xfrm flipV="1">
            <a:off x="5530850" y="2519363"/>
            <a:ext cx="47625" cy="15875"/>
          </a:xfrm>
          <a:prstGeom prst="line">
            <a:avLst/>
          </a:prstGeom>
          <a:noFill/>
          <a:ln w="15875">
            <a:solidFill>
              <a:srgbClr val="3399FF"/>
            </a:solidFill>
            <a:round/>
            <a:headEnd/>
            <a:tailEnd/>
          </a:ln>
        </p:spPr>
        <p:txBody>
          <a:bodyPr/>
          <a:lstStyle/>
          <a:p>
            <a:endParaRPr lang="en-US"/>
          </a:p>
        </p:txBody>
      </p:sp>
      <p:sp>
        <p:nvSpPr>
          <p:cNvPr id="48227" name="Line 97"/>
          <p:cNvSpPr>
            <a:spLocks noChangeShapeType="1"/>
          </p:cNvSpPr>
          <p:nvPr/>
        </p:nvSpPr>
        <p:spPr bwMode="auto">
          <a:xfrm flipV="1">
            <a:off x="5624513" y="2487613"/>
            <a:ext cx="31750" cy="15875"/>
          </a:xfrm>
          <a:prstGeom prst="line">
            <a:avLst/>
          </a:prstGeom>
          <a:noFill/>
          <a:ln w="15875">
            <a:solidFill>
              <a:srgbClr val="3399FF"/>
            </a:solidFill>
            <a:round/>
            <a:headEnd/>
            <a:tailEnd/>
          </a:ln>
        </p:spPr>
        <p:txBody>
          <a:bodyPr/>
          <a:lstStyle/>
          <a:p>
            <a:endParaRPr lang="en-US"/>
          </a:p>
        </p:txBody>
      </p:sp>
      <p:sp>
        <p:nvSpPr>
          <p:cNvPr id="48228" name="Line 98"/>
          <p:cNvSpPr>
            <a:spLocks noChangeShapeType="1"/>
          </p:cNvSpPr>
          <p:nvPr/>
        </p:nvSpPr>
        <p:spPr bwMode="auto">
          <a:xfrm flipV="1">
            <a:off x="5703888" y="2439988"/>
            <a:ext cx="46037" cy="15875"/>
          </a:xfrm>
          <a:prstGeom prst="line">
            <a:avLst/>
          </a:prstGeom>
          <a:noFill/>
          <a:ln w="15875">
            <a:solidFill>
              <a:srgbClr val="3399FF"/>
            </a:solidFill>
            <a:round/>
            <a:headEnd/>
            <a:tailEnd/>
          </a:ln>
        </p:spPr>
        <p:txBody>
          <a:bodyPr/>
          <a:lstStyle/>
          <a:p>
            <a:endParaRPr lang="en-US"/>
          </a:p>
        </p:txBody>
      </p:sp>
      <p:sp>
        <p:nvSpPr>
          <p:cNvPr id="48229" name="Line 99"/>
          <p:cNvSpPr>
            <a:spLocks noChangeShapeType="1"/>
          </p:cNvSpPr>
          <p:nvPr/>
        </p:nvSpPr>
        <p:spPr bwMode="auto">
          <a:xfrm flipV="1">
            <a:off x="5781675" y="2392363"/>
            <a:ext cx="47625" cy="31750"/>
          </a:xfrm>
          <a:prstGeom prst="line">
            <a:avLst/>
          </a:prstGeom>
          <a:noFill/>
          <a:ln w="15875">
            <a:solidFill>
              <a:srgbClr val="3399FF"/>
            </a:solidFill>
            <a:round/>
            <a:headEnd/>
            <a:tailEnd/>
          </a:ln>
        </p:spPr>
        <p:txBody>
          <a:bodyPr/>
          <a:lstStyle/>
          <a:p>
            <a:endParaRPr lang="en-US"/>
          </a:p>
        </p:txBody>
      </p:sp>
      <p:sp>
        <p:nvSpPr>
          <p:cNvPr id="48230" name="Line 100"/>
          <p:cNvSpPr>
            <a:spLocks noChangeShapeType="1"/>
          </p:cNvSpPr>
          <p:nvPr/>
        </p:nvSpPr>
        <p:spPr bwMode="auto">
          <a:xfrm flipV="1">
            <a:off x="5875338" y="2360613"/>
            <a:ext cx="47625" cy="15875"/>
          </a:xfrm>
          <a:prstGeom prst="line">
            <a:avLst/>
          </a:prstGeom>
          <a:noFill/>
          <a:ln w="15875">
            <a:solidFill>
              <a:srgbClr val="3399FF"/>
            </a:solidFill>
            <a:round/>
            <a:headEnd/>
            <a:tailEnd/>
          </a:ln>
        </p:spPr>
        <p:txBody>
          <a:bodyPr/>
          <a:lstStyle/>
          <a:p>
            <a:endParaRPr lang="en-US"/>
          </a:p>
        </p:txBody>
      </p:sp>
      <p:sp>
        <p:nvSpPr>
          <p:cNvPr id="48231" name="Line 101"/>
          <p:cNvSpPr>
            <a:spLocks noChangeShapeType="1"/>
          </p:cNvSpPr>
          <p:nvPr/>
        </p:nvSpPr>
        <p:spPr bwMode="auto">
          <a:xfrm flipV="1">
            <a:off x="5953125" y="2312988"/>
            <a:ext cx="47625" cy="31750"/>
          </a:xfrm>
          <a:prstGeom prst="line">
            <a:avLst/>
          </a:prstGeom>
          <a:noFill/>
          <a:ln w="15875">
            <a:solidFill>
              <a:srgbClr val="3399FF"/>
            </a:solidFill>
            <a:round/>
            <a:headEnd/>
            <a:tailEnd/>
          </a:ln>
        </p:spPr>
        <p:txBody>
          <a:bodyPr/>
          <a:lstStyle/>
          <a:p>
            <a:endParaRPr lang="en-US"/>
          </a:p>
        </p:txBody>
      </p:sp>
      <p:sp>
        <p:nvSpPr>
          <p:cNvPr id="48232" name="Line 102"/>
          <p:cNvSpPr>
            <a:spLocks noChangeShapeType="1"/>
          </p:cNvSpPr>
          <p:nvPr/>
        </p:nvSpPr>
        <p:spPr bwMode="auto">
          <a:xfrm flipV="1">
            <a:off x="6048375" y="2281238"/>
            <a:ext cx="30163" cy="15875"/>
          </a:xfrm>
          <a:prstGeom prst="line">
            <a:avLst/>
          </a:prstGeom>
          <a:noFill/>
          <a:ln w="15875">
            <a:solidFill>
              <a:srgbClr val="3399FF"/>
            </a:solidFill>
            <a:round/>
            <a:headEnd/>
            <a:tailEnd/>
          </a:ln>
        </p:spPr>
        <p:txBody>
          <a:bodyPr/>
          <a:lstStyle/>
          <a:p>
            <a:endParaRPr lang="en-US"/>
          </a:p>
        </p:txBody>
      </p:sp>
      <p:sp>
        <p:nvSpPr>
          <p:cNvPr id="48233" name="Line 103"/>
          <p:cNvSpPr>
            <a:spLocks noChangeShapeType="1"/>
          </p:cNvSpPr>
          <p:nvPr/>
        </p:nvSpPr>
        <p:spPr bwMode="auto">
          <a:xfrm flipV="1">
            <a:off x="6126163" y="2233613"/>
            <a:ext cx="47625" cy="15875"/>
          </a:xfrm>
          <a:prstGeom prst="line">
            <a:avLst/>
          </a:prstGeom>
          <a:noFill/>
          <a:ln w="15875">
            <a:solidFill>
              <a:srgbClr val="3399FF"/>
            </a:solidFill>
            <a:round/>
            <a:headEnd/>
            <a:tailEnd/>
          </a:ln>
        </p:spPr>
        <p:txBody>
          <a:bodyPr/>
          <a:lstStyle/>
          <a:p>
            <a:endParaRPr lang="en-US"/>
          </a:p>
        </p:txBody>
      </p:sp>
      <p:sp>
        <p:nvSpPr>
          <p:cNvPr id="48234" name="Line 104"/>
          <p:cNvSpPr>
            <a:spLocks noChangeShapeType="1"/>
          </p:cNvSpPr>
          <p:nvPr/>
        </p:nvSpPr>
        <p:spPr bwMode="auto">
          <a:xfrm flipV="1">
            <a:off x="6203950" y="2185988"/>
            <a:ext cx="47625" cy="31750"/>
          </a:xfrm>
          <a:prstGeom prst="line">
            <a:avLst/>
          </a:prstGeom>
          <a:noFill/>
          <a:ln w="15875">
            <a:solidFill>
              <a:srgbClr val="3399FF"/>
            </a:solidFill>
            <a:round/>
            <a:headEnd/>
            <a:tailEnd/>
          </a:ln>
        </p:spPr>
        <p:txBody>
          <a:bodyPr/>
          <a:lstStyle/>
          <a:p>
            <a:endParaRPr lang="en-US"/>
          </a:p>
        </p:txBody>
      </p:sp>
      <p:sp>
        <p:nvSpPr>
          <p:cNvPr id="48235" name="Line 105"/>
          <p:cNvSpPr>
            <a:spLocks noChangeShapeType="1"/>
          </p:cNvSpPr>
          <p:nvPr/>
        </p:nvSpPr>
        <p:spPr bwMode="auto">
          <a:xfrm flipV="1">
            <a:off x="6297613" y="2154238"/>
            <a:ext cx="31750" cy="15875"/>
          </a:xfrm>
          <a:prstGeom prst="line">
            <a:avLst/>
          </a:prstGeom>
          <a:noFill/>
          <a:ln w="15875">
            <a:solidFill>
              <a:srgbClr val="3399FF"/>
            </a:solidFill>
            <a:round/>
            <a:headEnd/>
            <a:tailEnd/>
          </a:ln>
        </p:spPr>
        <p:txBody>
          <a:bodyPr/>
          <a:lstStyle/>
          <a:p>
            <a:endParaRPr lang="en-US"/>
          </a:p>
        </p:txBody>
      </p:sp>
      <p:sp>
        <p:nvSpPr>
          <p:cNvPr id="48236" name="Line 106"/>
          <p:cNvSpPr>
            <a:spLocks noChangeShapeType="1"/>
          </p:cNvSpPr>
          <p:nvPr/>
        </p:nvSpPr>
        <p:spPr bwMode="auto">
          <a:xfrm flipV="1">
            <a:off x="6376988" y="2106613"/>
            <a:ext cx="46037" cy="15875"/>
          </a:xfrm>
          <a:prstGeom prst="line">
            <a:avLst/>
          </a:prstGeom>
          <a:noFill/>
          <a:ln w="15875">
            <a:solidFill>
              <a:srgbClr val="3399FF"/>
            </a:solidFill>
            <a:round/>
            <a:headEnd/>
            <a:tailEnd/>
          </a:ln>
        </p:spPr>
        <p:txBody>
          <a:bodyPr/>
          <a:lstStyle/>
          <a:p>
            <a:endParaRPr lang="en-US"/>
          </a:p>
        </p:txBody>
      </p:sp>
      <p:sp>
        <p:nvSpPr>
          <p:cNvPr id="48237" name="Line 107"/>
          <p:cNvSpPr>
            <a:spLocks noChangeShapeType="1"/>
          </p:cNvSpPr>
          <p:nvPr/>
        </p:nvSpPr>
        <p:spPr bwMode="auto">
          <a:xfrm flipV="1">
            <a:off x="6454775" y="2058988"/>
            <a:ext cx="47625" cy="15875"/>
          </a:xfrm>
          <a:prstGeom prst="line">
            <a:avLst/>
          </a:prstGeom>
          <a:noFill/>
          <a:ln w="15875">
            <a:solidFill>
              <a:srgbClr val="3399FF"/>
            </a:solidFill>
            <a:round/>
            <a:headEnd/>
            <a:tailEnd/>
          </a:ln>
        </p:spPr>
        <p:txBody>
          <a:bodyPr/>
          <a:lstStyle/>
          <a:p>
            <a:endParaRPr lang="en-US"/>
          </a:p>
        </p:txBody>
      </p:sp>
      <p:sp>
        <p:nvSpPr>
          <p:cNvPr id="48238" name="Line 108"/>
          <p:cNvSpPr>
            <a:spLocks noChangeShapeType="1"/>
          </p:cNvSpPr>
          <p:nvPr/>
        </p:nvSpPr>
        <p:spPr bwMode="auto">
          <a:xfrm flipV="1">
            <a:off x="6548438" y="2011363"/>
            <a:ext cx="31750" cy="31750"/>
          </a:xfrm>
          <a:prstGeom prst="line">
            <a:avLst/>
          </a:prstGeom>
          <a:noFill/>
          <a:ln w="15875">
            <a:solidFill>
              <a:srgbClr val="3399FF"/>
            </a:solidFill>
            <a:round/>
            <a:headEnd/>
            <a:tailEnd/>
          </a:ln>
        </p:spPr>
        <p:txBody>
          <a:bodyPr/>
          <a:lstStyle/>
          <a:p>
            <a:endParaRPr lang="en-US"/>
          </a:p>
        </p:txBody>
      </p:sp>
      <p:sp>
        <p:nvSpPr>
          <p:cNvPr id="48239" name="Line 109"/>
          <p:cNvSpPr>
            <a:spLocks noChangeShapeType="1"/>
          </p:cNvSpPr>
          <p:nvPr/>
        </p:nvSpPr>
        <p:spPr bwMode="auto">
          <a:xfrm flipV="1">
            <a:off x="6627813" y="1963738"/>
            <a:ext cx="46037" cy="31750"/>
          </a:xfrm>
          <a:prstGeom prst="line">
            <a:avLst/>
          </a:prstGeom>
          <a:noFill/>
          <a:ln w="15875">
            <a:solidFill>
              <a:srgbClr val="3399FF"/>
            </a:solidFill>
            <a:round/>
            <a:headEnd/>
            <a:tailEnd/>
          </a:ln>
        </p:spPr>
        <p:txBody>
          <a:bodyPr/>
          <a:lstStyle/>
          <a:p>
            <a:endParaRPr lang="en-US"/>
          </a:p>
        </p:txBody>
      </p:sp>
      <p:sp>
        <p:nvSpPr>
          <p:cNvPr id="48240" name="Line 110"/>
          <p:cNvSpPr>
            <a:spLocks noChangeShapeType="1"/>
          </p:cNvSpPr>
          <p:nvPr/>
        </p:nvSpPr>
        <p:spPr bwMode="auto">
          <a:xfrm flipV="1">
            <a:off x="6705600" y="1931988"/>
            <a:ext cx="47625" cy="15875"/>
          </a:xfrm>
          <a:prstGeom prst="line">
            <a:avLst/>
          </a:prstGeom>
          <a:noFill/>
          <a:ln w="15875">
            <a:solidFill>
              <a:srgbClr val="3399FF"/>
            </a:solidFill>
            <a:round/>
            <a:headEnd/>
            <a:tailEnd/>
          </a:ln>
        </p:spPr>
        <p:txBody>
          <a:bodyPr/>
          <a:lstStyle/>
          <a:p>
            <a:endParaRPr lang="en-US"/>
          </a:p>
        </p:txBody>
      </p:sp>
      <p:sp>
        <p:nvSpPr>
          <p:cNvPr id="48241" name="Line 111"/>
          <p:cNvSpPr>
            <a:spLocks noChangeShapeType="1"/>
          </p:cNvSpPr>
          <p:nvPr/>
        </p:nvSpPr>
        <p:spPr bwMode="auto">
          <a:xfrm>
            <a:off x="6799263" y="1900238"/>
            <a:ext cx="1587" cy="1587"/>
          </a:xfrm>
          <a:prstGeom prst="line">
            <a:avLst/>
          </a:prstGeom>
          <a:noFill/>
          <a:ln w="15875">
            <a:solidFill>
              <a:srgbClr val="A40D21"/>
            </a:solidFill>
            <a:round/>
            <a:headEnd/>
            <a:tailEnd/>
          </a:ln>
        </p:spPr>
        <p:txBody>
          <a:bodyPr/>
          <a:lstStyle/>
          <a:p>
            <a:endParaRPr lang="en-US"/>
          </a:p>
        </p:txBody>
      </p:sp>
      <p:sp>
        <p:nvSpPr>
          <p:cNvPr id="48242" name="Line 112"/>
          <p:cNvSpPr>
            <a:spLocks noChangeShapeType="1"/>
          </p:cNvSpPr>
          <p:nvPr/>
        </p:nvSpPr>
        <p:spPr bwMode="auto">
          <a:xfrm>
            <a:off x="1819275" y="3565525"/>
            <a:ext cx="1588" cy="95250"/>
          </a:xfrm>
          <a:prstGeom prst="line">
            <a:avLst/>
          </a:prstGeom>
          <a:noFill/>
          <a:ln w="19050">
            <a:solidFill>
              <a:srgbClr val="FFFFFF"/>
            </a:solidFill>
            <a:round/>
            <a:headEnd/>
            <a:tailEnd/>
          </a:ln>
        </p:spPr>
        <p:txBody>
          <a:bodyPr/>
          <a:lstStyle/>
          <a:p>
            <a:endParaRPr lang="en-US"/>
          </a:p>
        </p:txBody>
      </p:sp>
      <p:sp>
        <p:nvSpPr>
          <p:cNvPr id="48243" name="Line 113"/>
          <p:cNvSpPr>
            <a:spLocks noChangeShapeType="1"/>
          </p:cNvSpPr>
          <p:nvPr/>
        </p:nvSpPr>
        <p:spPr bwMode="auto">
          <a:xfrm>
            <a:off x="2305050" y="3565525"/>
            <a:ext cx="1588" cy="95250"/>
          </a:xfrm>
          <a:prstGeom prst="line">
            <a:avLst/>
          </a:prstGeom>
          <a:noFill/>
          <a:ln w="19050">
            <a:solidFill>
              <a:srgbClr val="FFFFFF"/>
            </a:solidFill>
            <a:round/>
            <a:headEnd/>
            <a:tailEnd/>
          </a:ln>
        </p:spPr>
        <p:txBody>
          <a:bodyPr/>
          <a:lstStyle/>
          <a:p>
            <a:endParaRPr lang="en-US"/>
          </a:p>
        </p:txBody>
      </p:sp>
      <p:sp>
        <p:nvSpPr>
          <p:cNvPr id="48244" name="Line 114"/>
          <p:cNvSpPr>
            <a:spLocks noChangeShapeType="1"/>
          </p:cNvSpPr>
          <p:nvPr/>
        </p:nvSpPr>
        <p:spPr bwMode="auto">
          <a:xfrm>
            <a:off x="2806700" y="3565525"/>
            <a:ext cx="1588" cy="95250"/>
          </a:xfrm>
          <a:prstGeom prst="line">
            <a:avLst/>
          </a:prstGeom>
          <a:noFill/>
          <a:ln w="19050">
            <a:solidFill>
              <a:srgbClr val="FFFFFF"/>
            </a:solidFill>
            <a:round/>
            <a:headEnd/>
            <a:tailEnd/>
          </a:ln>
        </p:spPr>
        <p:txBody>
          <a:bodyPr/>
          <a:lstStyle/>
          <a:p>
            <a:endParaRPr lang="en-US"/>
          </a:p>
        </p:txBody>
      </p:sp>
      <p:sp>
        <p:nvSpPr>
          <p:cNvPr id="48245" name="Line 115"/>
          <p:cNvSpPr>
            <a:spLocks noChangeShapeType="1"/>
          </p:cNvSpPr>
          <p:nvPr/>
        </p:nvSpPr>
        <p:spPr bwMode="auto">
          <a:xfrm>
            <a:off x="3322638" y="3565525"/>
            <a:ext cx="1587" cy="95250"/>
          </a:xfrm>
          <a:prstGeom prst="line">
            <a:avLst/>
          </a:prstGeom>
          <a:noFill/>
          <a:ln w="19050">
            <a:solidFill>
              <a:srgbClr val="FFFFFF"/>
            </a:solidFill>
            <a:round/>
            <a:headEnd/>
            <a:tailEnd/>
          </a:ln>
        </p:spPr>
        <p:txBody>
          <a:bodyPr/>
          <a:lstStyle/>
          <a:p>
            <a:endParaRPr lang="en-US"/>
          </a:p>
        </p:txBody>
      </p:sp>
      <p:sp>
        <p:nvSpPr>
          <p:cNvPr id="48246" name="Line 116"/>
          <p:cNvSpPr>
            <a:spLocks noChangeShapeType="1"/>
          </p:cNvSpPr>
          <p:nvPr/>
        </p:nvSpPr>
        <p:spPr bwMode="auto">
          <a:xfrm>
            <a:off x="3824288" y="3565525"/>
            <a:ext cx="1587" cy="95250"/>
          </a:xfrm>
          <a:prstGeom prst="line">
            <a:avLst/>
          </a:prstGeom>
          <a:noFill/>
          <a:ln w="19050">
            <a:solidFill>
              <a:srgbClr val="FFFFFF"/>
            </a:solidFill>
            <a:round/>
            <a:headEnd/>
            <a:tailEnd/>
          </a:ln>
        </p:spPr>
        <p:txBody>
          <a:bodyPr/>
          <a:lstStyle/>
          <a:p>
            <a:endParaRPr lang="en-US"/>
          </a:p>
        </p:txBody>
      </p:sp>
      <p:sp>
        <p:nvSpPr>
          <p:cNvPr id="48247" name="Line 117"/>
          <p:cNvSpPr>
            <a:spLocks noChangeShapeType="1"/>
          </p:cNvSpPr>
          <p:nvPr/>
        </p:nvSpPr>
        <p:spPr bwMode="auto">
          <a:xfrm>
            <a:off x="4310063" y="3565525"/>
            <a:ext cx="1587" cy="95250"/>
          </a:xfrm>
          <a:prstGeom prst="line">
            <a:avLst/>
          </a:prstGeom>
          <a:noFill/>
          <a:ln w="19050">
            <a:solidFill>
              <a:srgbClr val="FFFFFF"/>
            </a:solidFill>
            <a:round/>
            <a:headEnd/>
            <a:tailEnd/>
          </a:ln>
        </p:spPr>
        <p:txBody>
          <a:bodyPr/>
          <a:lstStyle/>
          <a:p>
            <a:endParaRPr lang="en-US"/>
          </a:p>
        </p:txBody>
      </p:sp>
      <p:sp>
        <p:nvSpPr>
          <p:cNvPr id="48248" name="Line 118"/>
          <p:cNvSpPr>
            <a:spLocks noChangeShapeType="1"/>
          </p:cNvSpPr>
          <p:nvPr/>
        </p:nvSpPr>
        <p:spPr bwMode="auto">
          <a:xfrm>
            <a:off x="4810125" y="3565525"/>
            <a:ext cx="1588" cy="95250"/>
          </a:xfrm>
          <a:prstGeom prst="line">
            <a:avLst/>
          </a:prstGeom>
          <a:noFill/>
          <a:ln w="19050">
            <a:solidFill>
              <a:srgbClr val="FFFFFF"/>
            </a:solidFill>
            <a:round/>
            <a:headEnd/>
            <a:tailEnd/>
          </a:ln>
        </p:spPr>
        <p:txBody>
          <a:bodyPr/>
          <a:lstStyle/>
          <a:p>
            <a:endParaRPr lang="en-US"/>
          </a:p>
        </p:txBody>
      </p:sp>
      <p:sp>
        <p:nvSpPr>
          <p:cNvPr id="48249" name="Line 119"/>
          <p:cNvSpPr>
            <a:spLocks noChangeShapeType="1"/>
          </p:cNvSpPr>
          <p:nvPr/>
        </p:nvSpPr>
        <p:spPr bwMode="auto">
          <a:xfrm>
            <a:off x="5295900" y="3565525"/>
            <a:ext cx="1588" cy="95250"/>
          </a:xfrm>
          <a:prstGeom prst="line">
            <a:avLst/>
          </a:prstGeom>
          <a:noFill/>
          <a:ln w="19050">
            <a:solidFill>
              <a:srgbClr val="FFFFFF"/>
            </a:solidFill>
            <a:round/>
            <a:headEnd/>
            <a:tailEnd/>
          </a:ln>
        </p:spPr>
        <p:txBody>
          <a:bodyPr/>
          <a:lstStyle/>
          <a:p>
            <a:endParaRPr lang="en-US"/>
          </a:p>
        </p:txBody>
      </p:sp>
      <p:sp>
        <p:nvSpPr>
          <p:cNvPr id="48250" name="Line 120"/>
          <p:cNvSpPr>
            <a:spLocks noChangeShapeType="1"/>
          </p:cNvSpPr>
          <p:nvPr/>
        </p:nvSpPr>
        <p:spPr bwMode="auto">
          <a:xfrm>
            <a:off x="6297613" y="3565525"/>
            <a:ext cx="1587" cy="95250"/>
          </a:xfrm>
          <a:prstGeom prst="line">
            <a:avLst/>
          </a:prstGeom>
          <a:noFill/>
          <a:ln w="19050">
            <a:solidFill>
              <a:srgbClr val="FFFFFF"/>
            </a:solidFill>
            <a:round/>
            <a:headEnd/>
            <a:tailEnd/>
          </a:ln>
        </p:spPr>
        <p:txBody>
          <a:bodyPr/>
          <a:lstStyle/>
          <a:p>
            <a:endParaRPr lang="en-US"/>
          </a:p>
        </p:txBody>
      </p:sp>
      <p:sp>
        <p:nvSpPr>
          <p:cNvPr id="48251" name="Line 121"/>
          <p:cNvSpPr>
            <a:spLocks noChangeShapeType="1"/>
          </p:cNvSpPr>
          <p:nvPr/>
        </p:nvSpPr>
        <p:spPr bwMode="auto">
          <a:xfrm>
            <a:off x="6799263" y="3565525"/>
            <a:ext cx="1587" cy="95250"/>
          </a:xfrm>
          <a:prstGeom prst="line">
            <a:avLst/>
          </a:prstGeom>
          <a:noFill/>
          <a:ln w="19050">
            <a:solidFill>
              <a:srgbClr val="FFFFFF"/>
            </a:solidFill>
            <a:round/>
            <a:headEnd/>
            <a:tailEnd/>
          </a:ln>
        </p:spPr>
        <p:txBody>
          <a:bodyPr/>
          <a:lstStyle/>
          <a:p>
            <a:endParaRPr lang="en-US"/>
          </a:p>
        </p:txBody>
      </p:sp>
      <p:sp>
        <p:nvSpPr>
          <p:cNvPr id="48252" name="Freeform 122"/>
          <p:cNvSpPr>
            <a:spLocks/>
          </p:cNvSpPr>
          <p:nvPr/>
        </p:nvSpPr>
        <p:spPr bwMode="auto">
          <a:xfrm>
            <a:off x="1819275" y="2565400"/>
            <a:ext cx="4979988" cy="1444625"/>
          </a:xfrm>
          <a:custGeom>
            <a:avLst/>
            <a:gdLst>
              <a:gd name="T0" fmla="*/ 0 w 3137"/>
              <a:gd name="T1" fmla="*/ 1444625 h 910"/>
              <a:gd name="T2" fmla="*/ 376238 w 3137"/>
              <a:gd name="T3" fmla="*/ 1349375 h 910"/>
              <a:gd name="T4" fmla="*/ 1081088 w 3137"/>
              <a:gd name="T5" fmla="*/ 1143000 h 910"/>
              <a:gd name="T6" fmla="*/ 1785938 w 3137"/>
              <a:gd name="T7" fmla="*/ 936625 h 910"/>
              <a:gd name="T8" fmla="*/ 2192338 w 3137"/>
              <a:gd name="T9" fmla="*/ 809625 h 910"/>
              <a:gd name="T10" fmla="*/ 2709863 w 3137"/>
              <a:gd name="T11" fmla="*/ 650875 h 910"/>
              <a:gd name="T12" fmla="*/ 3665538 w 3137"/>
              <a:gd name="T13" fmla="*/ 381000 h 910"/>
              <a:gd name="T14" fmla="*/ 4979988 w 3137"/>
              <a:gd name="T15" fmla="*/ 0 h 910"/>
              <a:gd name="T16" fmla="*/ 0 60000 65536"/>
              <a:gd name="T17" fmla="*/ 0 60000 65536"/>
              <a:gd name="T18" fmla="*/ 0 60000 65536"/>
              <a:gd name="T19" fmla="*/ 0 60000 65536"/>
              <a:gd name="T20" fmla="*/ 0 60000 65536"/>
              <a:gd name="T21" fmla="*/ 0 60000 65536"/>
              <a:gd name="T22" fmla="*/ 0 60000 65536"/>
              <a:gd name="T23" fmla="*/ 0 60000 65536"/>
              <a:gd name="T24" fmla="*/ 0 w 3137"/>
              <a:gd name="T25" fmla="*/ 0 h 910"/>
              <a:gd name="T26" fmla="*/ 3137 w 3137"/>
              <a:gd name="T27" fmla="*/ 910 h 9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37" h="910">
                <a:moveTo>
                  <a:pt x="0" y="910"/>
                </a:moveTo>
                <a:lnTo>
                  <a:pt x="237" y="850"/>
                </a:lnTo>
                <a:lnTo>
                  <a:pt x="681" y="720"/>
                </a:lnTo>
                <a:lnTo>
                  <a:pt x="1125" y="590"/>
                </a:lnTo>
                <a:lnTo>
                  <a:pt x="1381" y="510"/>
                </a:lnTo>
                <a:lnTo>
                  <a:pt x="1707" y="410"/>
                </a:lnTo>
                <a:lnTo>
                  <a:pt x="2309" y="240"/>
                </a:lnTo>
                <a:lnTo>
                  <a:pt x="3137" y="0"/>
                </a:lnTo>
              </a:path>
            </a:pathLst>
          </a:custGeom>
          <a:noFill/>
          <a:ln w="25400">
            <a:solidFill>
              <a:srgbClr val="FF9900"/>
            </a:solidFill>
            <a:prstDash val="solid"/>
            <a:round/>
            <a:headEnd/>
            <a:tailEnd/>
          </a:ln>
        </p:spPr>
        <p:txBody>
          <a:bodyPr/>
          <a:lstStyle/>
          <a:p>
            <a:endParaRPr lang="en-US"/>
          </a:p>
        </p:txBody>
      </p:sp>
      <p:sp>
        <p:nvSpPr>
          <p:cNvPr id="48253" name="Line 123"/>
          <p:cNvSpPr>
            <a:spLocks noChangeShapeType="1"/>
          </p:cNvSpPr>
          <p:nvPr/>
        </p:nvSpPr>
        <p:spPr bwMode="auto">
          <a:xfrm flipV="1">
            <a:off x="1804988" y="4532313"/>
            <a:ext cx="46037" cy="15875"/>
          </a:xfrm>
          <a:prstGeom prst="line">
            <a:avLst/>
          </a:prstGeom>
          <a:noFill/>
          <a:ln w="15875">
            <a:solidFill>
              <a:srgbClr val="3399FF"/>
            </a:solidFill>
            <a:round/>
            <a:headEnd/>
            <a:tailEnd/>
          </a:ln>
        </p:spPr>
        <p:txBody>
          <a:bodyPr/>
          <a:lstStyle/>
          <a:p>
            <a:endParaRPr lang="en-US"/>
          </a:p>
        </p:txBody>
      </p:sp>
      <p:sp>
        <p:nvSpPr>
          <p:cNvPr id="48254" name="Line 124"/>
          <p:cNvSpPr>
            <a:spLocks noChangeShapeType="1"/>
          </p:cNvSpPr>
          <p:nvPr/>
        </p:nvSpPr>
        <p:spPr bwMode="auto">
          <a:xfrm flipV="1">
            <a:off x="1882775" y="4484688"/>
            <a:ext cx="46038" cy="31750"/>
          </a:xfrm>
          <a:prstGeom prst="line">
            <a:avLst/>
          </a:prstGeom>
          <a:noFill/>
          <a:ln w="15875">
            <a:solidFill>
              <a:srgbClr val="3399FF"/>
            </a:solidFill>
            <a:round/>
            <a:headEnd/>
            <a:tailEnd/>
          </a:ln>
        </p:spPr>
        <p:txBody>
          <a:bodyPr/>
          <a:lstStyle/>
          <a:p>
            <a:endParaRPr lang="en-US"/>
          </a:p>
        </p:txBody>
      </p:sp>
      <p:sp>
        <p:nvSpPr>
          <p:cNvPr id="48255" name="Line 125"/>
          <p:cNvSpPr>
            <a:spLocks noChangeShapeType="1"/>
          </p:cNvSpPr>
          <p:nvPr/>
        </p:nvSpPr>
        <p:spPr bwMode="auto">
          <a:xfrm flipV="1">
            <a:off x="1976438" y="4452938"/>
            <a:ext cx="47625" cy="15875"/>
          </a:xfrm>
          <a:prstGeom prst="line">
            <a:avLst/>
          </a:prstGeom>
          <a:noFill/>
          <a:ln w="15875">
            <a:solidFill>
              <a:srgbClr val="3399FF"/>
            </a:solidFill>
            <a:round/>
            <a:headEnd/>
            <a:tailEnd/>
          </a:ln>
        </p:spPr>
        <p:txBody>
          <a:bodyPr/>
          <a:lstStyle/>
          <a:p>
            <a:endParaRPr lang="en-US"/>
          </a:p>
        </p:txBody>
      </p:sp>
      <p:sp>
        <p:nvSpPr>
          <p:cNvPr id="48256" name="Line 126"/>
          <p:cNvSpPr>
            <a:spLocks noChangeShapeType="1"/>
          </p:cNvSpPr>
          <p:nvPr/>
        </p:nvSpPr>
        <p:spPr bwMode="auto">
          <a:xfrm flipV="1">
            <a:off x="2054225" y="4421188"/>
            <a:ext cx="47625" cy="15875"/>
          </a:xfrm>
          <a:prstGeom prst="line">
            <a:avLst/>
          </a:prstGeom>
          <a:noFill/>
          <a:ln w="15875">
            <a:solidFill>
              <a:srgbClr val="3399FF"/>
            </a:solidFill>
            <a:round/>
            <a:headEnd/>
            <a:tailEnd/>
          </a:ln>
        </p:spPr>
        <p:txBody>
          <a:bodyPr/>
          <a:lstStyle/>
          <a:p>
            <a:endParaRPr lang="en-US"/>
          </a:p>
        </p:txBody>
      </p:sp>
      <p:sp>
        <p:nvSpPr>
          <p:cNvPr id="48257" name="Line 127"/>
          <p:cNvSpPr>
            <a:spLocks noChangeShapeType="1"/>
          </p:cNvSpPr>
          <p:nvPr/>
        </p:nvSpPr>
        <p:spPr bwMode="auto">
          <a:xfrm flipV="1">
            <a:off x="2149475" y="4373563"/>
            <a:ext cx="46038" cy="15875"/>
          </a:xfrm>
          <a:prstGeom prst="line">
            <a:avLst/>
          </a:prstGeom>
          <a:noFill/>
          <a:ln w="15875">
            <a:solidFill>
              <a:srgbClr val="3399FF"/>
            </a:solidFill>
            <a:round/>
            <a:headEnd/>
            <a:tailEnd/>
          </a:ln>
        </p:spPr>
        <p:txBody>
          <a:bodyPr/>
          <a:lstStyle/>
          <a:p>
            <a:endParaRPr lang="en-US"/>
          </a:p>
        </p:txBody>
      </p:sp>
      <p:sp>
        <p:nvSpPr>
          <p:cNvPr id="48258" name="Line 128"/>
          <p:cNvSpPr>
            <a:spLocks noChangeShapeType="1"/>
          </p:cNvSpPr>
          <p:nvPr/>
        </p:nvSpPr>
        <p:spPr bwMode="auto">
          <a:xfrm flipV="1">
            <a:off x="2227263" y="4341813"/>
            <a:ext cx="46037" cy="15875"/>
          </a:xfrm>
          <a:prstGeom prst="line">
            <a:avLst/>
          </a:prstGeom>
          <a:noFill/>
          <a:ln w="15875">
            <a:solidFill>
              <a:srgbClr val="3399FF"/>
            </a:solidFill>
            <a:round/>
            <a:headEnd/>
            <a:tailEnd/>
          </a:ln>
        </p:spPr>
        <p:txBody>
          <a:bodyPr/>
          <a:lstStyle/>
          <a:p>
            <a:endParaRPr lang="en-US"/>
          </a:p>
        </p:txBody>
      </p:sp>
      <p:sp>
        <p:nvSpPr>
          <p:cNvPr id="48259" name="Line 129"/>
          <p:cNvSpPr>
            <a:spLocks noChangeShapeType="1"/>
          </p:cNvSpPr>
          <p:nvPr/>
        </p:nvSpPr>
        <p:spPr bwMode="auto">
          <a:xfrm>
            <a:off x="2320925" y="4310063"/>
            <a:ext cx="15875" cy="1587"/>
          </a:xfrm>
          <a:prstGeom prst="line">
            <a:avLst/>
          </a:prstGeom>
          <a:noFill/>
          <a:ln w="15875">
            <a:solidFill>
              <a:srgbClr val="3399FF"/>
            </a:solidFill>
            <a:round/>
            <a:headEnd/>
            <a:tailEnd/>
          </a:ln>
        </p:spPr>
        <p:txBody>
          <a:bodyPr/>
          <a:lstStyle/>
          <a:p>
            <a:endParaRPr lang="en-US"/>
          </a:p>
        </p:txBody>
      </p:sp>
      <p:sp>
        <p:nvSpPr>
          <p:cNvPr id="48260" name="Line 130"/>
          <p:cNvSpPr>
            <a:spLocks noChangeShapeType="1"/>
          </p:cNvSpPr>
          <p:nvPr/>
        </p:nvSpPr>
        <p:spPr bwMode="auto">
          <a:xfrm flipV="1">
            <a:off x="2336800" y="4294188"/>
            <a:ext cx="31750" cy="15875"/>
          </a:xfrm>
          <a:prstGeom prst="line">
            <a:avLst/>
          </a:prstGeom>
          <a:noFill/>
          <a:ln w="15875">
            <a:solidFill>
              <a:srgbClr val="3399FF"/>
            </a:solidFill>
            <a:round/>
            <a:headEnd/>
            <a:tailEnd/>
          </a:ln>
        </p:spPr>
        <p:txBody>
          <a:bodyPr/>
          <a:lstStyle/>
          <a:p>
            <a:endParaRPr lang="en-US"/>
          </a:p>
        </p:txBody>
      </p:sp>
      <p:sp>
        <p:nvSpPr>
          <p:cNvPr id="48261" name="Line 131"/>
          <p:cNvSpPr>
            <a:spLocks noChangeShapeType="1"/>
          </p:cNvSpPr>
          <p:nvPr/>
        </p:nvSpPr>
        <p:spPr bwMode="auto">
          <a:xfrm flipV="1">
            <a:off x="2398713" y="4262438"/>
            <a:ext cx="47625" cy="15875"/>
          </a:xfrm>
          <a:prstGeom prst="line">
            <a:avLst/>
          </a:prstGeom>
          <a:noFill/>
          <a:ln w="15875">
            <a:solidFill>
              <a:srgbClr val="3399FF"/>
            </a:solidFill>
            <a:round/>
            <a:headEnd/>
            <a:tailEnd/>
          </a:ln>
        </p:spPr>
        <p:txBody>
          <a:bodyPr/>
          <a:lstStyle/>
          <a:p>
            <a:endParaRPr lang="en-US"/>
          </a:p>
        </p:txBody>
      </p:sp>
      <p:sp>
        <p:nvSpPr>
          <p:cNvPr id="48262" name="Line 132"/>
          <p:cNvSpPr>
            <a:spLocks noChangeShapeType="1"/>
          </p:cNvSpPr>
          <p:nvPr/>
        </p:nvSpPr>
        <p:spPr bwMode="auto">
          <a:xfrm flipV="1">
            <a:off x="2493963" y="4216400"/>
            <a:ext cx="46037" cy="30163"/>
          </a:xfrm>
          <a:prstGeom prst="line">
            <a:avLst/>
          </a:prstGeom>
          <a:noFill/>
          <a:ln w="15875">
            <a:solidFill>
              <a:srgbClr val="3399FF"/>
            </a:solidFill>
            <a:round/>
            <a:headEnd/>
            <a:tailEnd/>
          </a:ln>
        </p:spPr>
        <p:txBody>
          <a:bodyPr/>
          <a:lstStyle/>
          <a:p>
            <a:endParaRPr lang="en-US"/>
          </a:p>
        </p:txBody>
      </p:sp>
      <p:sp>
        <p:nvSpPr>
          <p:cNvPr id="48263" name="Line 133"/>
          <p:cNvSpPr>
            <a:spLocks noChangeShapeType="1"/>
          </p:cNvSpPr>
          <p:nvPr/>
        </p:nvSpPr>
        <p:spPr bwMode="auto">
          <a:xfrm flipV="1">
            <a:off x="2571750" y="4184650"/>
            <a:ext cx="46038" cy="15875"/>
          </a:xfrm>
          <a:prstGeom prst="line">
            <a:avLst/>
          </a:prstGeom>
          <a:noFill/>
          <a:ln w="15875">
            <a:solidFill>
              <a:srgbClr val="3399FF"/>
            </a:solidFill>
            <a:round/>
            <a:headEnd/>
            <a:tailEnd/>
          </a:ln>
        </p:spPr>
        <p:txBody>
          <a:bodyPr/>
          <a:lstStyle/>
          <a:p>
            <a:endParaRPr lang="en-US"/>
          </a:p>
        </p:txBody>
      </p:sp>
      <p:sp>
        <p:nvSpPr>
          <p:cNvPr id="48264" name="Line 134"/>
          <p:cNvSpPr>
            <a:spLocks noChangeShapeType="1"/>
          </p:cNvSpPr>
          <p:nvPr/>
        </p:nvSpPr>
        <p:spPr bwMode="auto">
          <a:xfrm flipV="1">
            <a:off x="2665413" y="4137025"/>
            <a:ext cx="47625" cy="31750"/>
          </a:xfrm>
          <a:prstGeom prst="line">
            <a:avLst/>
          </a:prstGeom>
          <a:noFill/>
          <a:ln w="15875">
            <a:solidFill>
              <a:srgbClr val="3399FF"/>
            </a:solidFill>
            <a:round/>
            <a:headEnd/>
            <a:tailEnd/>
          </a:ln>
        </p:spPr>
        <p:txBody>
          <a:bodyPr/>
          <a:lstStyle/>
          <a:p>
            <a:endParaRPr lang="en-US"/>
          </a:p>
        </p:txBody>
      </p:sp>
      <p:sp>
        <p:nvSpPr>
          <p:cNvPr id="48265" name="Line 135"/>
          <p:cNvSpPr>
            <a:spLocks noChangeShapeType="1"/>
          </p:cNvSpPr>
          <p:nvPr/>
        </p:nvSpPr>
        <p:spPr bwMode="auto">
          <a:xfrm flipV="1">
            <a:off x="2743200" y="4105275"/>
            <a:ext cx="47625" cy="15875"/>
          </a:xfrm>
          <a:prstGeom prst="line">
            <a:avLst/>
          </a:prstGeom>
          <a:noFill/>
          <a:ln w="15875">
            <a:solidFill>
              <a:srgbClr val="3399FF"/>
            </a:solidFill>
            <a:round/>
            <a:headEnd/>
            <a:tailEnd/>
          </a:ln>
        </p:spPr>
        <p:txBody>
          <a:bodyPr/>
          <a:lstStyle/>
          <a:p>
            <a:endParaRPr lang="en-US"/>
          </a:p>
        </p:txBody>
      </p:sp>
      <p:sp>
        <p:nvSpPr>
          <p:cNvPr id="48266" name="Line 136"/>
          <p:cNvSpPr>
            <a:spLocks noChangeShapeType="1"/>
          </p:cNvSpPr>
          <p:nvPr/>
        </p:nvSpPr>
        <p:spPr bwMode="auto">
          <a:xfrm flipV="1">
            <a:off x="2838450" y="4073525"/>
            <a:ext cx="46038" cy="15875"/>
          </a:xfrm>
          <a:prstGeom prst="line">
            <a:avLst/>
          </a:prstGeom>
          <a:noFill/>
          <a:ln w="15875">
            <a:solidFill>
              <a:srgbClr val="3399FF"/>
            </a:solidFill>
            <a:round/>
            <a:headEnd/>
            <a:tailEnd/>
          </a:ln>
        </p:spPr>
        <p:txBody>
          <a:bodyPr/>
          <a:lstStyle/>
          <a:p>
            <a:endParaRPr lang="en-US"/>
          </a:p>
        </p:txBody>
      </p:sp>
      <p:sp>
        <p:nvSpPr>
          <p:cNvPr id="48267" name="Line 137"/>
          <p:cNvSpPr>
            <a:spLocks noChangeShapeType="1"/>
          </p:cNvSpPr>
          <p:nvPr/>
        </p:nvSpPr>
        <p:spPr bwMode="auto">
          <a:xfrm flipV="1">
            <a:off x="2916238" y="4025900"/>
            <a:ext cx="46037" cy="15875"/>
          </a:xfrm>
          <a:prstGeom prst="line">
            <a:avLst/>
          </a:prstGeom>
          <a:noFill/>
          <a:ln w="15875">
            <a:solidFill>
              <a:srgbClr val="3399FF"/>
            </a:solidFill>
            <a:round/>
            <a:headEnd/>
            <a:tailEnd/>
          </a:ln>
        </p:spPr>
        <p:txBody>
          <a:bodyPr/>
          <a:lstStyle/>
          <a:p>
            <a:endParaRPr lang="en-US"/>
          </a:p>
        </p:txBody>
      </p:sp>
      <p:sp>
        <p:nvSpPr>
          <p:cNvPr id="48268" name="Line 138"/>
          <p:cNvSpPr>
            <a:spLocks noChangeShapeType="1"/>
          </p:cNvSpPr>
          <p:nvPr/>
        </p:nvSpPr>
        <p:spPr bwMode="auto">
          <a:xfrm flipV="1">
            <a:off x="3009900" y="3994150"/>
            <a:ext cx="47625" cy="15875"/>
          </a:xfrm>
          <a:prstGeom prst="line">
            <a:avLst/>
          </a:prstGeom>
          <a:noFill/>
          <a:ln w="15875">
            <a:solidFill>
              <a:srgbClr val="3399FF"/>
            </a:solidFill>
            <a:round/>
            <a:headEnd/>
            <a:tailEnd/>
          </a:ln>
        </p:spPr>
        <p:txBody>
          <a:bodyPr/>
          <a:lstStyle/>
          <a:p>
            <a:endParaRPr lang="en-US"/>
          </a:p>
        </p:txBody>
      </p:sp>
      <p:sp>
        <p:nvSpPr>
          <p:cNvPr id="48269" name="Line 139"/>
          <p:cNvSpPr>
            <a:spLocks noChangeShapeType="1"/>
          </p:cNvSpPr>
          <p:nvPr/>
        </p:nvSpPr>
        <p:spPr bwMode="auto">
          <a:xfrm flipV="1">
            <a:off x="3087688" y="3946525"/>
            <a:ext cx="47625" cy="15875"/>
          </a:xfrm>
          <a:prstGeom prst="line">
            <a:avLst/>
          </a:prstGeom>
          <a:noFill/>
          <a:ln w="15875">
            <a:solidFill>
              <a:srgbClr val="3399FF"/>
            </a:solidFill>
            <a:round/>
            <a:headEnd/>
            <a:tailEnd/>
          </a:ln>
        </p:spPr>
        <p:txBody>
          <a:bodyPr/>
          <a:lstStyle/>
          <a:p>
            <a:endParaRPr lang="en-US"/>
          </a:p>
        </p:txBody>
      </p:sp>
      <p:sp>
        <p:nvSpPr>
          <p:cNvPr id="48270" name="Line 140"/>
          <p:cNvSpPr>
            <a:spLocks noChangeShapeType="1"/>
          </p:cNvSpPr>
          <p:nvPr/>
        </p:nvSpPr>
        <p:spPr bwMode="auto">
          <a:xfrm flipV="1">
            <a:off x="3182938" y="3914775"/>
            <a:ext cx="46037" cy="15875"/>
          </a:xfrm>
          <a:prstGeom prst="line">
            <a:avLst/>
          </a:prstGeom>
          <a:noFill/>
          <a:ln w="15875">
            <a:solidFill>
              <a:srgbClr val="3399FF"/>
            </a:solidFill>
            <a:round/>
            <a:headEnd/>
            <a:tailEnd/>
          </a:ln>
        </p:spPr>
        <p:txBody>
          <a:bodyPr/>
          <a:lstStyle/>
          <a:p>
            <a:endParaRPr lang="en-US"/>
          </a:p>
        </p:txBody>
      </p:sp>
      <p:sp>
        <p:nvSpPr>
          <p:cNvPr id="48271" name="Line 141"/>
          <p:cNvSpPr>
            <a:spLocks noChangeShapeType="1"/>
          </p:cNvSpPr>
          <p:nvPr/>
        </p:nvSpPr>
        <p:spPr bwMode="auto">
          <a:xfrm flipV="1">
            <a:off x="3260725" y="3883025"/>
            <a:ext cx="46038" cy="15875"/>
          </a:xfrm>
          <a:prstGeom prst="line">
            <a:avLst/>
          </a:prstGeom>
          <a:noFill/>
          <a:ln w="15875">
            <a:solidFill>
              <a:srgbClr val="3399FF"/>
            </a:solidFill>
            <a:round/>
            <a:headEnd/>
            <a:tailEnd/>
          </a:ln>
        </p:spPr>
        <p:txBody>
          <a:bodyPr/>
          <a:lstStyle/>
          <a:p>
            <a:endParaRPr lang="en-US"/>
          </a:p>
        </p:txBody>
      </p:sp>
      <p:sp>
        <p:nvSpPr>
          <p:cNvPr id="48272" name="Line 142"/>
          <p:cNvSpPr>
            <a:spLocks noChangeShapeType="1"/>
          </p:cNvSpPr>
          <p:nvPr/>
        </p:nvSpPr>
        <p:spPr bwMode="auto">
          <a:xfrm flipV="1">
            <a:off x="3354388" y="3851275"/>
            <a:ext cx="47625" cy="15875"/>
          </a:xfrm>
          <a:prstGeom prst="line">
            <a:avLst/>
          </a:prstGeom>
          <a:noFill/>
          <a:ln w="15875">
            <a:solidFill>
              <a:srgbClr val="3399FF"/>
            </a:solidFill>
            <a:round/>
            <a:headEnd/>
            <a:tailEnd/>
          </a:ln>
        </p:spPr>
        <p:txBody>
          <a:bodyPr/>
          <a:lstStyle/>
          <a:p>
            <a:endParaRPr lang="en-US"/>
          </a:p>
        </p:txBody>
      </p:sp>
      <p:sp>
        <p:nvSpPr>
          <p:cNvPr id="48273" name="Line 143"/>
          <p:cNvSpPr>
            <a:spLocks noChangeShapeType="1"/>
          </p:cNvSpPr>
          <p:nvPr/>
        </p:nvSpPr>
        <p:spPr bwMode="auto">
          <a:xfrm flipV="1">
            <a:off x="3448050" y="3819525"/>
            <a:ext cx="15875" cy="15875"/>
          </a:xfrm>
          <a:prstGeom prst="line">
            <a:avLst/>
          </a:prstGeom>
          <a:noFill/>
          <a:ln w="15875">
            <a:solidFill>
              <a:srgbClr val="3399FF"/>
            </a:solidFill>
            <a:round/>
            <a:headEnd/>
            <a:tailEnd/>
          </a:ln>
        </p:spPr>
        <p:txBody>
          <a:bodyPr/>
          <a:lstStyle/>
          <a:p>
            <a:endParaRPr lang="en-US"/>
          </a:p>
        </p:txBody>
      </p:sp>
      <p:sp>
        <p:nvSpPr>
          <p:cNvPr id="48274" name="Line 144"/>
          <p:cNvSpPr>
            <a:spLocks noChangeShapeType="1"/>
          </p:cNvSpPr>
          <p:nvPr/>
        </p:nvSpPr>
        <p:spPr bwMode="auto">
          <a:xfrm>
            <a:off x="3463925" y="3819525"/>
            <a:ext cx="15875" cy="1588"/>
          </a:xfrm>
          <a:prstGeom prst="line">
            <a:avLst/>
          </a:prstGeom>
          <a:noFill/>
          <a:ln w="15875">
            <a:solidFill>
              <a:srgbClr val="3399FF"/>
            </a:solidFill>
            <a:round/>
            <a:headEnd/>
            <a:tailEnd/>
          </a:ln>
        </p:spPr>
        <p:txBody>
          <a:bodyPr/>
          <a:lstStyle/>
          <a:p>
            <a:endParaRPr lang="en-US"/>
          </a:p>
        </p:txBody>
      </p:sp>
      <p:sp>
        <p:nvSpPr>
          <p:cNvPr id="48275" name="Line 145"/>
          <p:cNvSpPr>
            <a:spLocks noChangeShapeType="1"/>
          </p:cNvSpPr>
          <p:nvPr/>
        </p:nvSpPr>
        <p:spPr bwMode="auto">
          <a:xfrm flipV="1">
            <a:off x="3527425" y="3771900"/>
            <a:ext cx="46038" cy="15875"/>
          </a:xfrm>
          <a:prstGeom prst="line">
            <a:avLst/>
          </a:prstGeom>
          <a:noFill/>
          <a:ln w="15875">
            <a:solidFill>
              <a:srgbClr val="3399FF"/>
            </a:solidFill>
            <a:round/>
            <a:headEnd/>
            <a:tailEnd/>
          </a:ln>
        </p:spPr>
        <p:txBody>
          <a:bodyPr/>
          <a:lstStyle/>
          <a:p>
            <a:endParaRPr lang="en-US"/>
          </a:p>
        </p:txBody>
      </p:sp>
      <p:sp>
        <p:nvSpPr>
          <p:cNvPr id="48276" name="Line 146"/>
          <p:cNvSpPr>
            <a:spLocks noChangeShapeType="1"/>
          </p:cNvSpPr>
          <p:nvPr/>
        </p:nvSpPr>
        <p:spPr bwMode="auto">
          <a:xfrm flipV="1">
            <a:off x="3621088" y="3740150"/>
            <a:ext cx="46037" cy="15875"/>
          </a:xfrm>
          <a:prstGeom prst="line">
            <a:avLst/>
          </a:prstGeom>
          <a:noFill/>
          <a:ln w="15875">
            <a:solidFill>
              <a:srgbClr val="3399FF"/>
            </a:solidFill>
            <a:round/>
            <a:headEnd/>
            <a:tailEnd/>
          </a:ln>
        </p:spPr>
        <p:txBody>
          <a:bodyPr/>
          <a:lstStyle/>
          <a:p>
            <a:endParaRPr lang="en-US"/>
          </a:p>
        </p:txBody>
      </p:sp>
      <p:sp>
        <p:nvSpPr>
          <p:cNvPr id="48277" name="Line 147"/>
          <p:cNvSpPr>
            <a:spLocks noChangeShapeType="1"/>
          </p:cNvSpPr>
          <p:nvPr/>
        </p:nvSpPr>
        <p:spPr bwMode="auto">
          <a:xfrm flipV="1">
            <a:off x="3698875" y="3708400"/>
            <a:ext cx="47625" cy="15875"/>
          </a:xfrm>
          <a:prstGeom prst="line">
            <a:avLst/>
          </a:prstGeom>
          <a:noFill/>
          <a:ln w="15875">
            <a:solidFill>
              <a:srgbClr val="3399FF"/>
            </a:solidFill>
            <a:round/>
            <a:headEnd/>
            <a:tailEnd/>
          </a:ln>
        </p:spPr>
        <p:txBody>
          <a:bodyPr/>
          <a:lstStyle/>
          <a:p>
            <a:endParaRPr lang="en-US"/>
          </a:p>
        </p:txBody>
      </p:sp>
      <p:sp>
        <p:nvSpPr>
          <p:cNvPr id="48278" name="Line 148"/>
          <p:cNvSpPr>
            <a:spLocks noChangeShapeType="1"/>
          </p:cNvSpPr>
          <p:nvPr/>
        </p:nvSpPr>
        <p:spPr bwMode="auto">
          <a:xfrm flipV="1">
            <a:off x="3792538" y="3676650"/>
            <a:ext cx="47625" cy="15875"/>
          </a:xfrm>
          <a:prstGeom prst="line">
            <a:avLst/>
          </a:prstGeom>
          <a:noFill/>
          <a:ln w="15875">
            <a:solidFill>
              <a:srgbClr val="3399FF"/>
            </a:solidFill>
            <a:round/>
            <a:headEnd/>
            <a:tailEnd/>
          </a:ln>
        </p:spPr>
        <p:txBody>
          <a:bodyPr/>
          <a:lstStyle/>
          <a:p>
            <a:endParaRPr lang="en-US"/>
          </a:p>
        </p:txBody>
      </p:sp>
      <p:sp>
        <p:nvSpPr>
          <p:cNvPr id="48279" name="Line 149"/>
          <p:cNvSpPr>
            <a:spLocks noChangeShapeType="1"/>
          </p:cNvSpPr>
          <p:nvPr/>
        </p:nvSpPr>
        <p:spPr bwMode="auto">
          <a:xfrm>
            <a:off x="3886200" y="3660775"/>
            <a:ext cx="47625" cy="1588"/>
          </a:xfrm>
          <a:prstGeom prst="line">
            <a:avLst/>
          </a:prstGeom>
          <a:noFill/>
          <a:ln w="15875">
            <a:solidFill>
              <a:srgbClr val="3399FF"/>
            </a:solidFill>
            <a:round/>
            <a:headEnd/>
            <a:tailEnd/>
          </a:ln>
        </p:spPr>
        <p:txBody>
          <a:bodyPr/>
          <a:lstStyle/>
          <a:p>
            <a:endParaRPr lang="en-US"/>
          </a:p>
        </p:txBody>
      </p:sp>
      <p:sp>
        <p:nvSpPr>
          <p:cNvPr id="48280" name="Line 150"/>
          <p:cNvSpPr>
            <a:spLocks noChangeShapeType="1"/>
          </p:cNvSpPr>
          <p:nvPr/>
        </p:nvSpPr>
        <p:spPr bwMode="auto">
          <a:xfrm flipV="1">
            <a:off x="3981450" y="3629025"/>
            <a:ext cx="30163" cy="15875"/>
          </a:xfrm>
          <a:prstGeom prst="line">
            <a:avLst/>
          </a:prstGeom>
          <a:noFill/>
          <a:ln w="15875">
            <a:solidFill>
              <a:srgbClr val="3399FF"/>
            </a:solidFill>
            <a:round/>
            <a:headEnd/>
            <a:tailEnd/>
          </a:ln>
        </p:spPr>
        <p:txBody>
          <a:bodyPr/>
          <a:lstStyle/>
          <a:p>
            <a:endParaRPr lang="en-US"/>
          </a:p>
        </p:txBody>
      </p:sp>
      <p:sp>
        <p:nvSpPr>
          <p:cNvPr id="48281" name="Line 151"/>
          <p:cNvSpPr>
            <a:spLocks noChangeShapeType="1"/>
          </p:cNvSpPr>
          <p:nvPr/>
        </p:nvSpPr>
        <p:spPr bwMode="auto">
          <a:xfrm flipV="1">
            <a:off x="4059238" y="3597275"/>
            <a:ext cx="47625" cy="15875"/>
          </a:xfrm>
          <a:prstGeom prst="line">
            <a:avLst/>
          </a:prstGeom>
          <a:noFill/>
          <a:ln w="15875">
            <a:solidFill>
              <a:srgbClr val="3399FF"/>
            </a:solidFill>
            <a:round/>
            <a:headEnd/>
            <a:tailEnd/>
          </a:ln>
        </p:spPr>
        <p:txBody>
          <a:bodyPr/>
          <a:lstStyle/>
          <a:p>
            <a:endParaRPr lang="en-US"/>
          </a:p>
        </p:txBody>
      </p:sp>
      <p:sp>
        <p:nvSpPr>
          <p:cNvPr id="48282" name="Line 152"/>
          <p:cNvSpPr>
            <a:spLocks noChangeShapeType="1"/>
          </p:cNvSpPr>
          <p:nvPr/>
        </p:nvSpPr>
        <p:spPr bwMode="auto">
          <a:xfrm flipV="1">
            <a:off x="4152900" y="3565525"/>
            <a:ext cx="47625" cy="15875"/>
          </a:xfrm>
          <a:prstGeom prst="line">
            <a:avLst/>
          </a:prstGeom>
          <a:noFill/>
          <a:ln w="15875">
            <a:solidFill>
              <a:srgbClr val="3399FF"/>
            </a:solidFill>
            <a:round/>
            <a:headEnd/>
            <a:tailEnd/>
          </a:ln>
        </p:spPr>
        <p:txBody>
          <a:bodyPr/>
          <a:lstStyle/>
          <a:p>
            <a:endParaRPr lang="en-US"/>
          </a:p>
        </p:txBody>
      </p:sp>
      <p:sp>
        <p:nvSpPr>
          <p:cNvPr id="48283" name="Line 153"/>
          <p:cNvSpPr>
            <a:spLocks noChangeShapeType="1"/>
          </p:cNvSpPr>
          <p:nvPr/>
        </p:nvSpPr>
        <p:spPr bwMode="auto">
          <a:xfrm flipV="1">
            <a:off x="4246563" y="3549650"/>
            <a:ext cx="47625" cy="15875"/>
          </a:xfrm>
          <a:prstGeom prst="line">
            <a:avLst/>
          </a:prstGeom>
          <a:noFill/>
          <a:ln w="15875">
            <a:solidFill>
              <a:srgbClr val="3399FF"/>
            </a:solidFill>
            <a:round/>
            <a:headEnd/>
            <a:tailEnd/>
          </a:ln>
        </p:spPr>
        <p:txBody>
          <a:bodyPr/>
          <a:lstStyle/>
          <a:p>
            <a:endParaRPr lang="en-US"/>
          </a:p>
        </p:txBody>
      </p:sp>
      <p:sp>
        <p:nvSpPr>
          <p:cNvPr id="48284" name="Line 154"/>
          <p:cNvSpPr>
            <a:spLocks noChangeShapeType="1"/>
          </p:cNvSpPr>
          <p:nvPr/>
        </p:nvSpPr>
        <p:spPr bwMode="auto">
          <a:xfrm flipV="1">
            <a:off x="4340225" y="3517900"/>
            <a:ext cx="31750" cy="15875"/>
          </a:xfrm>
          <a:prstGeom prst="line">
            <a:avLst/>
          </a:prstGeom>
          <a:noFill/>
          <a:ln w="15875">
            <a:solidFill>
              <a:srgbClr val="3399FF"/>
            </a:solidFill>
            <a:round/>
            <a:headEnd/>
            <a:tailEnd/>
          </a:ln>
        </p:spPr>
        <p:txBody>
          <a:bodyPr/>
          <a:lstStyle/>
          <a:p>
            <a:endParaRPr lang="en-US"/>
          </a:p>
        </p:txBody>
      </p:sp>
      <p:sp>
        <p:nvSpPr>
          <p:cNvPr id="48285" name="Line 155"/>
          <p:cNvSpPr>
            <a:spLocks noChangeShapeType="1"/>
          </p:cNvSpPr>
          <p:nvPr/>
        </p:nvSpPr>
        <p:spPr bwMode="auto">
          <a:xfrm flipV="1">
            <a:off x="4419600" y="3502025"/>
            <a:ext cx="46038" cy="15875"/>
          </a:xfrm>
          <a:prstGeom prst="line">
            <a:avLst/>
          </a:prstGeom>
          <a:noFill/>
          <a:ln w="15875">
            <a:solidFill>
              <a:srgbClr val="3399FF"/>
            </a:solidFill>
            <a:round/>
            <a:headEnd/>
            <a:tailEnd/>
          </a:ln>
        </p:spPr>
        <p:txBody>
          <a:bodyPr/>
          <a:lstStyle/>
          <a:p>
            <a:endParaRPr lang="en-US"/>
          </a:p>
        </p:txBody>
      </p:sp>
      <p:sp>
        <p:nvSpPr>
          <p:cNvPr id="48286" name="Line 156"/>
          <p:cNvSpPr>
            <a:spLocks noChangeShapeType="1"/>
          </p:cNvSpPr>
          <p:nvPr/>
        </p:nvSpPr>
        <p:spPr bwMode="auto">
          <a:xfrm>
            <a:off x="4513263" y="3486150"/>
            <a:ext cx="15875" cy="1588"/>
          </a:xfrm>
          <a:prstGeom prst="line">
            <a:avLst/>
          </a:prstGeom>
          <a:noFill/>
          <a:ln w="15875">
            <a:solidFill>
              <a:srgbClr val="3399FF"/>
            </a:solidFill>
            <a:round/>
            <a:headEnd/>
            <a:tailEnd/>
          </a:ln>
        </p:spPr>
        <p:txBody>
          <a:bodyPr/>
          <a:lstStyle/>
          <a:p>
            <a:endParaRPr lang="en-US"/>
          </a:p>
        </p:txBody>
      </p:sp>
      <p:sp>
        <p:nvSpPr>
          <p:cNvPr id="48287" name="Line 157"/>
          <p:cNvSpPr>
            <a:spLocks noChangeShapeType="1"/>
          </p:cNvSpPr>
          <p:nvPr/>
        </p:nvSpPr>
        <p:spPr bwMode="auto">
          <a:xfrm>
            <a:off x="4529138" y="3486150"/>
            <a:ext cx="31750" cy="1588"/>
          </a:xfrm>
          <a:prstGeom prst="line">
            <a:avLst/>
          </a:prstGeom>
          <a:noFill/>
          <a:ln w="15875">
            <a:solidFill>
              <a:srgbClr val="3399FF"/>
            </a:solidFill>
            <a:round/>
            <a:headEnd/>
            <a:tailEnd/>
          </a:ln>
        </p:spPr>
        <p:txBody>
          <a:bodyPr/>
          <a:lstStyle/>
          <a:p>
            <a:endParaRPr lang="en-US"/>
          </a:p>
        </p:txBody>
      </p:sp>
      <p:sp>
        <p:nvSpPr>
          <p:cNvPr id="48288" name="Line 158"/>
          <p:cNvSpPr>
            <a:spLocks noChangeShapeType="1"/>
          </p:cNvSpPr>
          <p:nvPr/>
        </p:nvSpPr>
        <p:spPr bwMode="auto">
          <a:xfrm>
            <a:off x="4606925" y="3470275"/>
            <a:ext cx="47625" cy="1588"/>
          </a:xfrm>
          <a:prstGeom prst="line">
            <a:avLst/>
          </a:prstGeom>
          <a:noFill/>
          <a:ln w="15875">
            <a:solidFill>
              <a:srgbClr val="3399FF"/>
            </a:solidFill>
            <a:round/>
            <a:headEnd/>
            <a:tailEnd/>
          </a:ln>
        </p:spPr>
        <p:txBody>
          <a:bodyPr/>
          <a:lstStyle/>
          <a:p>
            <a:endParaRPr lang="en-US"/>
          </a:p>
        </p:txBody>
      </p:sp>
      <p:sp>
        <p:nvSpPr>
          <p:cNvPr id="48289" name="Line 159"/>
          <p:cNvSpPr>
            <a:spLocks noChangeShapeType="1"/>
          </p:cNvSpPr>
          <p:nvPr/>
        </p:nvSpPr>
        <p:spPr bwMode="auto">
          <a:xfrm>
            <a:off x="4700588" y="3454400"/>
            <a:ext cx="47625" cy="1588"/>
          </a:xfrm>
          <a:prstGeom prst="line">
            <a:avLst/>
          </a:prstGeom>
          <a:noFill/>
          <a:ln w="15875">
            <a:solidFill>
              <a:srgbClr val="3399FF"/>
            </a:solidFill>
            <a:round/>
            <a:headEnd/>
            <a:tailEnd/>
          </a:ln>
        </p:spPr>
        <p:txBody>
          <a:bodyPr/>
          <a:lstStyle/>
          <a:p>
            <a:endParaRPr lang="en-US"/>
          </a:p>
        </p:txBody>
      </p:sp>
      <p:sp>
        <p:nvSpPr>
          <p:cNvPr id="48290" name="Line 160"/>
          <p:cNvSpPr>
            <a:spLocks noChangeShapeType="1"/>
          </p:cNvSpPr>
          <p:nvPr/>
        </p:nvSpPr>
        <p:spPr bwMode="auto">
          <a:xfrm flipV="1">
            <a:off x="4795838" y="3438525"/>
            <a:ext cx="46037" cy="15875"/>
          </a:xfrm>
          <a:prstGeom prst="line">
            <a:avLst/>
          </a:prstGeom>
          <a:noFill/>
          <a:ln w="15875">
            <a:solidFill>
              <a:srgbClr val="3399FF"/>
            </a:solidFill>
            <a:round/>
            <a:headEnd/>
            <a:tailEnd/>
          </a:ln>
        </p:spPr>
        <p:txBody>
          <a:bodyPr/>
          <a:lstStyle/>
          <a:p>
            <a:endParaRPr lang="en-US"/>
          </a:p>
        </p:txBody>
      </p:sp>
      <p:sp>
        <p:nvSpPr>
          <p:cNvPr id="48291" name="Line 161"/>
          <p:cNvSpPr>
            <a:spLocks noChangeShapeType="1"/>
          </p:cNvSpPr>
          <p:nvPr/>
        </p:nvSpPr>
        <p:spPr bwMode="auto">
          <a:xfrm flipV="1">
            <a:off x="4889500" y="3422650"/>
            <a:ext cx="46038" cy="15875"/>
          </a:xfrm>
          <a:prstGeom prst="line">
            <a:avLst/>
          </a:prstGeom>
          <a:noFill/>
          <a:ln w="15875">
            <a:solidFill>
              <a:srgbClr val="3399FF"/>
            </a:solidFill>
            <a:round/>
            <a:headEnd/>
            <a:tailEnd/>
          </a:ln>
        </p:spPr>
        <p:txBody>
          <a:bodyPr/>
          <a:lstStyle/>
          <a:p>
            <a:endParaRPr lang="en-US"/>
          </a:p>
        </p:txBody>
      </p:sp>
      <p:sp>
        <p:nvSpPr>
          <p:cNvPr id="48292" name="Line 162"/>
          <p:cNvSpPr>
            <a:spLocks noChangeShapeType="1"/>
          </p:cNvSpPr>
          <p:nvPr/>
        </p:nvSpPr>
        <p:spPr bwMode="auto">
          <a:xfrm>
            <a:off x="4983163" y="3422650"/>
            <a:ext cx="46037" cy="1588"/>
          </a:xfrm>
          <a:prstGeom prst="line">
            <a:avLst/>
          </a:prstGeom>
          <a:noFill/>
          <a:ln w="15875">
            <a:solidFill>
              <a:srgbClr val="3399FF"/>
            </a:solidFill>
            <a:round/>
            <a:headEnd/>
            <a:tailEnd/>
          </a:ln>
        </p:spPr>
        <p:txBody>
          <a:bodyPr/>
          <a:lstStyle/>
          <a:p>
            <a:endParaRPr lang="en-US"/>
          </a:p>
        </p:txBody>
      </p:sp>
      <p:sp>
        <p:nvSpPr>
          <p:cNvPr id="48293" name="Line 163"/>
          <p:cNvSpPr>
            <a:spLocks noChangeShapeType="1"/>
          </p:cNvSpPr>
          <p:nvPr/>
        </p:nvSpPr>
        <p:spPr bwMode="auto">
          <a:xfrm>
            <a:off x="5076825" y="3406775"/>
            <a:ext cx="47625" cy="1588"/>
          </a:xfrm>
          <a:prstGeom prst="line">
            <a:avLst/>
          </a:prstGeom>
          <a:noFill/>
          <a:ln w="15875">
            <a:solidFill>
              <a:srgbClr val="3399FF"/>
            </a:solidFill>
            <a:round/>
            <a:headEnd/>
            <a:tailEnd/>
          </a:ln>
        </p:spPr>
        <p:txBody>
          <a:bodyPr/>
          <a:lstStyle/>
          <a:p>
            <a:endParaRPr lang="en-US"/>
          </a:p>
        </p:txBody>
      </p:sp>
      <p:sp>
        <p:nvSpPr>
          <p:cNvPr id="48294" name="Line 164"/>
          <p:cNvSpPr>
            <a:spLocks noChangeShapeType="1"/>
          </p:cNvSpPr>
          <p:nvPr/>
        </p:nvSpPr>
        <p:spPr bwMode="auto">
          <a:xfrm>
            <a:off x="5170488" y="3390900"/>
            <a:ext cx="31750" cy="1588"/>
          </a:xfrm>
          <a:prstGeom prst="line">
            <a:avLst/>
          </a:prstGeom>
          <a:noFill/>
          <a:ln w="15875">
            <a:solidFill>
              <a:srgbClr val="3399FF"/>
            </a:solidFill>
            <a:round/>
            <a:headEnd/>
            <a:tailEnd/>
          </a:ln>
        </p:spPr>
        <p:txBody>
          <a:bodyPr/>
          <a:lstStyle/>
          <a:p>
            <a:endParaRPr lang="en-US"/>
          </a:p>
        </p:txBody>
      </p:sp>
      <p:sp>
        <p:nvSpPr>
          <p:cNvPr id="48295" name="Line 165"/>
          <p:cNvSpPr>
            <a:spLocks noChangeShapeType="1"/>
          </p:cNvSpPr>
          <p:nvPr/>
        </p:nvSpPr>
        <p:spPr bwMode="auto">
          <a:xfrm>
            <a:off x="5202238" y="3390900"/>
            <a:ext cx="15875" cy="1588"/>
          </a:xfrm>
          <a:prstGeom prst="line">
            <a:avLst/>
          </a:prstGeom>
          <a:noFill/>
          <a:ln w="15875">
            <a:solidFill>
              <a:srgbClr val="3399FF"/>
            </a:solidFill>
            <a:round/>
            <a:headEnd/>
            <a:tailEnd/>
          </a:ln>
        </p:spPr>
        <p:txBody>
          <a:bodyPr/>
          <a:lstStyle/>
          <a:p>
            <a:endParaRPr lang="en-US"/>
          </a:p>
        </p:txBody>
      </p:sp>
      <p:sp>
        <p:nvSpPr>
          <p:cNvPr id="48296" name="Line 166"/>
          <p:cNvSpPr>
            <a:spLocks noChangeShapeType="1"/>
          </p:cNvSpPr>
          <p:nvPr/>
        </p:nvSpPr>
        <p:spPr bwMode="auto">
          <a:xfrm flipV="1">
            <a:off x="5264150" y="3375025"/>
            <a:ext cx="47625" cy="15875"/>
          </a:xfrm>
          <a:prstGeom prst="line">
            <a:avLst/>
          </a:prstGeom>
          <a:noFill/>
          <a:ln w="15875">
            <a:solidFill>
              <a:srgbClr val="3399FF"/>
            </a:solidFill>
            <a:round/>
            <a:headEnd/>
            <a:tailEnd/>
          </a:ln>
        </p:spPr>
        <p:txBody>
          <a:bodyPr/>
          <a:lstStyle/>
          <a:p>
            <a:endParaRPr lang="en-US"/>
          </a:p>
        </p:txBody>
      </p:sp>
      <p:sp>
        <p:nvSpPr>
          <p:cNvPr id="48297" name="Line 167"/>
          <p:cNvSpPr>
            <a:spLocks noChangeShapeType="1"/>
          </p:cNvSpPr>
          <p:nvPr/>
        </p:nvSpPr>
        <p:spPr bwMode="auto">
          <a:xfrm>
            <a:off x="5359400" y="3375025"/>
            <a:ext cx="46038" cy="1588"/>
          </a:xfrm>
          <a:prstGeom prst="line">
            <a:avLst/>
          </a:prstGeom>
          <a:noFill/>
          <a:ln w="15875">
            <a:solidFill>
              <a:srgbClr val="3399FF"/>
            </a:solidFill>
            <a:round/>
            <a:headEnd/>
            <a:tailEnd/>
          </a:ln>
        </p:spPr>
        <p:txBody>
          <a:bodyPr/>
          <a:lstStyle/>
          <a:p>
            <a:endParaRPr lang="en-US"/>
          </a:p>
        </p:txBody>
      </p:sp>
      <p:sp>
        <p:nvSpPr>
          <p:cNvPr id="48298" name="Line 168"/>
          <p:cNvSpPr>
            <a:spLocks noChangeShapeType="1"/>
          </p:cNvSpPr>
          <p:nvPr/>
        </p:nvSpPr>
        <p:spPr bwMode="auto">
          <a:xfrm>
            <a:off x="5453063" y="3359150"/>
            <a:ext cx="46037" cy="1588"/>
          </a:xfrm>
          <a:prstGeom prst="line">
            <a:avLst/>
          </a:prstGeom>
          <a:noFill/>
          <a:ln w="15875">
            <a:solidFill>
              <a:srgbClr val="3399FF"/>
            </a:solidFill>
            <a:round/>
            <a:headEnd/>
            <a:tailEnd/>
          </a:ln>
        </p:spPr>
        <p:txBody>
          <a:bodyPr/>
          <a:lstStyle/>
          <a:p>
            <a:endParaRPr lang="en-US"/>
          </a:p>
        </p:txBody>
      </p:sp>
      <p:sp>
        <p:nvSpPr>
          <p:cNvPr id="48299" name="Line 169"/>
          <p:cNvSpPr>
            <a:spLocks noChangeShapeType="1"/>
          </p:cNvSpPr>
          <p:nvPr/>
        </p:nvSpPr>
        <p:spPr bwMode="auto">
          <a:xfrm flipV="1">
            <a:off x="5546725" y="3343275"/>
            <a:ext cx="47625" cy="15875"/>
          </a:xfrm>
          <a:prstGeom prst="line">
            <a:avLst/>
          </a:prstGeom>
          <a:noFill/>
          <a:ln w="15875">
            <a:solidFill>
              <a:srgbClr val="3399FF"/>
            </a:solidFill>
            <a:round/>
            <a:headEnd/>
            <a:tailEnd/>
          </a:ln>
        </p:spPr>
        <p:txBody>
          <a:bodyPr/>
          <a:lstStyle/>
          <a:p>
            <a:endParaRPr lang="en-US"/>
          </a:p>
        </p:txBody>
      </p:sp>
      <p:sp>
        <p:nvSpPr>
          <p:cNvPr id="48300" name="Line 170"/>
          <p:cNvSpPr>
            <a:spLocks noChangeShapeType="1"/>
          </p:cNvSpPr>
          <p:nvPr/>
        </p:nvSpPr>
        <p:spPr bwMode="auto">
          <a:xfrm>
            <a:off x="5640388" y="3343275"/>
            <a:ext cx="47625" cy="1588"/>
          </a:xfrm>
          <a:prstGeom prst="line">
            <a:avLst/>
          </a:prstGeom>
          <a:noFill/>
          <a:ln w="15875">
            <a:solidFill>
              <a:srgbClr val="3399FF"/>
            </a:solidFill>
            <a:round/>
            <a:headEnd/>
            <a:tailEnd/>
          </a:ln>
        </p:spPr>
        <p:txBody>
          <a:bodyPr/>
          <a:lstStyle/>
          <a:p>
            <a:endParaRPr lang="en-US"/>
          </a:p>
        </p:txBody>
      </p:sp>
      <p:sp>
        <p:nvSpPr>
          <p:cNvPr id="48301" name="Line 171"/>
          <p:cNvSpPr>
            <a:spLocks noChangeShapeType="1"/>
          </p:cNvSpPr>
          <p:nvPr/>
        </p:nvSpPr>
        <p:spPr bwMode="auto">
          <a:xfrm>
            <a:off x="5734050" y="3327400"/>
            <a:ext cx="47625" cy="1588"/>
          </a:xfrm>
          <a:prstGeom prst="line">
            <a:avLst/>
          </a:prstGeom>
          <a:noFill/>
          <a:ln w="15875">
            <a:solidFill>
              <a:srgbClr val="3399FF"/>
            </a:solidFill>
            <a:round/>
            <a:headEnd/>
            <a:tailEnd/>
          </a:ln>
        </p:spPr>
        <p:txBody>
          <a:bodyPr/>
          <a:lstStyle/>
          <a:p>
            <a:endParaRPr lang="en-US"/>
          </a:p>
        </p:txBody>
      </p:sp>
      <p:sp>
        <p:nvSpPr>
          <p:cNvPr id="48302" name="Line 172"/>
          <p:cNvSpPr>
            <a:spLocks noChangeShapeType="1"/>
          </p:cNvSpPr>
          <p:nvPr/>
        </p:nvSpPr>
        <p:spPr bwMode="auto">
          <a:xfrm>
            <a:off x="5829300" y="3327400"/>
            <a:ext cx="46038" cy="1588"/>
          </a:xfrm>
          <a:prstGeom prst="line">
            <a:avLst/>
          </a:prstGeom>
          <a:noFill/>
          <a:ln w="15875">
            <a:solidFill>
              <a:srgbClr val="3399FF"/>
            </a:solidFill>
            <a:round/>
            <a:headEnd/>
            <a:tailEnd/>
          </a:ln>
        </p:spPr>
        <p:txBody>
          <a:bodyPr/>
          <a:lstStyle/>
          <a:p>
            <a:endParaRPr lang="en-US"/>
          </a:p>
        </p:txBody>
      </p:sp>
      <p:sp>
        <p:nvSpPr>
          <p:cNvPr id="48303" name="Line 173"/>
          <p:cNvSpPr>
            <a:spLocks noChangeShapeType="1"/>
          </p:cNvSpPr>
          <p:nvPr/>
        </p:nvSpPr>
        <p:spPr bwMode="auto">
          <a:xfrm>
            <a:off x="5922963" y="3311525"/>
            <a:ext cx="30162" cy="1588"/>
          </a:xfrm>
          <a:prstGeom prst="line">
            <a:avLst/>
          </a:prstGeom>
          <a:noFill/>
          <a:ln w="15875">
            <a:solidFill>
              <a:srgbClr val="3399FF"/>
            </a:solidFill>
            <a:round/>
            <a:headEnd/>
            <a:tailEnd/>
          </a:ln>
        </p:spPr>
        <p:txBody>
          <a:bodyPr/>
          <a:lstStyle/>
          <a:p>
            <a:endParaRPr lang="en-US"/>
          </a:p>
        </p:txBody>
      </p:sp>
      <p:sp>
        <p:nvSpPr>
          <p:cNvPr id="48304" name="Line 174"/>
          <p:cNvSpPr>
            <a:spLocks noChangeShapeType="1"/>
          </p:cNvSpPr>
          <p:nvPr/>
        </p:nvSpPr>
        <p:spPr bwMode="auto">
          <a:xfrm>
            <a:off x="5953125" y="3311525"/>
            <a:ext cx="15875" cy="1588"/>
          </a:xfrm>
          <a:prstGeom prst="line">
            <a:avLst/>
          </a:prstGeom>
          <a:noFill/>
          <a:ln w="15875">
            <a:solidFill>
              <a:srgbClr val="3399FF"/>
            </a:solidFill>
            <a:round/>
            <a:headEnd/>
            <a:tailEnd/>
          </a:ln>
        </p:spPr>
        <p:txBody>
          <a:bodyPr/>
          <a:lstStyle/>
          <a:p>
            <a:endParaRPr lang="en-US"/>
          </a:p>
        </p:txBody>
      </p:sp>
      <p:sp>
        <p:nvSpPr>
          <p:cNvPr id="48305" name="Line 175"/>
          <p:cNvSpPr>
            <a:spLocks noChangeShapeType="1"/>
          </p:cNvSpPr>
          <p:nvPr/>
        </p:nvSpPr>
        <p:spPr bwMode="auto">
          <a:xfrm flipV="1">
            <a:off x="6016625" y="3295650"/>
            <a:ext cx="47625" cy="15875"/>
          </a:xfrm>
          <a:prstGeom prst="line">
            <a:avLst/>
          </a:prstGeom>
          <a:noFill/>
          <a:ln w="15875">
            <a:solidFill>
              <a:srgbClr val="3399FF"/>
            </a:solidFill>
            <a:round/>
            <a:headEnd/>
            <a:tailEnd/>
          </a:ln>
        </p:spPr>
        <p:txBody>
          <a:bodyPr/>
          <a:lstStyle/>
          <a:p>
            <a:endParaRPr lang="en-US"/>
          </a:p>
        </p:txBody>
      </p:sp>
      <p:sp>
        <p:nvSpPr>
          <p:cNvPr id="48306" name="Line 176"/>
          <p:cNvSpPr>
            <a:spLocks noChangeShapeType="1"/>
          </p:cNvSpPr>
          <p:nvPr/>
        </p:nvSpPr>
        <p:spPr bwMode="auto">
          <a:xfrm>
            <a:off x="6094413" y="3295650"/>
            <a:ext cx="47625" cy="1588"/>
          </a:xfrm>
          <a:prstGeom prst="line">
            <a:avLst/>
          </a:prstGeom>
          <a:noFill/>
          <a:ln w="15875">
            <a:solidFill>
              <a:srgbClr val="3399FF"/>
            </a:solidFill>
            <a:round/>
            <a:headEnd/>
            <a:tailEnd/>
          </a:ln>
        </p:spPr>
        <p:txBody>
          <a:bodyPr/>
          <a:lstStyle/>
          <a:p>
            <a:endParaRPr lang="en-US"/>
          </a:p>
        </p:txBody>
      </p:sp>
      <p:sp>
        <p:nvSpPr>
          <p:cNvPr id="48307" name="Line 177"/>
          <p:cNvSpPr>
            <a:spLocks noChangeShapeType="1"/>
          </p:cNvSpPr>
          <p:nvPr/>
        </p:nvSpPr>
        <p:spPr bwMode="auto">
          <a:xfrm flipV="1">
            <a:off x="6188075" y="3279775"/>
            <a:ext cx="47625" cy="15875"/>
          </a:xfrm>
          <a:prstGeom prst="line">
            <a:avLst/>
          </a:prstGeom>
          <a:noFill/>
          <a:ln w="15875">
            <a:solidFill>
              <a:srgbClr val="3399FF"/>
            </a:solidFill>
            <a:round/>
            <a:headEnd/>
            <a:tailEnd/>
          </a:ln>
        </p:spPr>
        <p:txBody>
          <a:bodyPr/>
          <a:lstStyle/>
          <a:p>
            <a:endParaRPr lang="en-US"/>
          </a:p>
        </p:txBody>
      </p:sp>
      <p:sp>
        <p:nvSpPr>
          <p:cNvPr id="48308" name="Line 178"/>
          <p:cNvSpPr>
            <a:spLocks noChangeShapeType="1"/>
          </p:cNvSpPr>
          <p:nvPr/>
        </p:nvSpPr>
        <p:spPr bwMode="auto">
          <a:xfrm>
            <a:off x="6283325" y="3279775"/>
            <a:ext cx="46038" cy="1588"/>
          </a:xfrm>
          <a:prstGeom prst="line">
            <a:avLst/>
          </a:prstGeom>
          <a:noFill/>
          <a:ln w="15875">
            <a:solidFill>
              <a:srgbClr val="3399FF"/>
            </a:solidFill>
            <a:round/>
            <a:headEnd/>
            <a:tailEnd/>
          </a:ln>
        </p:spPr>
        <p:txBody>
          <a:bodyPr/>
          <a:lstStyle/>
          <a:p>
            <a:endParaRPr lang="en-US"/>
          </a:p>
        </p:txBody>
      </p:sp>
      <p:sp>
        <p:nvSpPr>
          <p:cNvPr id="48309" name="Line 179"/>
          <p:cNvSpPr>
            <a:spLocks noChangeShapeType="1"/>
          </p:cNvSpPr>
          <p:nvPr/>
        </p:nvSpPr>
        <p:spPr bwMode="auto">
          <a:xfrm>
            <a:off x="6376988" y="3263900"/>
            <a:ext cx="46037" cy="1588"/>
          </a:xfrm>
          <a:prstGeom prst="line">
            <a:avLst/>
          </a:prstGeom>
          <a:noFill/>
          <a:ln w="15875">
            <a:solidFill>
              <a:srgbClr val="3399FF"/>
            </a:solidFill>
            <a:round/>
            <a:headEnd/>
            <a:tailEnd/>
          </a:ln>
        </p:spPr>
        <p:txBody>
          <a:bodyPr/>
          <a:lstStyle/>
          <a:p>
            <a:endParaRPr lang="en-US"/>
          </a:p>
        </p:txBody>
      </p:sp>
      <p:sp>
        <p:nvSpPr>
          <p:cNvPr id="48310" name="Line 180"/>
          <p:cNvSpPr>
            <a:spLocks noChangeShapeType="1"/>
          </p:cNvSpPr>
          <p:nvPr/>
        </p:nvSpPr>
        <p:spPr bwMode="auto">
          <a:xfrm>
            <a:off x="6470650" y="3263900"/>
            <a:ext cx="47625" cy="1588"/>
          </a:xfrm>
          <a:prstGeom prst="line">
            <a:avLst/>
          </a:prstGeom>
          <a:noFill/>
          <a:ln w="19050">
            <a:solidFill>
              <a:srgbClr val="3399FF"/>
            </a:solidFill>
            <a:round/>
            <a:headEnd/>
            <a:tailEnd/>
          </a:ln>
        </p:spPr>
        <p:txBody>
          <a:bodyPr/>
          <a:lstStyle/>
          <a:p>
            <a:endParaRPr lang="en-US"/>
          </a:p>
        </p:txBody>
      </p:sp>
      <p:sp>
        <p:nvSpPr>
          <p:cNvPr id="48311" name="Line 181"/>
          <p:cNvSpPr>
            <a:spLocks noChangeShapeType="1"/>
          </p:cNvSpPr>
          <p:nvPr/>
        </p:nvSpPr>
        <p:spPr bwMode="auto">
          <a:xfrm>
            <a:off x="6564313" y="3248025"/>
            <a:ext cx="47625" cy="1588"/>
          </a:xfrm>
          <a:prstGeom prst="line">
            <a:avLst/>
          </a:prstGeom>
          <a:noFill/>
          <a:ln w="15875">
            <a:solidFill>
              <a:srgbClr val="3399FF"/>
            </a:solidFill>
            <a:round/>
            <a:headEnd/>
            <a:tailEnd/>
          </a:ln>
        </p:spPr>
        <p:txBody>
          <a:bodyPr/>
          <a:lstStyle/>
          <a:p>
            <a:endParaRPr lang="en-US"/>
          </a:p>
        </p:txBody>
      </p:sp>
      <p:sp>
        <p:nvSpPr>
          <p:cNvPr id="48312" name="Line 182"/>
          <p:cNvSpPr>
            <a:spLocks noChangeShapeType="1"/>
          </p:cNvSpPr>
          <p:nvPr/>
        </p:nvSpPr>
        <p:spPr bwMode="auto">
          <a:xfrm>
            <a:off x="6657975" y="3248025"/>
            <a:ext cx="47625" cy="1588"/>
          </a:xfrm>
          <a:prstGeom prst="line">
            <a:avLst/>
          </a:prstGeom>
          <a:noFill/>
          <a:ln w="15875">
            <a:solidFill>
              <a:srgbClr val="3399FF"/>
            </a:solidFill>
            <a:round/>
            <a:headEnd/>
            <a:tailEnd/>
          </a:ln>
        </p:spPr>
        <p:txBody>
          <a:bodyPr/>
          <a:lstStyle/>
          <a:p>
            <a:endParaRPr lang="en-US"/>
          </a:p>
        </p:txBody>
      </p:sp>
      <p:sp>
        <p:nvSpPr>
          <p:cNvPr id="48313" name="Line 183"/>
          <p:cNvSpPr>
            <a:spLocks noChangeShapeType="1"/>
          </p:cNvSpPr>
          <p:nvPr/>
        </p:nvSpPr>
        <p:spPr bwMode="auto">
          <a:xfrm>
            <a:off x="6753225" y="3232150"/>
            <a:ext cx="46038" cy="1588"/>
          </a:xfrm>
          <a:prstGeom prst="line">
            <a:avLst/>
          </a:prstGeom>
          <a:noFill/>
          <a:ln w="15875">
            <a:solidFill>
              <a:srgbClr val="3399FF"/>
            </a:solidFill>
            <a:round/>
            <a:headEnd/>
            <a:tailEnd/>
          </a:ln>
        </p:spPr>
        <p:txBody>
          <a:bodyPr/>
          <a:lstStyle/>
          <a:p>
            <a:endParaRPr lang="en-US"/>
          </a:p>
        </p:txBody>
      </p:sp>
      <p:sp>
        <p:nvSpPr>
          <p:cNvPr id="48314" name="Text Box 184"/>
          <p:cNvSpPr txBox="1">
            <a:spLocks noChangeArrowheads="1"/>
          </p:cNvSpPr>
          <p:nvPr/>
        </p:nvSpPr>
        <p:spPr bwMode="auto">
          <a:xfrm>
            <a:off x="241300" y="6454775"/>
            <a:ext cx="5030788" cy="274638"/>
          </a:xfrm>
          <a:prstGeom prst="rect">
            <a:avLst/>
          </a:prstGeom>
          <a:noFill/>
          <a:ln w="9525" algn="ctr">
            <a:noFill/>
            <a:miter lim="800000"/>
            <a:headEnd/>
            <a:tailEnd/>
          </a:ln>
        </p:spPr>
        <p:txBody>
          <a:bodyPr wrap="none">
            <a:spAutoFit/>
          </a:bodyPr>
          <a:lstStyle/>
          <a:p>
            <a:r>
              <a:rPr lang="en-GB" sz="1200" i="0">
                <a:solidFill>
                  <a:schemeClr val="bg1"/>
                </a:solidFill>
                <a:latin typeface="Arial" charset="0"/>
              </a:rPr>
              <a:t>The dashed lines indicate upper and lower 95% CIs for the mean values</a:t>
            </a:r>
          </a:p>
        </p:txBody>
      </p:sp>
      <p:sp>
        <p:nvSpPr>
          <p:cNvPr id="48315" name="AutoShape 185"/>
          <p:cNvSpPr>
            <a:spLocks noChangeArrowheads="1"/>
          </p:cNvSpPr>
          <p:nvPr/>
        </p:nvSpPr>
        <p:spPr bwMode="auto">
          <a:xfrm>
            <a:off x="3124200" y="3962400"/>
            <a:ext cx="485775" cy="976313"/>
          </a:xfrm>
          <a:prstGeom prst="upArrow">
            <a:avLst>
              <a:gd name="adj1" fmla="val 50000"/>
              <a:gd name="adj2" fmla="val 50245"/>
            </a:avLst>
          </a:prstGeom>
          <a:solidFill>
            <a:srgbClr val="FF9900"/>
          </a:solidFill>
          <a:ln w="9525">
            <a:solidFill>
              <a:schemeClr val="tx1"/>
            </a:solidFill>
            <a:miter lim="800000"/>
            <a:headEnd/>
            <a:tailEnd/>
          </a:ln>
        </p:spPr>
        <p:txBody>
          <a:bodyPr vert="eaVert" wrap="none" anchor="ctr"/>
          <a:lstStyle/>
          <a:p>
            <a:endParaRPr lang="en-US"/>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Rectangle 4"/>
          <p:cNvSpPr>
            <a:spLocks noChangeArrowheads="1"/>
          </p:cNvSpPr>
          <p:nvPr/>
        </p:nvSpPr>
        <p:spPr bwMode="auto">
          <a:xfrm>
            <a:off x="2049463" y="1697038"/>
            <a:ext cx="6110287" cy="4078287"/>
          </a:xfrm>
          <a:prstGeom prst="rect">
            <a:avLst/>
          </a:prstGeom>
          <a:solidFill>
            <a:srgbClr val="006666">
              <a:alpha val="43921"/>
            </a:srgbClr>
          </a:solidFill>
          <a:ln w="9525">
            <a:noFill/>
            <a:miter lim="800000"/>
            <a:headEnd/>
            <a:tailEnd/>
          </a:ln>
        </p:spPr>
        <p:txBody>
          <a:bodyPr/>
          <a:lstStyle/>
          <a:p>
            <a:endParaRPr lang="en-US"/>
          </a:p>
        </p:txBody>
      </p:sp>
      <p:pic>
        <p:nvPicPr>
          <p:cNvPr id="53250" name="Picture 28" descr="DE Slide 2 copy"/>
          <p:cNvPicPr>
            <a:picLocks noChangeAspect="1" noChangeArrowheads="1"/>
          </p:cNvPicPr>
          <p:nvPr/>
        </p:nvPicPr>
        <p:blipFill>
          <a:blip r:embed="rId3" cstate="print"/>
          <a:srcRect/>
          <a:stretch>
            <a:fillRect/>
          </a:stretch>
        </p:blipFill>
        <p:spPr bwMode="auto">
          <a:xfrm>
            <a:off x="765175" y="2614613"/>
            <a:ext cx="7450138" cy="3100387"/>
          </a:xfrm>
          <a:prstGeom prst="rect">
            <a:avLst/>
          </a:prstGeom>
          <a:noFill/>
          <a:ln w="9525">
            <a:noFill/>
            <a:miter lim="800000"/>
            <a:headEnd/>
            <a:tailEnd/>
          </a:ln>
        </p:spPr>
      </p:pic>
      <p:sp useBgFill="1">
        <p:nvSpPr>
          <p:cNvPr id="53251" name="Rectangle 95"/>
          <p:cNvSpPr>
            <a:spLocks noChangeArrowheads="1"/>
          </p:cNvSpPr>
          <p:nvPr/>
        </p:nvSpPr>
        <p:spPr bwMode="auto">
          <a:xfrm>
            <a:off x="714375" y="2286000"/>
            <a:ext cx="1357313" cy="3286125"/>
          </a:xfrm>
          <a:prstGeom prst="rect">
            <a:avLst/>
          </a:prstGeom>
          <a:ln w="9525" algn="ctr">
            <a:noFill/>
            <a:round/>
            <a:headEnd/>
            <a:tailEnd/>
          </a:ln>
        </p:spPr>
        <p:txBody>
          <a:bodyPr/>
          <a:lstStyle/>
          <a:p>
            <a:endParaRPr lang="en-US"/>
          </a:p>
        </p:txBody>
      </p:sp>
      <p:sp>
        <p:nvSpPr>
          <p:cNvPr id="336899" name="Rectangle 3"/>
          <p:cNvSpPr>
            <a:spLocks noGrp="1" noChangeArrowheads="1"/>
          </p:cNvSpPr>
          <p:nvPr>
            <p:ph type="title"/>
          </p:nvPr>
        </p:nvSpPr>
        <p:spPr>
          <a:xfrm>
            <a:off x="1066800" y="0"/>
            <a:ext cx="7959725" cy="800100"/>
          </a:xfrm>
        </p:spPr>
        <p:txBody>
          <a:bodyPr/>
          <a:lstStyle/>
          <a:p>
            <a:pPr eaLnBrk="1" hangingPunct="1">
              <a:defRPr/>
            </a:pPr>
            <a:r>
              <a:rPr lang="en-US" sz="3600" dirty="0" smtClean="0"/>
              <a:t>Recent Coronary IVUS Progression Trials</a:t>
            </a:r>
          </a:p>
        </p:txBody>
      </p:sp>
      <p:sp>
        <p:nvSpPr>
          <p:cNvPr id="53253" name="Footer Placeholder 4"/>
          <p:cNvSpPr>
            <a:spLocks noGrp="1"/>
          </p:cNvSpPr>
          <p:nvPr>
            <p:ph type="ftr" sz="quarter" idx="11"/>
          </p:nvPr>
        </p:nvSpPr>
        <p:spPr>
          <a:noFill/>
        </p:spPr>
        <p:txBody>
          <a:bodyPr/>
          <a:lstStyle/>
          <a:p>
            <a:r>
              <a:rPr lang="en-US" smtClean="0"/>
              <a:t>© </a:t>
            </a:r>
            <a:r>
              <a:rPr lang="en-US" smtClean="0">
                <a:cs typeface="Arial" charset="0"/>
              </a:rPr>
              <a:t>Continuing Medical Implementation </a:t>
            </a:r>
            <a:r>
              <a:rPr lang="en-US" smtClean="0"/>
              <a:t>®</a:t>
            </a:r>
            <a:r>
              <a:rPr lang="en-US" smtClean="0">
                <a:cs typeface="Arial" charset="0"/>
              </a:rPr>
              <a:t>                                       …..</a:t>
            </a:r>
            <a:r>
              <a:rPr lang="en-US" i="1" smtClean="0">
                <a:cs typeface="Arial" charset="0"/>
              </a:rPr>
              <a:t>.bridging the care gap </a:t>
            </a:r>
          </a:p>
        </p:txBody>
      </p:sp>
      <p:sp>
        <p:nvSpPr>
          <p:cNvPr id="53254" name="Rectangle 2"/>
          <p:cNvSpPr>
            <a:spLocks noChangeArrowheads="1"/>
          </p:cNvSpPr>
          <p:nvPr/>
        </p:nvSpPr>
        <p:spPr bwMode="auto">
          <a:xfrm>
            <a:off x="533400" y="6248400"/>
            <a:ext cx="8229600" cy="609600"/>
          </a:xfrm>
          <a:prstGeom prst="rect">
            <a:avLst/>
          </a:prstGeom>
          <a:solidFill>
            <a:srgbClr val="008080"/>
          </a:solidFill>
          <a:ln w="9525">
            <a:noFill/>
            <a:miter lim="800000"/>
            <a:headEnd/>
            <a:tailEnd/>
          </a:ln>
        </p:spPr>
        <p:txBody>
          <a:bodyPr wrap="none" anchor="ctr"/>
          <a:lstStyle/>
          <a:p>
            <a:endParaRPr lang="en-US"/>
          </a:p>
        </p:txBody>
      </p:sp>
      <p:sp>
        <p:nvSpPr>
          <p:cNvPr id="53256" name="Freeform 5"/>
          <p:cNvSpPr>
            <a:spLocks/>
          </p:cNvSpPr>
          <p:nvPr/>
        </p:nvSpPr>
        <p:spPr bwMode="auto">
          <a:xfrm>
            <a:off x="2049463" y="1697038"/>
            <a:ext cx="6110287" cy="4078287"/>
          </a:xfrm>
          <a:custGeom>
            <a:avLst/>
            <a:gdLst>
              <a:gd name="T0" fmla="*/ 0 w 3849"/>
              <a:gd name="T1" fmla="*/ 0 h 2569"/>
              <a:gd name="T2" fmla="*/ 6110287 w 3849"/>
              <a:gd name="T3" fmla="*/ 0 h 2569"/>
              <a:gd name="T4" fmla="*/ 6110287 w 3849"/>
              <a:gd name="T5" fmla="*/ 4078287 h 2569"/>
              <a:gd name="T6" fmla="*/ 0 w 3849"/>
              <a:gd name="T7" fmla="*/ 4078287 h 2569"/>
              <a:gd name="T8" fmla="*/ 0 w 3849"/>
              <a:gd name="T9" fmla="*/ 0 h 2569"/>
              <a:gd name="T10" fmla="*/ 0 w 3849"/>
              <a:gd name="T11" fmla="*/ 4078287 h 2569"/>
              <a:gd name="T12" fmla="*/ 0 60000 65536"/>
              <a:gd name="T13" fmla="*/ 0 60000 65536"/>
              <a:gd name="T14" fmla="*/ 0 60000 65536"/>
              <a:gd name="T15" fmla="*/ 0 60000 65536"/>
              <a:gd name="T16" fmla="*/ 0 60000 65536"/>
              <a:gd name="T17" fmla="*/ 0 60000 65536"/>
              <a:gd name="T18" fmla="*/ 0 w 3849"/>
              <a:gd name="T19" fmla="*/ 0 h 2569"/>
              <a:gd name="T20" fmla="*/ 3849 w 3849"/>
              <a:gd name="T21" fmla="*/ 2569 h 2569"/>
            </a:gdLst>
            <a:ahLst/>
            <a:cxnLst>
              <a:cxn ang="T12">
                <a:pos x="T0" y="T1"/>
              </a:cxn>
              <a:cxn ang="T13">
                <a:pos x="T2" y="T3"/>
              </a:cxn>
              <a:cxn ang="T14">
                <a:pos x="T4" y="T5"/>
              </a:cxn>
              <a:cxn ang="T15">
                <a:pos x="T6" y="T7"/>
              </a:cxn>
              <a:cxn ang="T16">
                <a:pos x="T8" y="T9"/>
              </a:cxn>
              <a:cxn ang="T17">
                <a:pos x="T10" y="T11"/>
              </a:cxn>
            </a:cxnLst>
            <a:rect l="T18" t="T19" r="T20" b="T21"/>
            <a:pathLst>
              <a:path w="3849" h="2569">
                <a:moveTo>
                  <a:pt x="0" y="0"/>
                </a:moveTo>
                <a:lnTo>
                  <a:pt x="3849" y="0"/>
                </a:lnTo>
                <a:lnTo>
                  <a:pt x="3849" y="2569"/>
                </a:lnTo>
                <a:lnTo>
                  <a:pt x="0" y="2569"/>
                </a:lnTo>
                <a:lnTo>
                  <a:pt x="0" y="0"/>
                </a:lnTo>
                <a:lnTo>
                  <a:pt x="0" y="2569"/>
                </a:lnTo>
              </a:path>
            </a:pathLst>
          </a:custGeom>
          <a:noFill/>
          <a:ln w="12700">
            <a:solidFill>
              <a:srgbClr val="FFFFFF"/>
            </a:solidFill>
            <a:prstDash val="solid"/>
            <a:round/>
            <a:headEnd/>
            <a:tailEnd/>
          </a:ln>
        </p:spPr>
        <p:txBody>
          <a:bodyPr/>
          <a:lstStyle/>
          <a:p>
            <a:endParaRPr lang="en-US"/>
          </a:p>
        </p:txBody>
      </p:sp>
      <p:sp>
        <p:nvSpPr>
          <p:cNvPr id="53257" name="Line 6"/>
          <p:cNvSpPr>
            <a:spLocks noChangeShapeType="1"/>
          </p:cNvSpPr>
          <p:nvPr/>
        </p:nvSpPr>
        <p:spPr bwMode="auto">
          <a:xfrm>
            <a:off x="1998663" y="5775325"/>
            <a:ext cx="50800" cy="1588"/>
          </a:xfrm>
          <a:prstGeom prst="line">
            <a:avLst/>
          </a:prstGeom>
          <a:noFill/>
          <a:ln w="12700">
            <a:solidFill>
              <a:srgbClr val="FFFFFF"/>
            </a:solidFill>
            <a:round/>
            <a:headEnd/>
            <a:tailEnd/>
          </a:ln>
        </p:spPr>
        <p:txBody>
          <a:bodyPr/>
          <a:lstStyle/>
          <a:p>
            <a:endParaRPr lang="en-US"/>
          </a:p>
        </p:txBody>
      </p:sp>
      <p:sp>
        <p:nvSpPr>
          <p:cNvPr id="53258" name="Line 7"/>
          <p:cNvSpPr>
            <a:spLocks noChangeShapeType="1"/>
          </p:cNvSpPr>
          <p:nvPr/>
        </p:nvSpPr>
        <p:spPr bwMode="auto">
          <a:xfrm>
            <a:off x="1998663" y="5368925"/>
            <a:ext cx="50800" cy="1588"/>
          </a:xfrm>
          <a:prstGeom prst="line">
            <a:avLst/>
          </a:prstGeom>
          <a:noFill/>
          <a:ln w="12700">
            <a:solidFill>
              <a:srgbClr val="FFFFFF"/>
            </a:solidFill>
            <a:round/>
            <a:headEnd/>
            <a:tailEnd/>
          </a:ln>
        </p:spPr>
        <p:txBody>
          <a:bodyPr/>
          <a:lstStyle/>
          <a:p>
            <a:endParaRPr lang="en-US"/>
          </a:p>
        </p:txBody>
      </p:sp>
      <p:sp>
        <p:nvSpPr>
          <p:cNvPr id="53259" name="Line 8"/>
          <p:cNvSpPr>
            <a:spLocks noChangeShapeType="1"/>
          </p:cNvSpPr>
          <p:nvPr/>
        </p:nvSpPr>
        <p:spPr bwMode="auto">
          <a:xfrm>
            <a:off x="1998663" y="4962525"/>
            <a:ext cx="50800" cy="1588"/>
          </a:xfrm>
          <a:prstGeom prst="line">
            <a:avLst/>
          </a:prstGeom>
          <a:noFill/>
          <a:ln w="12700">
            <a:solidFill>
              <a:srgbClr val="FFFFFF"/>
            </a:solidFill>
            <a:round/>
            <a:headEnd/>
            <a:tailEnd/>
          </a:ln>
        </p:spPr>
        <p:txBody>
          <a:bodyPr/>
          <a:lstStyle/>
          <a:p>
            <a:endParaRPr lang="en-US"/>
          </a:p>
        </p:txBody>
      </p:sp>
      <p:sp>
        <p:nvSpPr>
          <p:cNvPr id="53260" name="Line 9"/>
          <p:cNvSpPr>
            <a:spLocks noChangeShapeType="1"/>
          </p:cNvSpPr>
          <p:nvPr/>
        </p:nvSpPr>
        <p:spPr bwMode="auto">
          <a:xfrm>
            <a:off x="1998663" y="4556125"/>
            <a:ext cx="50800" cy="1588"/>
          </a:xfrm>
          <a:prstGeom prst="line">
            <a:avLst/>
          </a:prstGeom>
          <a:noFill/>
          <a:ln w="12700">
            <a:solidFill>
              <a:srgbClr val="FFFFFF"/>
            </a:solidFill>
            <a:round/>
            <a:headEnd/>
            <a:tailEnd/>
          </a:ln>
        </p:spPr>
        <p:txBody>
          <a:bodyPr/>
          <a:lstStyle/>
          <a:p>
            <a:endParaRPr lang="en-US"/>
          </a:p>
        </p:txBody>
      </p:sp>
      <p:sp>
        <p:nvSpPr>
          <p:cNvPr id="53261" name="Line 10"/>
          <p:cNvSpPr>
            <a:spLocks noChangeShapeType="1"/>
          </p:cNvSpPr>
          <p:nvPr/>
        </p:nvSpPr>
        <p:spPr bwMode="auto">
          <a:xfrm>
            <a:off x="1998663" y="4149725"/>
            <a:ext cx="50800" cy="1588"/>
          </a:xfrm>
          <a:prstGeom prst="line">
            <a:avLst/>
          </a:prstGeom>
          <a:noFill/>
          <a:ln w="12700">
            <a:solidFill>
              <a:srgbClr val="FFFFFF"/>
            </a:solidFill>
            <a:round/>
            <a:headEnd/>
            <a:tailEnd/>
          </a:ln>
        </p:spPr>
        <p:txBody>
          <a:bodyPr/>
          <a:lstStyle/>
          <a:p>
            <a:endParaRPr lang="en-US"/>
          </a:p>
        </p:txBody>
      </p:sp>
      <p:sp>
        <p:nvSpPr>
          <p:cNvPr id="53262" name="Line 11"/>
          <p:cNvSpPr>
            <a:spLocks noChangeShapeType="1"/>
          </p:cNvSpPr>
          <p:nvPr/>
        </p:nvSpPr>
        <p:spPr bwMode="auto">
          <a:xfrm>
            <a:off x="1998663" y="3741738"/>
            <a:ext cx="50800" cy="1587"/>
          </a:xfrm>
          <a:prstGeom prst="line">
            <a:avLst/>
          </a:prstGeom>
          <a:noFill/>
          <a:ln w="12700">
            <a:solidFill>
              <a:srgbClr val="FFFFFF"/>
            </a:solidFill>
            <a:round/>
            <a:headEnd/>
            <a:tailEnd/>
          </a:ln>
        </p:spPr>
        <p:txBody>
          <a:bodyPr/>
          <a:lstStyle/>
          <a:p>
            <a:endParaRPr lang="en-US"/>
          </a:p>
        </p:txBody>
      </p:sp>
      <p:sp>
        <p:nvSpPr>
          <p:cNvPr id="53263" name="Line 12"/>
          <p:cNvSpPr>
            <a:spLocks noChangeShapeType="1"/>
          </p:cNvSpPr>
          <p:nvPr/>
        </p:nvSpPr>
        <p:spPr bwMode="auto">
          <a:xfrm>
            <a:off x="1998663" y="3322638"/>
            <a:ext cx="50800" cy="1587"/>
          </a:xfrm>
          <a:prstGeom prst="line">
            <a:avLst/>
          </a:prstGeom>
          <a:noFill/>
          <a:ln w="12700">
            <a:solidFill>
              <a:srgbClr val="FFFFFF"/>
            </a:solidFill>
            <a:round/>
            <a:headEnd/>
            <a:tailEnd/>
          </a:ln>
        </p:spPr>
        <p:txBody>
          <a:bodyPr/>
          <a:lstStyle/>
          <a:p>
            <a:endParaRPr lang="en-US"/>
          </a:p>
        </p:txBody>
      </p:sp>
      <p:sp>
        <p:nvSpPr>
          <p:cNvPr id="53264" name="Line 13"/>
          <p:cNvSpPr>
            <a:spLocks noChangeShapeType="1"/>
          </p:cNvSpPr>
          <p:nvPr/>
        </p:nvSpPr>
        <p:spPr bwMode="auto">
          <a:xfrm>
            <a:off x="1998663" y="2916238"/>
            <a:ext cx="50800" cy="1587"/>
          </a:xfrm>
          <a:prstGeom prst="line">
            <a:avLst/>
          </a:prstGeom>
          <a:noFill/>
          <a:ln w="12700">
            <a:solidFill>
              <a:srgbClr val="FFFFFF"/>
            </a:solidFill>
            <a:round/>
            <a:headEnd/>
            <a:tailEnd/>
          </a:ln>
        </p:spPr>
        <p:txBody>
          <a:bodyPr/>
          <a:lstStyle/>
          <a:p>
            <a:endParaRPr lang="en-US"/>
          </a:p>
        </p:txBody>
      </p:sp>
      <p:sp>
        <p:nvSpPr>
          <p:cNvPr id="53265" name="Line 14"/>
          <p:cNvSpPr>
            <a:spLocks noChangeShapeType="1"/>
          </p:cNvSpPr>
          <p:nvPr/>
        </p:nvSpPr>
        <p:spPr bwMode="auto">
          <a:xfrm>
            <a:off x="1998663" y="2509838"/>
            <a:ext cx="50800" cy="1587"/>
          </a:xfrm>
          <a:prstGeom prst="line">
            <a:avLst/>
          </a:prstGeom>
          <a:noFill/>
          <a:ln w="12700">
            <a:solidFill>
              <a:srgbClr val="FFFFFF"/>
            </a:solidFill>
            <a:round/>
            <a:headEnd/>
            <a:tailEnd/>
          </a:ln>
        </p:spPr>
        <p:txBody>
          <a:bodyPr/>
          <a:lstStyle/>
          <a:p>
            <a:endParaRPr lang="en-US"/>
          </a:p>
        </p:txBody>
      </p:sp>
      <p:sp>
        <p:nvSpPr>
          <p:cNvPr id="53266" name="Line 15"/>
          <p:cNvSpPr>
            <a:spLocks noChangeShapeType="1"/>
          </p:cNvSpPr>
          <p:nvPr/>
        </p:nvSpPr>
        <p:spPr bwMode="auto">
          <a:xfrm>
            <a:off x="1998663" y="2103438"/>
            <a:ext cx="50800" cy="1587"/>
          </a:xfrm>
          <a:prstGeom prst="line">
            <a:avLst/>
          </a:prstGeom>
          <a:noFill/>
          <a:ln w="12700">
            <a:solidFill>
              <a:srgbClr val="FFFFFF"/>
            </a:solidFill>
            <a:round/>
            <a:headEnd/>
            <a:tailEnd/>
          </a:ln>
        </p:spPr>
        <p:txBody>
          <a:bodyPr/>
          <a:lstStyle/>
          <a:p>
            <a:endParaRPr lang="en-US"/>
          </a:p>
        </p:txBody>
      </p:sp>
      <p:sp>
        <p:nvSpPr>
          <p:cNvPr id="53267" name="Line 16"/>
          <p:cNvSpPr>
            <a:spLocks noChangeShapeType="1"/>
          </p:cNvSpPr>
          <p:nvPr/>
        </p:nvSpPr>
        <p:spPr bwMode="auto">
          <a:xfrm>
            <a:off x="1998663" y="1697038"/>
            <a:ext cx="50800" cy="1587"/>
          </a:xfrm>
          <a:prstGeom prst="line">
            <a:avLst/>
          </a:prstGeom>
          <a:noFill/>
          <a:ln w="12700">
            <a:solidFill>
              <a:srgbClr val="FFFFFF"/>
            </a:solidFill>
            <a:round/>
            <a:headEnd/>
            <a:tailEnd/>
          </a:ln>
        </p:spPr>
        <p:txBody>
          <a:bodyPr/>
          <a:lstStyle/>
          <a:p>
            <a:endParaRPr lang="en-US"/>
          </a:p>
        </p:txBody>
      </p:sp>
      <p:sp>
        <p:nvSpPr>
          <p:cNvPr id="53268" name="Line 17"/>
          <p:cNvSpPr>
            <a:spLocks noChangeShapeType="1"/>
          </p:cNvSpPr>
          <p:nvPr/>
        </p:nvSpPr>
        <p:spPr bwMode="auto">
          <a:xfrm>
            <a:off x="1985963" y="5775325"/>
            <a:ext cx="63500" cy="1588"/>
          </a:xfrm>
          <a:prstGeom prst="line">
            <a:avLst/>
          </a:prstGeom>
          <a:noFill/>
          <a:ln w="12700">
            <a:solidFill>
              <a:srgbClr val="FFFFFF"/>
            </a:solidFill>
            <a:round/>
            <a:headEnd/>
            <a:tailEnd/>
          </a:ln>
        </p:spPr>
        <p:txBody>
          <a:bodyPr/>
          <a:lstStyle/>
          <a:p>
            <a:endParaRPr lang="en-US"/>
          </a:p>
        </p:txBody>
      </p:sp>
      <p:sp>
        <p:nvSpPr>
          <p:cNvPr id="53269" name="Line 18"/>
          <p:cNvSpPr>
            <a:spLocks noChangeShapeType="1"/>
          </p:cNvSpPr>
          <p:nvPr/>
        </p:nvSpPr>
        <p:spPr bwMode="auto">
          <a:xfrm>
            <a:off x="1985963" y="4962525"/>
            <a:ext cx="63500" cy="1588"/>
          </a:xfrm>
          <a:prstGeom prst="line">
            <a:avLst/>
          </a:prstGeom>
          <a:noFill/>
          <a:ln w="12700">
            <a:solidFill>
              <a:srgbClr val="FFFFFF"/>
            </a:solidFill>
            <a:round/>
            <a:headEnd/>
            <a:tailEnd/>
          </a:ln>
        </p:spPr>
        <p:txBody>
          <a:bodyPr/>
          <a:lstStyle/>
          <a:p>
            <a:endParaRPr lang="en-US"/>
          </a:p>
        </p:txBody>
      </p:sp>
      <p:sp>
        <p:nvSpPr>
          <p:cNvPr id="53270" name="Line 19"/>
          <p:cNvSpPr>
            <a:spLocks noChangeShapeType="1"/>
          </p:cNvSpPr>
          <p:nvPr/>
        </p:nvSpPr>
        <p:spPr bwMode="auto">
          <a:xfrm>
            <a:off x="1985963" y="4149725"/>
            <a:ext cx="63500" cy="1588"/>
          </a:xfrm>
          <a:prstGeom prst="line">
            <a:avLst/>
          </a:prstGeom>
          <a:noFill/>
          <a:ln w="12700">
            <a:solidFill>
              <a:srgbClr val="FFFFFF"/>
            </a:solidFill>
            <a:round/>
            <a:headEnd/>
            <a:tailEnd/>
          </a:ln>
        </p:spPr>
        <p:txBody>
          <a:bodyPr/>
          <a:lstStyle/>
          <a:p>
            <a:endParaRPr lang="en-US"/>
          </a:p>
        </p:txBody>
      </p:sp>
      <p:sp>
        <p:nvSpPr>
          <p:cNvPr id="53271" name="Line 20"/>
          <p:cNvSpPr>
            <a:spLocks noChangeShapeType="1"/>
          </p:cNvSpPr>
          <p:nvPr/>
        </p:nvSpPr>
        <p:spPr bwMode="auto">
          <a:xfrm>
            <a:off x="1985963" y="3322638"/>
            <a:ext cx="63500" cy="1587"/>
          </a:xfrm>
          <a:prstGeom prst="line">
            <a:avLst/>
          </a:prstGeom>
          <a:noFill/>
          <a:ln w="12700">
            <a:solidFill>
              <a:srgbClr val="FFFFFF"/>
            </a:solidFill>
            <a:round/>
            <a:headEnd/>
            <a:tailEnd/>
          </a:ln>
        </p:spPr>
        <p:txBody>
          <a:bodyPr/>
          <a:lstStyle/>
          <a:p>
            <a:endParaRPr lang="en-US"/>
          </a:p>
        </p:txBody>
      </p:sp>
      <p:sp>
        <p:nvSpPr>
          <p:cNvPr id="53272" name="Line 21"/>
          <p:cNvSpPr>
            <a:spLocks noChangeShapeType="1"/>
          </p:cNvSpPr>
          <p:nvPr/>
        </p:nvSpPr>
        <p:spPr bwMode="auto">
          <a:xfrm>
            <a:off x="1985963" y="2509838"/>
            <a:ext cx="63500" cy="1587"/>
          </a:xfrm>
          <a:prstGeom prst="line">
            <a:avLst/>
          </a:prstGeom>
          <a:noFill/>
          <a:ln w="12700">
            <a:solidFill>
              <a:srgbClr val="FFFFFF"/>
            </a:solidFill>
            <a:round/>
            <a:headEnd/>
            <a:tailEnd/>
          </a:ln>
        </p:spPr>
        <p:txBody>
          <a:bodyPr/>
          <a:lstStyle/>
          <a:p>
            <a:endParaRPr lang="en-US"/>
          </a:p>
        </p:txBody>
      </p:sp>
      <p:sp>
        <p:nvSpPr>
          <p:cNvPr id="53273" name="Line 22"/>
          <p:cNvSpPr>
            <a:spLocks noChangeShapeType="1"/>
          </p:cNvSpPr>
          <p:nvPr/>
        </p:nvSpPr>
        <p:spPr bwMode="auto">
          <a:xfrm>
            <a:off x="1985963" y="1697038"/>
            <a:ext cx="63500" cy="1587"/>
          </a:xfrm>
          <a:prstGeom prst="line">
            <a:avLst/>
          </a:prstGeom>
          <a:noFill/>
          <a:ln w="12700">
            <a:solidFill>
              <a:srgbClr val="FFFFFF"/>
            </a:solidFill>
            <a:round/>
            <a:headEnd/>
            <a:tailEnd/>
          </a:ln>
        </p:spPr>
        <p:txBody>
          <a:bodyPr/>
          <a:lstStyle/>
          <a:p>
            <a:endParaRPr lang="en-US"/>
          </a:p>
        </p:txBody>
      </p:sp>
      <p:sp>
        <p:nvSpPr>
          <p:cNvPr id="53274" name="Line 23"/>
          <p:cNvSpPr>
            <a:spLocks noChangeShapeType="1"/>
          </p:cNvSpPr>
          <p:nvPr/>
        </p:nvSpPr>
        <p:spPr bwMode="auto">
          <a:xfrm>
            <a:off x="2036763" y="4137025"/>
            <a:ext cx="6110287" cy="1588"/>
          </a:xfrm>
          <a:prstGeom prst="line">
            <a:avLst/>
          </a:prstGeom>
          <a:noFill/>
          <a:ln w="25400">
            <a:solidFill>
              <a:srgbClr val="FFFFFF"/>
            </a:solidFill>
            <a:round/>
            <a:headEnd/>
            <a:tailEnd/>
          </a:ln>
        </p:spPr>
        <p:txBody>
          <a:bodyPr/>
          <a:lstStyle/>
          <a:p>
            <a:endParaRPr lang="en-US"/>
          </a:p>
        </p:txBody>
      </p:sp>
      <p:sp>
        <p:nvSpPr>
          <p:cNvPr id="53275" name="Line 24"/>
          <p:cNvSpPr>
            <a:spLocks noChangeShapeType="1"/>
          </p:cNvSpPr>
          <p:nvPr/>
        </p:nvSpPr>
        <p:spPr bwMode="auto">
          <a:xfrm flipV="1">
            <a:off x="2036763" y="4137025"/>
            <a:ext cx="1587" cy="76200"/>
          </a:xfrm>
          <a:prstGeom prst="line">
            <a:avLst/>
          </a:prstGeom>
          <a:noFill/>
          <a:ln w="25400">
            <a:solidFill>
              <a:srgbClr val="FFFFFF"/>
            </a:solidFill>
            <a:round/>
            <a:headEnd/>
            <a:tailEnd/>
          </a:ln>
        </p:spPr>
        <p:txBody>
          <a:bodyPr/>
          <a:lstStyle/>
          <a:p>
            <a:endParaRPr lang="en-US"/>
          </a:p>
        </p:txBody>
      </p:sp>
      <p:sp>
        <p:nvSpPr>
          <p:cNvPr id="53276" name="Line 25"/>
          <p:cNvSpPr>
            <a:spLocks noChangeShapeType="1"/>
          </p:cNvSpPr>
          <p:nvPr/>
        </p:nvSpPr>
        <p:spPr bwMode="auto">
          <a:xfrm flipV="1">
            <a:off x="2913063" y="4137025"/>
            <a:ext cx="1587" cy="76200"/>
          </a:xfrm>
          <a:prstGeom prst="line">
            <a:avLst/>
          </a:prstGeom>
          <a:noFill/>
          <a:ln w="25400">
            <a:solidFill>
              <a:srgbClr val="FFFFFF"/>
            </a:solidFill>
            <a:round/>
            <a:headEnd/>
            <a:tailEnd/>
          </a:ln>
        </p:spPr>
        <p:txBody>
          <a:bodyPr/>
          <a:lstStyle/>
          <a:p>
            <a:endParaRPr lang="en-US"/>
          </a:p>
        </p:txBody>
      </p:sp>
      <p:sp>
        <p:nvSpPr>
          <p:cNvPr id="53277" name="Line 26"/>
          <p:cNvSpPr>
            <a:spLocks noChangeShapeType="1"/>
          </p:cNvSpPr>
          <p:nvPr/>
        </p:nvSpPr>
        <p:spPr bwMode="auto">
          <a:xfrm flipV="1">
            <a:off x="3776663" y="4137025"/>
            <a:ext cx="1587" cy="76200"/>
          </a:xfrm>
          <a:prstGeom prst="line">
            <a:avLst/>
          </a:prstGeom>
          <a:noFill/>
          <a:ln w="25400">
            <a:solidFill>
              <a:srgbClr val="FFFFFF"/>
            </a:solidFill>
            <a:round/>
            <a:headEnd/>
            <a:tailEnd/>
          </a:ln>
        </p:spPr>
        <p:txBody>
          <a:bodyPr/>
          <a:lstStyle/>
          <a:p>
            <a:endParaRPr lang="en-US"/>
          </a:p>
        </p:txBody>
      </p:sp>
      <p:sp>
        <p:nvSpPr>
          <p:cNvPr id="53278" name="Line 27"/>
          <p:cNvSpPr>
            <a:spLocks noChangeShapeType="1"/>
          </p:cNvSpPr>
          <p:nvPr/>
        </p:nvSpPr>
        <p:spPr bwMode="auto">
          <a:xfrm flipV="1">
            <a:off x="4652963" y="4137025"/>
            <a:ext cx="1587" cy="76200"/>
          </a:xfrm>
          <a:prstGeom prst="line">
            <a:avLst/>
          </a:prstGeom>
          <a:noFill/>
          <a:ln w="25400">
            <a:solidFill>
              <a:srgbClr val="FFFFFF"/>
            </a:solidFill>
            <a:round/>
            <a:headEnd/>
            <a:tailEnd/>
          </a:ln>
        </p:spPr>
        <p:txBody>
          <a:bodyPr/>
          <a:lstStyle/>
          <a:p>
            <a:endParaRPr lang="en-US"/>
          </a:p>
        </p:txBody>
      </p:sp>
      <p:sp>
        <p:nvSpPr>
          <p:cNvPr id="53279" name="Line 28"/>
          <p:cNvSpPr>
            <a:spLocks noChangeShapeType="1"/>
          </p:cNvSpPr>
          <p:nvPr/>
        </p:nvSpPr>
        <p:spPr bwMode="auto">
          <a:xfrm flipV="1">
            <a:off x="5530850" y="4137025"/>
            <a:ext cx="1588" cy="76200"/>
          </a:xfrm>
          <a:prstGeom prst="line">
            <a:avLst/>
          </a:prstGeom>
          <a:noFill/>
          <a:ln w="25400">
            <a:solidFill>
              <a:srgbClr val="FFFFFF"/>
            </a:solidFill>
            <a:round/>
            <a:headEnd/>
            <a:tailEnd/>
          </a:ln>
        </p:spPr>
        <p:txBody>
          <a:bodyPr/>
          <a:lstStyle/>
          <a:p>
            <a:endParaRPr lang="en-US"/>
          </a:p>
        </p:txBody>
      </p:sp>
      <p:sp>
        <p:nvSpPr>
          <p:cNvPr id="53280" name="Line 29"/>
          <p:cNvSpPr>
            <a:spLocks noChangeShapeType="1"/>
          </p:cNvSpPr>
          <p:nvPr/>
        </p:nvSpPr>
        <p:spPr bwMode="auto">
          <a:xfrm flipV="1">
            <a:off x="6407150" y="4137025"/>
            <a:ext cx="1588" cy="76200"/>
          </a:xfrm>
          <a:prstGeom prst="line">
            <a:avLst/>
          </a:prstGeom>
          <a:noFill/>
          <a:ln w="25400">
            <a:solidFill>
              <a:srgbClr val="FFFFFF"/>
            </a:solidFill>
            <a:round/>
            <a:headEnd/>
            <a:tailEnd/>
          </a:ln>
        </p:spPr>
        <p:txBody>
          <a:bodyPr/>
          <a:lstStyle/>
          <a:p>
            <a:endParaRPr lang="en-US"/>
          </a:p>
        </p:txBody>
      </p:sp>
      <p:sp>
        <p:nvSpPr>
          <p:cNvPr id="53281" name="Line 30"/>
          <p:cNvSpPr>
            <a:spLocks noChangeShapeType="1"/>
          </p:cNvSpPr>
          <p:nvPr/>
        </p:nvSpPr>
        <p:spPr bwMode="auto">
          <a:xfrm flipV="1">
            <a:off x="7270750" y="4137025"/>
            <a:ext cx="1588" cy="76200"/>
          </a:xfrm>
          <a:prstGeom prst="line">
            <a:avLst/>
          </a:prstGeom>
          <a:noFill/>
          <a:ln w="25400">
            <a:solidFill>
              <a:srgbClr val="FFFFFF"/>
            </a:solidFill>
            <a:round/>
            <a:headEnd/>
            <a:tailEnd/>
          </a:ln>
        </p:spPr>
        <p:txBody>
          <a:bodyPr/>
          <a:lstStyle/>
          <a:p>
            <a:endParaRPr lang="en-US"/>
          </a:p>
        </p:txBody>
      </p:sp>
      <p:sp>
        <p:nvSpPr>
          <p:cNvPr id="53282" name="Line 31"/>
          <p:cNvSpPr>
            <a:spLocks noChangeShapeType="1"/>
          </p:cNvSpPr>
          <p:nvPr/>
        </p:nvSpPr>
        <p:spPr bwMode="auto">
          <a:xfrm flipV="1">
            <a:off x="8147050" y="4137025"/>
            <a:ext cx="1588" cy="76200"/>
          </a:xfrm>
          <a:prstGeom prst="line">
            <a:avLst/>
          </a:prstGeom>
          <a:noFill/>
          <a:ln w="25400">
            <a:solidFill>
              <a:srgbClr val="FFFFFF"/>
            </a:solidFill>
            <a:round/>
            <a:headEnd/>
            <a:tailEnd/>
          </a:ln>
        </p:spPr>
        <p:txBody>
          <a:bodyPr/>
          <a:lstStyle/>
          <a:p>
            <a:endParaRPr lang="en-US"/>
          </a:p>
        </p:txBody>
      </p:sp>
      <p:sp>
        <p:nvSpPr>
          <p:cNvPr id="53283" name="Oval 32"/>
          <p:cNvSpPr>
            <a:spLocks noChangeArrowheads="1"/>
          </p:cNvSpPr>
          <p:nvPr/>
        </p:nvSpPr>
        <p:spPr bwMode="auto">
          <a:xfrm>
            <a:off x="7219950" y="1925638"/>
            <a:ext cx="127000" cy="127000"/>
          </a:xfrm>
          <a:prstGeom prst="ellipse">
            <a:avLst/>
          </a:prstGeom>
          <a:solidFill>
            <a:srgbClr val="7F7F7F"/>
          </a:solidFill>
          <a:ln w="12700">
            <a:solidFill>
              <a:srgbClr val="7F7F7F"/>
            </a:solidFill>
            <a:round/>
            <a:headEnd/>
            <a:tailEnd/>
          </a:ln>
        </p:spPr>
        <p:txBody>
          <a:bodyPr/>
          <a:lstStyle/>
          <a:p>
            <a:endParaRPr lang="en-US"/>
          </a:p>
        </p:txBody>
      </p:sp>
      <p:sp>
        <p:nvSpPr>
          <p:cNvPr id="53284" name="Oval 33"/>
          <p:cNvSpPr>
            <a:spLocks noChangeArrowheads="1"/>
          </p:cNvSpPr>
          <p:nvPr/>
        </p:nvSpPr>
        <p:spPr bwMode="auto">
          <a:xfrm>
            <a:off x="4513263" y="3830638"/>
            <a:ext cx="127000" cy="128587"/>
          </a:xfrm>
          <a:prstGeom prst="ellipse">
            <a:avLst/>
          </a:prstGeom>
          <a:solidFill>
            <a:srgbClr val="7F7F7F"/>
          </a:solidFill>
          <a:ln w="12700">
            <a:solidFill>
              <a:srgbClr val="7F7F7F"/>
            </a:solidFill>
            <a:round/>
            <a:headEnd/>
            <a:tailEnd/>
          </a:ln>
        </p:spPr>
        <p:txBody>
          <a:bodyPr/>
          <a:lstStyle/>
          <a:p>
            <a:endParaRPr lang="en-US"/>
          </a:p>
        </p:txBody>
      </p:sp>
      <p:sp>
        <p:nvSpPr>
          <p:cNvPr id="53285" name="Oval 34"/>
          <p:cNvSpPr>
            <a:spLocks noChangeArrowheads="1"/>
          </p:cNvSpPr>
          <p:nvPr/>
        </p:nvSpPr>
        <p:spPr bwMode="auto">
          <a:xfrm>
            <a:off x="6356350" y="2344738"/>
            <a:ext cx="127000" cy="127000"/>
          </a:xfrm>
          <a:prstGeom prst="ellipse">
            <a:avLst/>
          </a:prstGeom>
          <a:solidFill>
            <a:srgbClr val="7F7F7F"/>
          </a:solidFill>
          <a:ln w="12700">
            <a:solidFill>
              <a:srgbClr val="7F7F7F"/>
            </a:solidFill>
            <a:round/>
            <a:headEnd/>
            <a:tailEnd/>
          </a:ln>
        </p:spPr>
        <p:txBody>
          <a:bodyPr/>
          <a:lstStyle/>
          <a:p>
            <a:endParaRPr lang="en-US"/>
          </a:p>
        </p:txBody>
      </p:sp>
      <p:sp>
        <p:nvSpPr>
          <p:cNvPr id="53286" name="Oval 35"/>
          <p:cNvSpPr>
            <a:spLocks noChangeArrowheads="1"/>
          </p:cNvSpPr>
          <p:nvPr/>
        </p:nvSpPr>
        <p:spPr bwMode="auto">
          <a:xfrm>
            <a:off x="5480050" y="3563938"/>
            <a:ext cx="127000" cy="127000"/>
          </a:xfrm>
          <a:prstGeom prst="ellipse">
            <a:avLst/>
          </a:prstGeom>
          <a:solidFill>
            <a:srgbClr val="7F7F7F"/>
          </a:solidFill>
          <a:ln w="12700">
            <a:solidFill>
              <a:srgbClr val="7F7F7F"/>
            </a:solidFill>
            <a:round/>
            <a:headEnd/>
            <a:tailEnd/>
          </a:ln>
        </p:spPr>
        <p:txBody>
          <a:bodyPr/>
          <a:lstStyle/>
          <a:p>
            <a:endParaRPr lang="en-US"/>
          </a:p>
        </p:txBody>
      </p:sp>
      <p:sp>
        <p:nvSpPr>
          <p:cNvPr id="53287" name="Oval 36"/>
          <p:cNvSpPr>
            <a:spLocks noChangeArrowheads="1"/>
          </p:cNvSpPr>
          <p:nvPr/>
        </p:nvSpPr>
        <p:spPr bwMode="auto">
          <a:xfrm>
            <a:off x="5911850" y="3297238"/>
            <a:ext cx="127000" cy="127000"/>
          </a:xfrm>
          <a:prstGeom prst="ellipse">
            <a:avLst/>
          </a:prstGeom>
          <a:solidFill>
            <a:srgbClr val="7F7F7F"/>
          </a:solidFill>
          <a:ln w="12700">
            <a:solidFill>
              <a:srgbClr val="7F7F7F"/>
            </a:solidFill>
            <a:round/>
            <a:headEnd/>
            <a:tailEnd/>
          </a:ln>
        </p:spPr>
        <p:txBody>
          <a:bodyPr/>
          <a:lstStyle/>
          <a:p>
            <a:endParaRPr lang="en-US"/>
          </a:p>
        </p:txBody>
      </p:sp>
      <p:sp>
        <p:nvSpPr>
          <p:cNvPr id="53288" name="Oval 37"/>
          <p:cNvSpPr>
            <a:spLocks noChangeArrowheads="1"/>
          </p:cNvSpPr>
          <p:nvPr/>
        </p:nvSpPr>
        <p:spPr bwMode="auto">
          <a:xfrm>
            <a:off x="2925763" y="5178425"/>
            <a:ext cx="127000" cy="127000"/>
          </a:xfrm>
          <a:prstGeom prst="ellipse">
            <a:avLst/>
          </a:prstGeom>
          <a:solidFill>
            <a:srgbClr val="7F7F7F"/>
          </a:solidFill>
          <a:ln w="12700">
            <a:solidFill>
              <a:srgbClr val="7F7F7F"/>
            </a:solidFill>
            <a:round/>
            <a:headEnd/>
            <a:tailEnd/>
          </a:ln>
        </p:spPr>
        <p:txBody>
          <a:bodyPr/>
          <a:lstStyle/>
          <a:p>
            <a:endParaRPr lang="en-US"/>
          </a:p>
        </p:txBody>
      </p:sp>
      <p:sp>
        <p:nvSpPr>
          <p:cNvPr id="53289" name="Oval 38"/>
          <p:cNvSpPr>
            <a:spLocks noChangeArrowheads="1"/>
          </p:cNvSpPr>
          <p:nvPr/>
        </p:nvSpPr>
        <p:spPr bwMode="auto">
          <a:xfrm>
            <a:off x="7219950" y="1900238"/>
            <a:ext cx="127000" cy="127000"/>
          </a:xfrm>
          <a:prstGeom prst="ellipse">
            <a:avLst/>
          </a:prstGeom>
          <a:solidFill>
            <a:srgbClr val="FF6600"/>
          </a:solidFill>
          <a:ln w="12700">
            <a:solidFill>
              <a:srgbClr val="FFFFFF"/>
            </a:solidFill>
            <a:round/>
            <a:headEnd/>
            <a:tailEnd/>
          </a:ln>
        </p:spPr>
        <p:txBody>
          <a:bodyPr/>
          <a:lstStyle/>
          <a:p>
            <a:endParaRPr lang="en-US"/>
          </a:p>
        </p:txBody>
      </p:sp>
      <p:sp>
        <p:nvSpPr>
          <p:cNvPr id="53290" name="Oval 39"/>
          <p:cNvSpPr>
            <a:spLocks noChangeArrowheads="1"/>
          </p:cNvSpPr>
          <p:nvPr/>
        </p:nvSpPr>
        <p:spPr bwMode="auto">
          <a:xfrm>
            <a:off x="4513263" y="3805238"/>
            <a:ext cx="127000" cy="128587"/>
          </a:xfrm>
          <a:prstGeom prst="ellipse">
            <a:avLst/>
          </a:prstGeom>
          <a:solidFill>
            <a:srgbClr val="FF6600"/>
          </a:solidFill>
          <a:ln w="12700">
            <a:solidFill>
              <a:srgbClr val="FFFFFF"/>
            </a:solidFill>
            <a:round/>
            <a:headEnd/>
            <a:tailEnd/>
          </a:ln>
        </p:spPr>
        <p:txBody>
          <a:bodyPr/>
          <a:lstStyle/>
          <a:p>
            <a:endParaRPr lang="en-US"/>
          </a:p>
        </p:txBody>
      </p:sp>
      <p:sp>
        <p:nvSpPr>
          <p:cNvPr id="53291" name="Oval 40"/>
          <p:cNvSpPr>
            <a:spLocks noChangeArrowheads="1"/>
          </p:cNvSpPr>
          <p:nvPr/>
        </p:nvSpPr>
        <p:spPr bwMode="auto">
          <a:xfrm>
            <a:off x="6356350" y="2319338"/>
            <a:ext cx="127000" cy="127000"/>
          </a:xfrm>
          <a:prstGeom prst="ellipse">
            <a:avLst/>
          </a:prstGeom>
          <a:solidFill>
            <a:srgbClr val="FF6600"/>
          </a:solidFill>
          <a:ln w="12700">
            <a:solidFill>
              <a:srgbClr val="FFFFFF"/>
            </a:solidFill>
            <a:round/>
            <a:headEnd/>
            <a:tailEnd/>
          </a:ln>
        </p:spPr>
        <p:txBody>
          <a:bodyPr/>
          <a:lstStyle/>
          <a:p>
            <a:endParaRPr lang="en-US"/>
          </a:p>
        </p:txBody>
      </p:sp>
      <p:sp>
        <p:nvSpPr>
          <p:cNvPr id="53292" name="Oval 41"/>
          <p:cNvSpPr>
            <a:spLocks noChangeArrowheads="1"/>
          </p:cNvSpPr>
          <p:nvPr/>
        </p:nvSpPr>
        <p:spPr bwMode="auto">
          <a:xfrm>
            <a:off x="5480050" y="3538538"/>
            <a:ext cx="127000" cy="127000"/>
          </a:xfrm>
          <a:prstGeom prst="ellipse">
            <a:avLst/>
          </a:prstGeom>
          <a:solidFill>
            <a:srgbClr val="FF6600"/>
          </a:solidFill>
          <a:ln w="12700">
            <a:solidFill>
              <a:srgbClr val="FFFFFF"/>
            </a:solidFill>
            <a:round/>
            <a:headEnd/>
            <a:tailEnd/>
          </a:ln>
        </p:spPr>
        <p:txBody>
          <a:bodyPr/>
          <a:lstStyle/>
          <a:p>
            <a:endParaRPr lang="en-US"/>
          </a:p>
        </p:txBody>
      </p:sp>
      <p:sp>
        <p:nvSpPr>
          <p:cNvPr id="53293" name="Oval 42"/>
          <p:cNvSpPr>
            <a:spLocks noChangeArrowheads="1"/>
          </p:cNvSpPr>
          <p:nvPr/>
        </p:nvSpPr>
        <p:spPr bwMode="auto">
          <a:xfrm>
            <a:off x="5911850" y="3271838"/>
            <a:ext cx="127000" cy="127000"/>
          </a:xfrm>
          <a:prstGeom prst="ellipse">
            <a:avLst/>
          </a:prstGeom>
          <a:solidFill>
            <a:srgbClr val="FF6600"/>
          </a:solidFill>
          <a:ln w="12700">
            <a:solidFill>
              <a:srgbClr val="FFFFFF"/>
            </a:solidFill>
            <a:round/>
            <a:headEnd/>
            <a:tailEnd/>
          </a:ln>
        </p:spPr>
        <p:txBody>
          <a:bodyPr/>
          <a:lstStyle/>
          <a:p>
            <a:endParaRPr lang="en-US"/>
          </a:p>
        </p:txBody>
      </p:sp>
      <p:sp>
        <p:nvSpPr>
          <p:cNvPr id="53294" name="Oval 43"/>
          <p:cNvSpPr>
            <a:spLocks noChangeArrowheads="1"/>
          </p:cNvSpPr>
          <p:nvPr/>
        </p:nvSpPr>
        <p:spPr bwMode="auto">
          <a:xfrm>
            <a:off x="2925763" y="5153025"/>
            <a:ext cx="127000" cy="127000"/>
          </a:xfrm>
          <a:prstGeom prst="ellipse">
            <a:avLst/>
          </a:prstGeom>
          <a:solidFill>
            <a:srgbClr val="FF6600"/>
          </a:solidFill>
          <a:ln w="12700">
            <a:solidFill>
              <a:srgbClr val="FFFFFF"/>
            </a:solidFill>
            <a:round/>
            <a:headEnd/>
            <a:tailEnd/>
          </a:ln>
        </p:spPr>
        <p:txBody>
          <a:bodyPr/>
          <a:lstStyle/>
          <a:p>
            <a:endParaRPr lang="en-US"/>
          </a:p>
        </p:txBody>
      </p:sp>
      <p:sp>
        <p:nvSpPr>
          <p:cNvPr id="53295" name="Freeform 44"/>
          <p:cNvSpPr>
            <a:spLocks/>
          </p:cNvSpPr>
          <p:nvPr/>
        </p:nvSpPr>
        <p:spPr bwMode="auto">
          <a:xfrm>
            <a:off x="2976563" y="2027238"/>
            <a:ext cx="4294187" cy="3201987"/>
          </a:xfrm>
          <a:custGeom>
            <a:avLst/>
            <a:gdLst>
              <a:gd name="T0" fmla="*/ 0 w 2705"/>
              <a:gd name="T1" fmla="*/ 3201987 h 2017"/>
              <a:gd name="T2" fmla="*/ 863600 w 2705"/>
              <a:gd name="T3" fmla="*/ 2566987 h 2017"/>
              <a:gd name="T4" fmla="*/ 1714500 w 2705"/>
              <a:gd name="T5" fmla="*/ 1919288 h 2017"/>
              <a:gd name="T6" fmla="*/ 2579687 w 2705"/>
              <a:gd name="T7" fmla="*/ 1282700 h 2017"/>
              <a:gd name="T8" fmla="*/ 3443287 w 2705"/>
              <a:gd name="T9" fmla="*/ 635000 h 2017"/>
              <a:gd name="T10" fmla="*/ 4294187 w 2705"/>
              <a:gd name="T11" fmla="*/ 0 h 2017"/>
              <a:gd name="T12" fmla="*/ 0 60000 65536"/>
              <a:gd name="T13" fmla="*/ 0 60000 65536"/>
              <a:gd name="T14" fmla="*/ 0 60000 65536"/>
              <a:gd name="T15" fmla="*/ 0 60000 65536"/>
              <a:gd name="T16" fmla="*/ 0 60000 65536"/>
              <a:gd name="T17" fmla="*/ 0 60000 65536"/>
              <a:gd name="T18" fmla="*/ 0 w 2705"/>
              <a:gd name="T19" fmla="*/ 0 h 2017"/>
              <a:gd name="T20" fmla="*/ 2705 w 2705"/>
              <a:gd name="T21" fmla="*/ 2017 h 2017"/>
            </a:gdLst>
            <a:ahLst/>
            <a:cxnLst>
              <a:cxn ang="T12">
                <a:pos x="T0" y="T1"/>
              </a:cxn>
              <a:cxn ang="T13">
                <a:pos x="T2" y="T3"/>
              </a:cxn>
              <a:cxn ang="T14">
                <a:pos x="T4" y="T5"/>
              </a:cxn>
              <a:cxn ang="T15">
                <a:pos x="T6" y="T7"/>
              </a:cxn>
              <a:cxn ang="T16">
                <a:pos x="T8" y="T9"/>
              </a:cxn>
              <a:cxn ang="T17">
                <a:pos x="T10" y="T11"/>
              </a:cxn>
            </a:cxnLst>
            <a:rect l="T18" t="T19" r="T20" b="T21"/>
            <a:pathLst>
              <a:path w="2705" h="2017">
                <a:moveTo>
                  <a:pt x="0" y="2017"/>
                </a:moveTo>
                <a:lnTo>
                  <a:pt x="544" y="1617"/>
                </a:lnTo>
                <a:lnTo>
                  <a:pt x="1080" y="1209"/>
                </a:lnTo>
                <a:lnTo>
                  <a:pt x="1625" y="808"/>
                </a:lnTo>
                <a:lnTo>
                  <a:pt x="2169" y="400"/>
                </a:lnTo>
                <a:lnTo>
                  <a:pt x="2705" y="0"/>
                </a:lnTo>
              </a:path>
            </a:pathLst>
          </a:custGeom>
          <a:noFill/>
          <a:ln w="25400">
            <a:solidFill>
              <a:srgbClr val="FFFFFE"/>
            </a:solidFill>
            <a:prstDash val="solid"/>
            <a:round/>
            <a:headEnd/>
            <a:tailEnd/>
          </a:ln>
        </p:spPr>
        <p:txBody>
          <a:bodyPr/>
          <a:lstStyle/>
          <a:p>
            <a:endParaRPr lang="en-US"/>
          </a:p>
        </p:txBody>
      </p:sp>
      <p:sp>
        <p:nvSpPr>
          <p:cNvPr id="53296" name="Freeform 45"/>
          <p:cNvSpPr>
            <a:spLocks/>
          </p:cNvSpPr>
          <p:nvPr/>
        </p:nvSpPr>
        <p:spPr bwMode="auto">
          <a:xfrm>
            <a:off x="2976563" y="2027238"/>
            <a:ext cx="4294187" cy="3201987"/>
          </a:xfrm>
          <a:custGeom>
            <a:avLst/>
            <a:gdLst>
              <a:gd name="T0" fmla="*/ 0 w 2705"/>
              <a:gd name="T1" fmla="*/ 3201987 h 2017"/>
              <a:gd name="T2" fmla="*/ 863600 w 2705"/>
              <a:gd name="T3" fmla="*/ 2566987 h 2017"/>
              <a:gd name="T4" fmla="*/ 1714500 w 2705"/>
              <a:gd name="T5" fmla="*/ 1919288 h 2017"/>
              <a:gd name="T6" fmla="*/ 2579687 w 2705"/>
              <a:gd name="T7" fmla="*/ 1282700 h 2017"/>
              <a:gd name="T8" fmla="*/ 3443287 w 2705"/>
              <a:gd name="T9" fmla="*/ 635000 h 2017"/>
              <a:gd name="T10" fmla="*/ 4294187 w 2705"/>
              <a:gd name="T11" fmla="*/ 0 h 2017"/>
              <a:gd name="T12" fmla="*/ 0 60000 65536"/>
              <a:gd name="T13" fmla="*/ 0 60000 65536"/>
              <a:gd name="T14" fmla="*/ 0 60000 65536"/>
              <a:gd name="T15" fmla="*/ 0 60000 65536"/>
              <a:gd name="T16" fmla="*/ 0 60000 65536"/>
              <a:gd name="T17" fmla="*/ 0 60000 65536"/>
              <a:gd name="T18" fmla="*/ 0 w 2705"/>
              <a:gd name="T19" fmla="*/ 0 h 2017"/>
              <a:gd name="T20" fmla="*/ 2705 w 2705"/>
              <a:gd name="T21" fmla="*/ 2017 h 2017"/>
            </a:gdLst>
            <a:ahLst/>
            <a:cxnLst>
              <a:cxn ang="T12">
                <a:pos x="T0" y="T1"/>
              </a:cxn>
              <a:cxn ang="T13">
                <a:pos x="T2" y="T3"/>
              </a:cxn>
              <a:cxn ang="T14">
                <a:pos x="T4" y="T5"/>
              </a:cxn>
              <a:cxn ang="T15">
                <a:pos x="T6" y="T7"/>
              </a:cxn>
              <a:cxn ang="T16">
                <a:pos x="T8" y="T9"/>
              </a:cxn>
              <a:cxn ang="T17">
                <a:pos x="T10" y="T11"/>
              </a:cxn>
            </a:cxnLst>
            <a:rect l="T18" t="T19" r="T20" b="T21"/>
            <a:pathLst>
              <a:path w="2705" h="2017">
                <a:moveTo>
                  <a:pt x="0" y="2017"/>
                </a:moveTo>
                <a:lnTo>
                  <a:pt x="544" y="1617"/>
                </a:lnTo>
                <a:lnTo>
                  <a:pt x="1080" y="1209"/>
                </a:lnTo>
                <a:lnTo>
                  <a:pt x="1625" y="808"/>
                </a:lnTo>
                <a:lnTo>
                  <a:pt x="2169" y="400"/>
                </a:lnTo>
                <a:lnTo>
                  <a:pt x="2705" y="0"/>
                </a:lnTo>
              </a:path>
            </a:pathLst>
          </a:custGeom>
          <a:noFill/>
          <a:ln w="25400">
            <a:solidFill>
              <a:srgbClr val="000000"/>
            </a:solidFill>
            <a:prstDash val="solid"/>
            <a:round/>
            <a:headEnd/>
            <a:tailEnd/>
          </a:ln>
        </p:spPr>
        <p:txBody>
          <a:bodyPr/>
          <a:lstStyle/>
          <a:p>
            <a:endParaRPr lang="en-US"/>
          </a:p>
        </p:txBody>
      </p:sp>
      <p:sp>
        <p:nvSpPr>
          <p:cNvPr id="53297" name="Freeform 46"/>
          <p:cNvSpPr>
            <a:spLocks/>
          </p:cNvSpPr>
          <p:nvPr/>
        </p:nvSpPr>
        <p:spPr bwMode="auto">
          <a:xfrm>
            <a:off x="2976563" y="2027238"/>
            <a:ext cx="4294187" cy="3201987"/>
          </a:xfrm>
          <a:custGeom>
            <a:avLst/>
            <a:gdLst>
              <a:gd name="T0" fmla="*/ 0 w 2705"/>
              <a:gd name="T1" fmla="*/ 3201987 h 2017"/>
              <a:gd name="T2" fmla="*/ 863600 w 2705"/>
              <a:gd name="T3" fmla="*/ 2566987 h 2017"/>
              <a:gd name="T4" fmla="*/ 1714500 w 2705"/>
              <a:gd name="T5" fmla="*/ 1919288 h 2017"/>
              <a:gd name="T6" fmla="*/ 2579687 w 2705"/>
              <a:gd name="T7" fmla="*/ 1282700 h 2017"/>
              <a:gd name="T8" fmla="*/ 3443287 w 2705"/>
              <a:gd name="T9" fmla="*/ 635000 h 2017"/>
              <a:gd name="T10" fmla="*/ 4294187 w 2705"/>
              <a:gd name="T11" fmla="*/ 0 h 2017"/>
              <a:gd name="T12" fmla="*/ 0 60000 65536"/>
              <a:gd name="T13" fmla="*/ 0 60000 65536"/>
              <a:gd name="T14" fmla="*/ 0 60000 65536"/>
              <a:gd name="T15" fmla="*/ 0 60000 65536"/>
              <a:gd name="T16" fmla="*/ 0 60000 65536"/>
              <a:gd name="T17" fmla="*/ 0 60000 65536"/>
              <a:gd name="T18" fmla="*/ 0 w 2705"/>
              <a:gd name="T19" fmla="*/ 0 h 2017"/>
              <a:gd name="T20" fmla="*/ 2705 w 2705"/>
              <a:gd name="T21" fmla="*/ 2017 h 2017"/>
            </a:gdLst>
            <a:ahLst/>
            <a:cxnLst>
              <a:cxn ang="T12">
                <a:pos x="T0" y="T1"/>
              </a:cxn>
              <a:cxn ang="T13">
                <a:pos x="T2" y="T3"/>
              </a:cxn>
              <a:cxn ang="T14">
                <a:pos x="T4" y="T5"/>
              </a:cxn>
              <a:cxn ang="T15">
                <a:pos x="T6" y="T7"/>
              </a:cxn>
              <a:cxn ang="T16">
                <a:pos x="T8" y="T9"/>
              </a:cxn>
              <a:cxn ang="T17">
                <a:pos x="T10" y="T11"/>
              </a:cxn>
            </a:cxnLst>
            <a:rect l="T18" t="T19" r="T20" b="T21"/>
            <a:pathLst>
              <a:path w="2705" h="2017">
                <a:moveTo>
                  <a:pt x="0" y="2017"/>
                </a:moveTo>
                <a:lnTo>
                  <a:pt x="544" y="1617"/>
                </a:lnTo>
                <a:lnTo>
                  <a:pt x="1080" y="1209"/>
                </a:lnTo>
                <a:lnTo>
                  <a:pt x="1625" y="808"/>
                </a:lnTo>
                <a:lnTo>
                  <a:pt x="2169" y="400"/>
                </a:lnTo>
                <a:lnTo>
                  <a:pt x="2705" y="0"/>
                </a:lnTo>
              </a:path>
            </a:pathLst>
          </a:custGeom>
          <a:noFill/>
          <a:ln w="25400">
            <a:solidFill>
              <a:srgbClr val="FFFFFF"/>
            </a:solidFill>
            <a:prstDash val="solid"/>
            <a:round/>
            <a:headEnd/>
            <a:tailEnd/>
          </a:ln>
        </p:spPr>
        <p:txBody>
          <a:bodyPr/>
          <a:lstStyle/>
          <a:p>
            <a:endParaRPr lang="en-US"/>
          </a:p>
        </p:txBody>
      </p:sp>
      <p:sp>
        <p:nvSpPr>
          <p:cNvPr id="53298" name="Rectangle 47"/>
          <p:cNvSpPr>
            <a:spLocks noChangeArrowheads="1"/>
          </p:cNvSpPr>
          <p:nvPr/>
        </p:nvSpPr>
        <p:spPr bwMode="auto">
          <a:xfrm>
            <a:off x="1497013" y="5653088"/>
            <a:ext cx="393700" cy="274637"/>
          </a:xfrm>
          <a:prstGeom prst="rect">
            <a:avLst/>
          </a:prstGeom>
          <a:noFill/>
          <a:ln w="9525">
            <a:noFill/>
            <a:miter lim="800000"/>
            <a:headEnd/>
            <a:tailEnd/>
          </a:ln>
        </p:spPr>
        <p:txBody>
          <a:bodyPr wrap="none" lIns="0" tIns="0" rIns="0" bIns="0">
            <a:spAutoFit/>
          </a:bodyPr>
          <a:lstStyle/>
          <a:p>
            <a:pPr eaLnBrk="0" hangingPunct="0"/>
            <a:r>
              <a:rPr lang="en-US" sz="1800" b="1" i="0">
                <a:solidFill>
                  <a:srgbClr val="FFFFFF"/>
                </a:solidFill>
                <a:latin typeface="Arial" charset="0"/>
              </a:rPr>
              <a:t>-1.2</a:t>
            </a:r>
            <a:endParaRPr lang="en-US" i="0">
              <a:latin typeface="Helvetica" charset="0"/>
            </a:endParaRPr>
          </a:p>
        </p:txBody>
      </p:sp>
      <p:sp>
        <p:nvSpPr>
          <p:cNvPr id="53299" name="Rectangle 48"/>
          <p:cNvSpPr>
            <a:spLocks noChangeArrowheads="1"/>
          </p:cNvSpPr>
          <p:nvPr/>
        </p:nvSpPr>
        <p:spPr bwMode="auto">
          <a:xfrm>
            <a:off x="1497013" y="4840288"/>
            <a:ext cx="393700" cy="274637"/>
          </a:xfrm>
          <a:prstGeom prst="rect">
            <a:avLst/>
          </a:prstGeom>
          <a:noFill/>
          <a:ln w="9525">
            <a:noFill/>
            <a:miter lim="800000"/>
            <a:headEnd/>
            <a:tailEnd/>
          </a:ln>
        </p:spPr>
        <p:txBody>
          <a:bodyPr wrap="none" lIns="0" tIns="0" rIns="0" bIns="0">
            <a:spAutoFit/>
          </a:bodyPr>
          <a:lstStyle/>
          <a:p>
            <a:pPr eaLnBrk="0" hangingPunct="0"/>
            <a:r>
              <a:rPr lang="en-US" sz="1800" b="1" i="0">
                <a:solidFill>
                  <a:srgbClr val="FFFFFF"/>
                </a:solidFill>
                <a:latin typeface="Arial" charset="0"/>
              </a:rPr>
              <a:t>-0.6</a:t>
            </a:r>
            <a:endParaRPr lang="en-US" i="0">
              <a:latin typeface="Helvetica" charset="0"/>
            </a:endParaRPr>
          </a:p>
        </p:txBody>
      </p:sp>
      <p:sp>
        <p:nvSpPr>
          <p:cNvPr id="53300" name="Rectangle 49"/>
          <p:cNvSpPr>
            <a:spLocks noChangeArrowheads="1"/>
          </p:cNvSpPr>
          <p:nvPr/>
        </p:nvSpPr>
        <p:spPr bwMode="auto">
          <a:xfrm>
            <a:off x="1763713" y="4027488"/>
            <a:ext cx="127000" cy="274637"/>
          </a:xfrm>
          <a:prstGeom prst="rect">
            <a:avLst/>
          </a:prstGeom>
          <a:noFill/>
          <a:ln w="9525">
            <a:noFill/>
            <a:miter lim="800000"/>
            <a:headEnd/>
            <a:tailEnd/>
          </a:ln>
        </p:spPr>
        <p:txBody>
          <a:bodyPr wrap="none" lIns="0" tIns="0" rIns="0" bIns="0">
            <a:spAutoFit/>
          </a:bodyPr>
          <a:lstStyle/>
          <a:p>
            <a:pPr eaLnBrk="0" hangingPunct="0"/>
            <a:r>
              <a:rPr lang="en-US" sz="1800" b="1" i="0">
                <a:solidFill>
                  <a:srgbClr val="FFFFFF"/>
                </a:solidFill>
                <a:latin typeface="Arial" charset="0"/>
              </a:rPr>
              <a:t>0</a:t>
            </a:r>
            <a:endParaRPr lang="en-US" i="0">
              <a:latin typeface="Helvetica" charset="0"/>
            </a:endParaRPr>
          </a:p>
        </p:txBody>
      </p:sp>
      <p:sp>
        <p:nvSpPr>
          <p:cNvPr id="53301" name="Rectangle 50"/>
          <p:cNvSpPr>
            <a:spLocks noChangeArrowheads="1"/>
          </p:cNvSpPr>
          <p:nvPr/>
        </p:nvSpPr>
        <p:spPr bwMode="auto">
          <a:xfrm>
            <a:off x="1573213" y="3201988"/>
            <a:ext cx="317500" cy="274637"/>
          </a:xfrm>
          <a:prstGeom prst="rect">
            <a:avLst/>
          </a:prstGeom>
          <a:noFill/>
          <a:ln w="9525">
            <a:noFill/>
            <a:miter lim="800000"/>
            <a:headEnd/>
            <a:tailEnd/>
          </a:ln>
        </p:spPr>
        <p:txBody>
          <a:bodyPr wrap="none" lIns="0" tIns="0" rIns="0" bIns="0">
            <a:spAutoFit/>
          </a:bodyPr>
          <a:lstStyle/>
          <a:p>
            <a:pPr eaLnBrk="0" hangingPunct="0"/>
            <a:r>
              <a:rPr lang="en-US" sz="1800" b="1" i="0">
                <a:solidFill>
                  <a:srgbClr val="FFFFFF"/>
                </a:solidFill>
                <a:latin typeface="Arial" charset="0"/>
              </a:rPr>
              <a:t>0.6</a:t>
            </a:r>
            <a:endParaRPr lang="en-US" i="0">
              <a:latin typeface="Helvetica" charset="0"/>
            </a:endParaRPr>
          </a:p>
        </p:txBody>
      </p:sp>
      <p:sp>
        <p:nvSpPr>
          <p:cNvPr id="53302" name="Rectangle 51"/>
          <p:cNvSpPr>
            <a:spLocks noChangeArrowheads="1"/>
          </p:cNvSpPr>
          <p:nvPr/>
        </p:nvSpPr>
        <p:spPr bwMode="auto">
          <a:xfrm>
            <a:off x="1573213" y="2389188"/>
            <a:ext cx="317500" cy="274637"/>
          </a:xfrm>
          <a:prstGeom prst="rect">
            <a:avLst/>
          </a:prstGeom>
          <a:noFill/>
          <a:ln w="9525">
            <a:noFill/>
            <a:miter lim="800000"/>
            <a:headEnd/>
            <a:tailEnd/>
          </a:ln>
        </p:spPr>
        <p:txBody>
          <a:bodyPr wrap="none" lIns="0" tIns="0" rIns="0" bIns="0">
            <a:spAutoFit/>
          </a:bodyPr>
          <a:lstStyle/>
          <a:p>
            <a:pPr eaLnBrk="0" hangingPunct="0"/>
            <a:r>
              <a:rPr lang="en-US" sz="1800" b="1" i="0">
                <a:solidFill>
                  <a:srgbClr val="FFFFFF"/>
                </a:solidFill>
                <a:latin typeface="Arial" charset="0"/>
              </a:rPr>
              <a:t>1.2</a:t>
            </a:r>
            <a:endParaRPr lang="en-US" i="0">
              <a:latin typeface="Helvetica" charset="0"/>
            </a:endParaRPr>
          </a:p>
        </p:txBody>
      </p:sp>
      <p:sp>
        <p:nvSpPr>
          <p:cNvPr id="53303" name="Rectangle 52"/>
          <p:cNvSpPr>
            <a:spLocks noChangeArrowheads="1"/>
          </p:cNvSpPr>
          <p:nvPr/>
        </p:nvSpPr>
        <p:spPr bwMode="auto">
          <a:xfrm>
            <a:off x="1573213" y="1576388"/>
            <a:ext cx="317500" cy="274637"/>
          </a:xfrm>
          <a:prstGeom prst="rect">
            <a:avLst/>
          </a:prstGeom>
          <a:noFill/>
          <a:ln w="9525">
            <a:noFill/>
            <a:miter lim="800000"/>
            <a:headEnd/>
            <a:tailEnd/>
          </a:ln>
        </p:spPr>
        <p:txBody>
          <a:bodyPr wrap="none" lIns="0" tIns="0" rIns="0" bIns="0">
            <a:spAutoFit/>
          </a:bodyPr>
          <a:lstStyle/>
          <a:p>
            <a:pPr eaLnBrk="0" hangingPunct="0"/>
            <a:r>
              <a:rPr lang="en-US" sz="1800" b="1" i="0">
                <a:solidFill>
                  <a:srgbClr val="FFFFFF"/>
                </a:solidFill>
                <a:latin typeface="Arial" charset="0"/>
              </a:rPr>
              <a:t>1.8</a:t>
            </a:r>
            <a:endParaRPr lang="en-US" i="0">
              <a:latin typeface="Helvetica" charset="0"/>
            </a:endParaRPr>
          </a:p>
        </p:txBody>
      </p:sp>
      <p:sp>
        <p:nvSpPr>
          <p:cNvPr id="53304" name="Rectangle 53"/>
          <p:cNvSpPr>
            <a:spLocks noChangeArrowheads="1"/>
          </p:cNvSpPr>
          <p:nvPr/>
        </p:nvSpPr>
        <p:spPr bwMode="auto">
          <a:xfrm>
            <a:off x="1928813" y="5957888"/>
            <a:ext cx="254000" cy="274637"/>
          </a:xfrm>
          <a:prstGeom prst="rect">
            <a:avLst/>
          </a:prstGeom>
          <a:noFill/>
          <a:ln w="9525">
            <a:noFill/>
            <a:miter lim="800000"/>
            <a:headEnd/>
            <a:tailEnd/>
          </a:ln>
        </p:spPr>
        <p:txBody>
          <a:bodyPr wrap="none" lIns="0" tIns="0" rIns="0" bIns="0">
            <a:spAutoFit/>
          </a:bodyPr>
          <a:lstStyle/>
          <a:p>
            <a:pPr eaLnBrk="0" hangingPunct="0"/>
            <a:r>
              <a:rPr lang="en-US" sz="1800" b="1" i="0">
                <a:solidFill>
                  <a:srgbClr val="FFFFFF"/>
                </a:solidFill>
                <a:latin typeface="Arial" charset="0"/>
              </a:rPr>
              <a:t>50</a:t>
            </a:r>
            <a:endParaRPr lang="en-US" i="0">
              <a:latin typeface="Helvetica" charset="0"/>
            </a:endParaRPr>
          </a:p>
        </p:txBody>
      </p:sp>
      <p:sp>
        <p:nvSpPr>
          <p:cNvPr id="53305" name="Rectangle 54"/>
          <p:cNvSpPr>
            <a:spLocks noChangeArrowheads="1"/>
          </p:cNvSpPr>
          <p:nvPr/>
        </p:nvSpPr>
        <p:spPr bwMode="auto">
          <a:xfrm>
            <a:off x="2805113" y="5957888"/>
            <a:ext cx="254000" cy="274637"/>
          </a:xfrm>
          <a:prstGeom prst="rect">
            <a:avLst/>
          </a:prstGeom>
          <a:noFill/>
          <a:ln w="9525">
            <a:noFill/>
            <a:miter lim="800000"/>
            <a:headEnd/>
            <a:tailEnd/>
          </a:ln>
        </p:spPr>
        <p:txBody>
          <a:bodyPr wrap="none" lIns="0" tIns="0" rIns="0" bIns="0">
            <a:spAutoFit/>
          </a:bodyPr>
          <a:lstStyle/>
          <a:p>
            <a:pPr eaLnBrk="0" hangingPunct="0"/>
            <a:r>
              <a:rPr lang="en-US" sz="1800" b="1" i="0">
                <a:solidFill>
                  <a:srgbClr val="FFFFFF"/>
                </a:solidFill>
                <a:latin typeface="Arial" charset="0"/>
              </a:rPr>
              <a:t>60</a:t>
            </a:r>
            <a:endParaRPr lang="en-US" i="0">
              <a:latin typeface="Helvetica" charset="0"/>
            </a:endParaRPr>
          </a:p>
        </p:txBody>
      </p:sp>
      <p:sp>
        <p:nvSpPr>
          <p:cNvPr id="53306" name="Rectangle 55"/>
          <p:cNvSpPr>
            <a:spLocks noChangeArrowheads="1"/>
          </p:cNvSpPr>
          <p:nvPr/>
        </p:nvSpPr>
        <p:spPr bwMode="auto">
          <a:xfrm>
            <a:off x="3668713" y="5957888"/>
            <a:ext cx="254000" cy="274637"/>
          </a:xfrm>
          <a:prstGeom prst="rect">
            <a:avLst/>
          </a:prstGeom>
          <a:noFill/>
          <a:ln w="9525">
            <a:noFill/>
            <a:miter lim="800000"/>
            <a:headEnd/>
            <a:tailEnd/>
          </a:ln>
        </p:spPr>
        <p:txBody>
          <a:bodyPr wrap="none" lIns="0" tIns="0" rIns="0" bIns="0">
            <a:spAutoFit/>
          </a:bodyPr>
          <a:lstStyle/>
          <a:p>
            <a:pPr eaLnBrk="0" hangingPunct="0"/>
            <a:r>
              <a:rPr lang="en-US" sz="1800" b="1" i="0">
                <a:solidFill>
                  <a:srgbClr val="FFFFFF"/>
                </a:solidFill>
                <a:latin typeface="Arial" charset="0"/>
              </a:rPr>
              <a:t>70</a:t>
            </a:r>
            <a:endParaRPr lang="en-US" i="0">
              <a:latin typeface="Helvetica" charset="0"/>
            </a:endParaRPr>
          </a:p>
        </p:txBody>
      </p:sp>
      <p:sp>
        <p:nvSpPr>
          <p:cNvPr id="53307" name="Rectangle 56"/>
          <p:cNvSpPr>
            <a:spLocks noChangeArrowheads="1"/>
          </p:cNvSpPr>
          <p:nvPr/>
        </p:nvSpPr>
        <p:spPr bwMode="auto">
          <a:xfrm>
            <a:off x="4545013" y="5957888"/>
            <a:ext cx="254000" cy="274637"/>
          </a:xfrm>
          <a:prstGeom prst="rect">
            <a:avLst/>
          </a:prstGeom>
          <a:noFill/>
          <a:ln w="9525">
            <a:noFill/>
            <a:miter lim="800000"/>
            <a:headEnd/>
            <a:tailEnd/>
          </a:ln>
        </p:spPr>
        <p:txBody>
          <a:bodyPr wrap="none" lIns="0" tIns="0" rIns="0" bIns="0">
            <a:spAutoFit/>
          </a:bodyPr>
          <a:lstStyle/>
          <a:p>
            <a:pPr eaLnBrk="0" hangingPunct="0"/>
            <a:r>
              <a:rPr lang="en-US" sz="1800" b="1" i="0">
                <a:solidFill>
                  <a:srgbClr val="FFFFFF"/>
                </a:solidFill>
                <a:latin typeface="Arial" charset="0"/>
              </a:rPr>
              <a:t>80</a:t>
            </a:r>
            <a:endParaRPr lang="en-US" i="0">
              <a:latin typeface="Helvetica" charset="0"/>
            </a:endParaRPr>
          </a:p>
        </p:txBody>
      </p:sp>
      <p:sp>
        <p:nvSpPr>
          <p:cNvPr id="53308" name="Rectangle 57"/>
          <p:cNvSpPr>
            <a:spLocks noChangeArrowheads="1"/>
          </p:cNvSpPr>
          <p:nvPr/>
        </p:nvSpPr>
        <p:spPr bwMode="auto">
          <a:xfrm>
            <a:off x="5421313" y="5957888"/>
            <a:ext cx="254000" cy="274637"/>
          </a:xfrm>
          <a:prstGeom prst="rect">
            <a:avLst/>
          </a:prstGeom>
          <a:noFill/>
          <a:ln w="9525">
            <a:noFill/>
            <a:miter lim="800000"/>
            <a:headEnd/>
            <a:tailEnd/>
          </a:ln>
        </p:spPr>
        <p:txBody>
          <a:bodyPr wrap="none" lIns="0" tIns="0" rIns="0" bIns="0">
            <a:spAutoFit/>
          </a:bodyPr>
          <a:lstStyle/>
          <a:p>
            <a:pPr eaLnBrk="0" hangingPunct="0"/>
            <a:r>
              <a:rPr lang="en-US" sz="1800" b="1" i="0">
                <a:solidFill>
                  <a:srgbClr val="FFFFFF"/>
                </a:solidFill>
                <a:latin typeface="Arial" charset="0"/>
              </a:rPr>
              <a:t>90</a:t>
            </a:r>
            <a:endParaRPr lang="en-US" i="0">
              <a:latin typeface="Helvetica" charset="0"/>
            </a:endParaRPr>
          </a:p>
        </p:txBody>
      </p:sp>
      <p:sp>
        <p:nvSpPr>
          <p:cNvPr id="53309" name="Rectangle 58"/>
          <p:cNvSpPr>
            <a:spLocks noChangeArrowheads="1"/>
          </p:cNvSpPr>
          <p:nvPr/>
        </p:nvSpPr>
        <p:spPr bwMode="auto">
          <a:xfrm>
            <a:off x="6234113" y="5957888"/>
            <a:ext cx="381000" cy="274637"/>
          </a:xfrm>
          <a:prstGeom prst="rect">
            <a:avLst/>
          </a:prstGeom>
          <a:noFill/>
          <a:ln w="9525">
            <a:noFill/>
            <a:miter lim="800000"/>
            <a:headEnd/>
            <a:tailEnd/>
          </a:ln>
        </p:spPr>
        <p:txBody>
          <a:bodyPr wrap="none" lIns="0" tIns="0" rIns="0" bIns="0">
            <a:spAutoFit/>
          </a:bodyPr>
          <a:lstStyle/>
          <a:p>
            <a:pPr eaLnBrk="0" hangingPunct="0"/>
            <a:r>
              <a:rPr lang="en-US" sz="1800" b="1" i="0">
                <a:solidFill>
                  <a:srgbClr val="FFFFFF"/>
                </a:solidFill>
                <a:latin typeface="Arial" charset="0"/>
              </a:rPr>
              <a:t>100</a:t>
            </a:r>
            <a:endParaRPr lang="en-US" i="0">
              <a:latin typeface="Helvetica" charset="0"/>
            </a:endParaRPr>
          </a:p>
        </p:txBody>
      </p:sp>
      <p:sp>
        <p:nvSpPr>
          <p:cNvPr id="53310" name="Rectangle 59"/>
          <p:cNvSpPr>
            <a:spLocks noChangeArrowheads="1"/>
          </p:cNvSpPr>
          <p:nvPr/>
        </p:nvSpPr>
        <p:spPr bwMode="auto">
          <a:xfrm>
            <a:off x="7110413" y="5957888"/>
            <a:ext cx="381000" cy="274637"/>
          </a:xfrm>
          <a:prstGeom prst="rect">
            <a:avLst/>
          </a:prstGeom>
          <a:noFill/>
          <a:ln w="9525">
            <a:noFill/>
            <a:miter lim="800000"/>
            <a:headEnd/>
            <a:tailEnd/>
          </a:ln>
        </p:spPr>
        <p:txBody>
          <a:bodyPr wrap="none" lIns="0" tIns="0" rIns="0" bIns="0">
            <a:spAutoFit/>
          </a:bodyPr>
          <a:lstStyle/>
          <a:p>
            <a:pPr eaLnBrk="0" hangingPunct="0"/>
            <a:r>
              <a:rPr lang="en-US" sz="1800" b="1" i="0">
                <a:solidFill>
                  <a:srgbClr val="FFFFFF"/>
                </a:solidFill>
                <a:latin typeface="Arial" charset="0"/>
              </a:rPr>
              <a:t>110</a:t>
            </a:r>
            <a:endParaRPr lang="en-US" i="0">
              <a:latin typeface="Helvetica" charset="0"/>
            </a:endParaRPr>
          </a:p>
        </p:txBody>
      </p:sp>
      <p:sp>
        <p:nvSpPr>
          <p:cNvPr id="53311" name="Rectangle 60"/>
          <p:cNvSpPr>
            <a:spLocks noChangeArrowheads="1"/>
          </p:cNvSpPr>
          <p:nvPr/>
        </p:nvSpPr>
        <p:spPr bwMode="auto">
          <a:xfrm>
            <a:off x="7974013" y="5957888"/>
            <a:ext cx="381000" cy="274637"/>
          </a:xfrm>
          <a:prstGeom prst="rect">
            <a:avLst/>
          </a:prstGeom>
          <a:noFill/>
          <a:ln w="9525">
            <a:noFill/>
            <a:miter lim="800000"/>
            <a:headEnd/>
            <a:tailEnd/>
          </a:ln>
        </p:spPr>
        <p:txBody>
          <a:bodyPr wrap="none" lIns="0" tIns="0" rIns="0" bIns="0">
            <a:spAutoFit/>
          </a:bodyPr>
          <a:lstStyle/>
          <a:p>
            <a:pPr eaLnBrk="0" hangingPunct="0"/>
            <a:r>
              <a:rPr lang="en-US" sz="1800" b="1" i="0">
                <a:solidFill>
                  <a:srgbClr val="FFFFFF"/>
                </a:solidFill>
                <a:latin typeface="Arial" charset="0"/>
              </a:rPr>
              <a:t>120</a:t>
            </a:r>
            <a:endParaRPr lang="en-US" i="0">
              <a:latin typeface="Helvetica" charset="0"/>
            </a:endParaRPr>
          </a:p>
        </p:txBody>
      </p:sp>
      <p:sp useBgFill="1">
        <p:nvSpPr>
          <p:cNvPr id="53312" name="Text Box 61"/>
          <p:cNvSpPr txBox="1">
            <a:spLocks noChangeArrowheads="1"/>
          </p:cNvSpPr>
          <p:nvPr/>
        </p:nvSpPr>
        <p:spPr bwMode="auto">
          <a:xfrm>
            <a:off x="252413" y="2989263"/>
            <a:ext cx="1225550" cy="1739900"/>
          </a:xfrm>
          <a:prstGeom prst="rect">
            <a:avLst/>
          </a:prstGeom>
          <a:ln w="9525">
            <a:noFill/>
            <a:miter lim="800000"/>
            <a:headEnd/>
            <a:tailEnd/>
          </a:ln>
        </p:spPr>
        <p:txBody>
          <a:bodyPr wrap="none">
            <a:spAutoFit/>
          </a:bodyPr>
          <a:lstStyle/>
          <a:p>
            <a:pPr algn="ctr" eaLnBrk="0" hangingPunct="0"/>
            <a:r>
              <a:rPr lang="en-US" sz="1800" i="0">
                <a:solidFill>
                  <a:schemeClr val="bg1"/>
                </a:solidFill>
                <a:latin typeface="Arial" charset="0"/>
              </a:rPr>
              <a:t>Median</a:t>
            </a:r>
          </a:p>
          <a:p>
            <a:pPr algn="ctr" eaLnBrk="0" hangingPunct="0"/>
            <a:r>
              <a:rPr lang="en-US" sz="1800" i="0">
                <a:solidFill>
                  <a:schemeClr val="bg1"/>
                </a:solidFill>
                <a:latin typeface="Arial" charset="0"/>
              </a:rPr>
              <a:t>Change</a:t>
            </a:r>
          </a:p>
          <a:p>
            <a:pPr algn="ctr" eaLnBrk="0" hangingPunct="0"/>
            <a:r>
              <a:rPr lang="en-US" sz="1800" i="0">
                <a:solidFill>
                  <a:schemeClr val="bg1"/>
                </a:solidFill>
                <a:latin typeface="Arial" charset="0"/>
              </a:rPr>
              <a:t>In Percent</a:t>
            </a:r>
          </a:p>
          <a:p>
            <a:pPr algn="ctr" eaLnBrk="0" hangingPunct="0"/>
            <a:r>
              <a:rPr lang="en-US" sz="1800" i="0">
                <a:solidFill>
                  <a:schemeClr val="bg1"/>
                </a:solidFill>
                <a:latin typeface="Arial" charset="0"/>
              </a:rPr>
              <a:t>Atheroma</a:t>
            </a:r>
            <a:br>
              <a:rPr lang="en-US" sz="1800" i="0">
                <a:solidFill>
                  <a:schemeClr val="bg1"/>
                </a:solidFill>
                <a:latin typeface="Arial" charset="0"/>
              </a:rPr>
            </a:br>
            <a:r>
              <a:rPr lang="en-US" sz="1800" i="0">
                <a:solidFill>
                  <a:schemeClr val="bg1"/>
                </a:solidFill>
                <a:latin typeface="Arial" charset="0"/>
              </a:rPr>
              <a:t>Volume</a:t>
            </a:r>
          </a:p>
          <a:p>
            <a:pPr algn="ctr" eaLnBrk="0" hangingPunct="0"/>
            <a:r>
              <a:rPr lang="en-US" sz="1800" i="0">
                <a:solidFill>
                  <a:schemeClr val="bg1"/>
                </a:solidFill>
                <a:latin typeface="Arial" charset="0"/>
              </a:rPr>
              <a:t>(%)</a:t>
            </a:r>
          </a:p>
        </p:txBody>
      </p:sp>
      <p:sp>
        <p:nvSpPr>
          <p:cNvPr id="53313" name="Text Box 62"/>
          <p:cNvSpPr txBox="1">
            <a:spLocks noChangeArrowheads="1"/>
          </p:cNvSpPr>
          <p:nvPr/>
        </p:nvSpPr>
        <p:spPr bwMode="auto">
          <a:xfrm>
            <a:off x="2301875" y="6324600"/>
            <a:ext cx="5629275" cy="381000"/>
          </a:xfrm>
          <a:prstGeom prst="rect">
            <a:avLst/>
          </a:prstGeom>
          <a:noFill/>
          <a:ln w="9525">
            <a:noFill/>
            <a:miter lim="800000"/>
            <a:headEnd/>
            <a:tailEnd/>
          </a:ln>
        </p:spPr>
        <p:txBody>
          <a:bodyPr wrap="none">
            <a:spAutoFit/>
          </a:bodyPr>
          <a:lstStyle/>
          <a:p>
            <a:pPr eaLnBrk="0" hangingPunct="0"/>
            <a:r>
              <a:rPr lang="en-US" sz="1900" i="0">
                <a:solidFill>
                  <a:schemeClr val="bg1"/>
                </a:solidFill>
                <a:latin typeface="Arial" charset="0"/>
                <a:ea typeface="ＭＳ Ｐゴシック" charset="-128"/>
              </a:rPr>
              <a:t>Mean Low-Density Lipoprotein Cholesterol (mg/dL)</a:t>
            </a:r>
          </a:p>
        </p:txBody>
      </p:sp>
      <p:sp useBgFill="1">
        <p:nvSpPr>
          <p:cNvPr id="53314" name="Text Box 63"/>
          <p:cNvSpPr txBox="1">
            <a:spLocks noChangeArrowheads="1"/>
          </p:cNvSpPr>
          <p:nvPr/>
        </p:nvSpPr>
        <p:spPr bwMode="auto">
          <a:xfrm>
            <a:off x="7010400" y="2133600"/>
            <a:ext cx="1200150" cy="504825"/>
          </a:xfrm>
          <a:prstGeom prst="rect">
            <a:avLst/>
          </a:prstGeom>
          <a:ln w="9525">
            <a:noFill/>
            <a:miter lim="800000"/>
            <a:headEnd/>
            <a:tailEnd/>
          </a:ln>
        </p:spPr>
        <p:txBody>
          <a:bodyPr wrap="none">
            <a:spAutoFit/>
          </a:bodyPr>
          <a:lstStyle/>
          <a:p>
            <a:pPr eaLnBrk="0" hangingPunct="0">
              <a:lnSpc>
                <a:spcPct val="90000"/>
              </a:lnSpc>
            </a:pPr>
            <a:r>
              <a:rPr lang="en-US" sz="1500" i="0">
                <a:solidFill>
                  <a:schemeClr val="bg1"/>
                </a:solidFill>
                <a:latin typeface="Arial" charset="0"/>
                <a:ea typeface="ＭＳ Ｐゴシック" charset="-128"/>
              </a:rPr>
              <a:t>REVERSAL</a:t>
            </a:r>
          </a:p>
          <a:p>
            <a:pPr eaLnBrk="0" hangingPunct="0">
              <a:lnSpc>
                <a:spcPct val="90000"/>
              </a:lnSpc>
            </a:pPr>
            <a:r>
              <a:rPr lang="en-US" sz="1500" i="0">
                <a:solidFill>
                  <a:schemeClr val="bg1"/>
                </a:solidFill>
                <a:latin typeface="Arial" charset="0"/>
                <a:ea typeface="ＭＳ Ｐゴシック" charset="-128"/>
              </a:rPr>
              <a:t>pravastatin</a:t>
            </a:r>
          </a:p>
        </p:txBody>
      </p:sp>
      <p:sp useBgFill="1">
        <p:nvSpPr>
          <p:cNvPr id="53315" name="Text Box 64"/>
          <p:cNvSpPr txBox="1">
            <a:spLocks noChangeArrowheads="1"/>
          </p:cNvSpPr>
          <p:nvPr/>
        </p:nvSpPr>
        <p:spPr bwMode="auto">
          <a:xfrm>
            <a:off x="3844925" y="3273425"/>
            <a:ext cx="1200150" cy="504825"/>
          </a:xfrm>
          <a:prstGeom prst="rect">
            <a:avLst/>
          </a:prstGeom>
          <a:ln w="9525">
            <a:noFill/>
            <a:miter lim="800000"/>
            <a:headEnd/>
            <a:tailEnd/>
          </a:ln>
        </p:spPr>
        <p:txBody>
          <a:bodyPr wrap="none">
            <a:spAutoFit/>
          </a:bodyPr>
          <a:lstStyle/>
          <a:p>
            <a:pPr eaLnBrk="0" hangingPunct="0">
              <a:lnSpc>
                <a:spcPct val="90000"/>
              </a:lnSpc>
            </a:pPr>
            <a:r>
              <a:rPr lang="en-US" sz="1500" i="0">
                <a:solidFill>
                  <a:schemeClr val="bg1"/>
                </a:solidFill>
                <a:latin typeface="Arial" charset="0"/>
                <a:ea typeface="ＭＳ Ｐゴシック" charset="-128"/>
              </a:rPr>
              <a:t>REVERSAL</a:t>
            </a:r>
          </a:p>
          <a:p>
            <a:pPr eaLnBrk="0" hangingPunct="0">
              <a:lnSpc>
                <a:spcPct val="90000"/>
              </a:lnSpc>
            </a:pPr>
            <a:r>
              <a:rPr lang="en-US" sz="1500" i="0">
                <a:solidFill>
                  <a:schemeClr val="bg1"/>
                </a:solidFill>
                <a:latin typeface="Arial" charset="0"/>
                <a:ea typeface="ＭＳ Ｐゴシック" charset="-128"/>
              </a:rPr>
              <a:t>atorvastatin</a:t>
            </a:r>
          </a:p>
        </p:txBody>
      </p:sp>
      <p:sp useBgFill="1">
        <p:nvSpPr>
          <p:cNvPr id="53316" name="Text Box 65"/>
          <p:cNvSpPr txBox="1">
            <a:spLocks noChangeArrowheads="1"/>
          </p:cNvSpPr>
          <p:nvPr/>
        </p:nvSpPr>
        <p:spPr bwMode="auto">
          <a:xfrm>
            <a:off x="5724525" y="1809750"/>
            <a:ext cx="1104900" cy="504825"/>
          </a:xfrm>
          <a:prstGeom prst="rect">
            <a:avLst/>
          </a:prstGeom>
          <a:ln w="9525">
            <a:noFill/>
            <a:miter lim="800000"/>
            <a:headEnd/>
            <a:tailEnd/>
          </a:ln>
        </p:spPr>
        <p:txBody>
          <a:bodyPr wrap="none">
            <a:spAutoFit/>
          </a:bodyPr>
          <a:lstStyle/>
          <a:p>
            <a:pPr algn="ctr" eaLnBrk="0" hangingPunct="0">
              <a:lnSpc>
                <a:spcPct val="90000"/>
              </a:lnSpc>
            </a:pPr>
            <a:r>
              <a:rPr lang="en-US" sz="1500" i="0">
                <a:solidFill>
                  <a:schemeClr val="bg1"/>
                </a:solidFill>
                <a:latin typeface="Arial" charset="0"/>
                <a:ea typeface="ＭＳ Ｐゴシック" charset="-128"/>
              </a:rPr>
              <a:t>CAMELOT</a:t>
            </a:r>
          </a:p>
          <a:p>
            <a:pPr algn="ctr" eaLnBrk="0" hangingPunct="0">
              <a:lnSpc>
                <a:spcPct val="90000"/>
              </a:lnSpc>
            </a:pPr>
            <a:r>
              <a:rPr lang="en-US" sz="1500" i="0">
                <a:solidFill>
                  <a:schemeClr val="bg1"/>
                </a:solidFill>
                <a:latin typeface="Arial" charset="0"/>
                <a:ea typeface="ＭＳ Ｐゴシック" charset="-128"/>
              </a:rPr>
              <a:t>placebo</a:t>
            </a:r>
          </a:p>
        </p:txBody>
      </p:sp>
      <p:sp useBgFill="1">
        <p:nvSpPr>
          <p:cNvPr id="53317" name="Text Box 66"/>
          <p:cNvSpPr txBox="1">
            <a:spLocks noChangeArrowheads="1"/>
          </p:cNvSpPr>
          <p:nvPr/>
        </p:nvSpPr>
        <p:spPr bwMode="auto">
          <a:xfrm>
            <a:off x="5127625" y="3671888"/>
            <a:ext cx="850900" cy="479425"/>
          </a:xfrm>
          <a:prstGeom prst="rect">
            <a:avLst/>
          </a:prstGeom>
          <a:ln w="9525">
            <a:noFill/>
            <a:miter lim="800000"/>
            <a:headEnd/>
            <a:tailEnd/>
          </a:ln>
        </p:spPr>
        <p:txBody>
          <a:bodyPr wrap="none">
            <a:spAutoFit/>
          </a:bodyPr>
          <a:lstStyle/>
          <a:p>
            <a:pPr algn="ctr" eaLnBrk="0" hangingPunct="0">
              <a:lnSpc>
                <a:spcPct val="85000"/>
              </a:lnSpc>
            </a:pPr>
            <a:r>
              <a:rPr lang="en-US" sz="1500" i="0">
                <a:solidFill>
                  <a:schemeClr val="bg1"/>
                </a:solidFill>
                <a:latin typeface="Arial" charset="0"/>
                <a:ea typeface="ＭＳ Ｐゴシック" charset="-128"/>
              </a:rPr>
              <a:t>A-Plus</a:t>
            </a:r>
          </a:p>
          <a:p>
            <a:pPr algn="ctr" eaLnBrk="0" hangingPunct="0">
              <a:lnSpc>
                <a:spcPct val="85000"/>
              </a:lnSpc>
            </a:pPr>
            <a:r>
              <a:rPr lang="en-US" sz="1500" i="0">
                <a:solidFill>
                  <a:schemeClr val="bg1"/>
                </a:solidFill>
                <a:latin typeface="Arial" charset="0"/>
                <a:ea typeface="ＭＳ Ｐゴシック" charset="-128"/>
              </a:rPr>
              <a:t>placebo</a:t>
            </a:r>
          </a:p>
        </p:txBody>
      </p:sp>
      <p:sp useBgFill="1">
        <p:nvSpPr>
          <p:cNvPr id="53318" name="Text Box 67"/>
          <p:cNvSpPr txBox="1">
            <a:spLocks noChangeArrowheads="1"/>
          </p:cNvSpPr>
          <p:nvPr/>
        </p:nvSpPr>
        <p:spPr bwMode="auto">
          <a:xfrm>
            <a:off x="5962650" y="3008313"/>
            <a:ext cx="1116013" cy="504825"/>
          </a:xfrm>
          <a:prstGeom prst="rect">
            <a:avLst/>
          </a:prstGeom>
          <a:ln w="9525">
            <a:noFill/>
            <a:miter lim="800000"/>
            <a:headEnd/>
            <a:tailEnd/>
          </a:ln>
        </p:spPr>
        <p:txBody>
          <a:bodyPr wrap="none">
            <a:spAutoFit/>
          </a:bodyPr>
          <a:lstStyle/>
          <a:p>
            <a:pPr algn="ctr" eaLnBrk="0" hangingPunct="0">
              <a:lnSpc>
                <a:spcPct val="90000"/>
              </a:lnSpc>
            </a:pPr>
            <a:r>
              <a:rPr lang="en-US" sz="1500" i="0">
                <a:solidFill>
                  <a:schemeClr val="bg1"/>
                </a:solidFill>
                <a:latin typeface="Arial" charset="0"/>
                <a:ea typeface="ＭＳ Ｐゴシック" charset="-128"/>
              </a:rPr>
              <a:t>ACTIVATE</a:t>
            </a:r>
          </a:p>
          <a:p>
            <a:pPr algn="ctr" eaLnBrk="0" hangingPunct="0">
              <a:lnSpc>
                <a:spcPct val="90000"/>
              </a:lnSpc>
            </a:pPr>
            <a:r>
              <a:rPr lang="en-US" sz="1500" i="0">
                <a:solidFill>
                  <a:schemeClr val="bg1"/>
                </a:solidFill>
                <a:latin typeface="Arial" charset="0"/>
                <a:ea typeface="ＭＳ Ｐゴシック" charset="-128"/>
              </a:rPr>
              <a:t>placebo</a:t>
            </a:r>
          </a:p>
        </p:txBody>
      </p:sp>
      <p:sp>
        <p:nvSpPr>
          <p:cNvPr id="53319" name="Text Box 68"/>
          <p:cNvSpPr txBox="1">
            <a:spLocks noChangeArrowheads="1"/>
          </p:cNvSpPr>
          <p:nvPr/>
        </p:nvSpPr>
        <p:spPr bwMode="auto">
          <a:xfrm>
            <a:off x="1236663" y="762000"/>
            <a:ext cx="7672387" cy="488950"/>
          </a:xfrm>
          <a:prstGeom prst="rect">
            <a:avLst/>
          </a:prstGeom>
          <a:noFill/>
          <a:ln w="9525">
            <a:noFill/>
            <a:miter lim="800000"/>
            <a:headEnd/>
            <a:tailEnd/>
          </a:ln>
        </p:spPr>
        <p:txBody>
          <a:bodyPr wrap="none">
            <a:spAutoFit/>
          </a:bodyPr>
          <a:lstStyle/>
          <a:p>
            <a:pPr algn="ctr" eaLnBrk="0" hangingPunct="0"/>
            <a:r>
              <a:rPr lang="en-US" sz="2600" i="0">
                <a:solidFill>
                  <a:schemeClr val="bg1"/>
                </a:solidFill>
                <a:latin typeface="Helvetica" charset="0"/>
              </a:rPr>
              <a:t>Relationship between LDL-C and Progression Rate</a:t>
            </a:r>
          </a:p>
        </p:txBody>
      </p:sp>
      <p:sp useBgFill="1">
        <p:nvSpPr>
          <p:cNvPr id="53320" name="Text Box 69"/>
          <p:cNvSpPr txBox="1">
            <a:spLocks noChangeArrowheads="1"/>
          </p:cNvSpPr>
          <p:nvPr/>
        </p:nvSpPr>
        <p:spPr bwMode="auto">
          <a:xfrm>
            <a:off x="3195638" y="5143512"/>
            <a:ext cx="1483098" cy="615553"/>
          </a:xfrm>
          <a:prstGeom prst="rect">
            <a:avLst/>
          </a:prstGeom>
          <a:ln w="9525">
            <a:solidFill>
              <a:schemeClr val="bg1"/>
            </a:solidFill>
            <a:miter lim="800000"/>
            <a:headEnd/>
            <a:tailEnd/>
          </a:ln>
          <a:effectLst>
            <a:outerShdw blurRad="50800" dist="38100" dir="2700000" algn="tl" rotWithShape="0">
              <a:prstClr val="black">
                <a:alpha val="40000"/>
              </a:prstClr>
            </a:outerShdw>
          </a:effectLst>
        </p:spPr>
        <p:txBody>
          <a:bodyPr wrap="none">
            <a:spAutoFit/>
          </a:bodyPr>
          <a:lstStyle/>
          <a:p>
            <a:pPr eaLnBrk="0" hangingPunct="0"/>
            <a:r>
              <a:rPr lang="en-US" sz="1700" b="1" i="0" dirty="0">
                <a:solidFill>
                  <a:srgbClr val="FFC000"/>
                </a:solidFill>
                <a:latin typeface="Arial" charset="0"/>
              </a:rPr>
              <a:t>ASTEROID</a:t>
            </a:r>
          </a:p>
          <a:p>
            <a:pPr eaLnBrk="0" hangingPunct="0"/>
            <a:r>
              <a:rPr lang="en-US" sz="1700" b="1" i="0" dirty="0" err="1" smtClean="0">
                <a:solidFill>
                  <a:srgbClr val="FFC000"/>
                </a:solidFill>
                <a:latin typeface="Arial" charset="0"/>
              </a:rPr>
              <a:t>rosuvastatin</a:t>
            </a:r>
            <a:endParaRPr lang="en-US" b="1" i="0" dirty="0">
              <a:solidFill>
                <a:srgbClr val="FFC000"/>
              </a:solidFill>
              <a:latin typeface="Helvetica" charset="0"/>
            </a:endParaRPr>
          </a:p>
        </p:txBody>
      </p:sp>
      <p:sp useBgFill="1">
        <p:nvSpPr>
          <p:cNvPr id="53321" name="Text Box 70"/>
          <p:cNvSpPr txBox="1">
            <a:spLocks noChangeArrowheads="1"/>
          </p:cNvSpPr>
          <p:nvPr/>
        </p:nvSpPr>
        <p:spPr bwMode="auto">
          <a:xfrm>
            <a:off x="6348413" y="4730750"/>
            <a:ext cx="1017587" cy="641350"/>
          </a:xfrm>
          <a:prstGeom prst="rect">
            <a:avLst/>
          </a:prstGeom>
          <a:ln w="9525">
            <a:noFill/>
            <a:miter lim="800000"/>
            <a:headEnd/>
            <a:tailEnd/>
          </a:ln>
        </p:spPr>
        <p:txBody>
          <a:bodyPr wrap="none">
            <a:spAutoFit/>
          </a:bodyPr>
          <a:lstStyle/>
          <a:p>
            <a:pPr eaLnBrk="0" hangingPunct="0"/>
            <a:r>
              <a:rPr lang="en-US" sz="1800" i="0">
                <a:solidFill>
                  <a:schemeClr val="bg1"/>
                </a:solidFill>
                <a:latin typeface="Arial" charset="0"/>
              </a:rPr>
              <a:t>r</a:t>
            </a:r>
            <a:r>
              <a:rPr lang="en-US" sz="1800" i="0" baseline="30000">
                <a:solidFill>
                  <a:schemeClr val="bg1"/>
                </a:solidFill>
                <a:latin typeface="Arial" charset="0"/>
              </a:rPr>
              <a:t>2</a:t>
            </a:r>
            <a:r>
              <a:rPr lang="en-US" sz="1800" i="0">
                <a:solidFill>
                  <a:schemeClr val="bg1"/>
                </a:solidFill>
                <a:latin typeface="Arial" charset="0"/>
              </a:rPr>
              <a:t>= 0.95</a:t>
            </a:r>
          </a:p>
          <a:p>
            <a:pPr eaLnBrk="0" hangingPunct="0"/>
            <a:r>
              <a:rPr lang="en-US" sz="1800" i="0">
                <a:solidFill>
                  <a:schemeClr val="bg1"/>
                </a:solidFill>
                <a:latin typeface="Arial" charset="0"/>
              </a:rPr>
              <a:t>p&lt;0.001</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58"/>
          <p:cNvGrpSpPr>
            <a:grpSpLocks/>
          </p:cNvGrpSpPr>
          <p:nvPr/>
        </p:nvGrpSpPr>
        <p:grpSpPr bwMode="auto">
          <a:xfrm>
            <a:off x="927100" y="1095375"/>
            <a:ext cx="6207125" cy="5410200"/>
            <a:chOff x="576" y="576"/>
            <a:chExt cx="3910" cy="3408"/>
          </a:xfrm>
        </p:grpSpPr>
        <p:grpSp>
          <p:nvGrpSpPr>
            <p:cNvPr id="3" name="Group 59"/>
            <p:cNvGrpSpPr>
              <a:grpSpLocks/>
            </p:cNvGrpSpPr>
            <p:nvPr/>
          </p:nvGrpSpPr>
          <p:grpSpPr bwMode="auto">
            <a:xfrm>
              <a:off x="624" y="2059"/>
              <a:ext cx="576" cy="629"/>
              <a:chOff x="2160" y="2875"/>
              <a:chExt cx="576" cy="629"/>
            </a:xfrm>
          </p:grpSpPr>
          <p:sp>
            <p:nvSpPr>
              <p:cNvPr id="16508" name="Oval 60"/>
              <p:cNvSpPr>
                <a:spLocks noChangeArrowheads="1"/>
              </p:cNvSpPr>
              <p:nvPr/>
            </p:nvSpPr>
            <p:spPr bwMode="auto">
              <a:xfrm>
                <a:off x="2208" y="2923"/>
                <a:ext cx="480" cy="480"/>
              </a:xfrm>
              <a:prstGeom prst="ellipse">
                <a:avLst/>
              </a:prstGeom>
              <a:noFill/>
              <a:ln w="28575">
                <a:solidFill>
                  <a:srgbClr val="000000"/>
                </a:solidFill>
                <a:round/>
                <a:headEnd/>
                <a:tailEnd/>
              </a:ln>
            </p:spPr>
            <p:txBody>
              <a:bodyPr wrap="none" anchor="ctr"/>
              <a:lstStyle/>
              <a:p>
                <a:endParaRPr lang="nl-NL" b="0"/>
              </a:p>
            </p:txBody>
          </p:sp>
          <p:sp>
            <p:nvSpPr>
              <p:cNvPr id="16509" name="Oval 61"/>
              <p:cNvSpPr>
                <a:spLocks noChangeArrowheads="1"/>
              </p:cNvSpPr>
              <p:nvPr/>
            </p:nvSpPr>
            <p:spPr bwMode="auto">
              <a:xfrm>
                <a:off x="2160" y="2875"/>
                <a:ext cx="576" cy="624"/>
              </a:xfrm>
              <a:prstGeom prst="ellipse">
                <a:avLst/>
              </a:prstGeom>
              <a:noFill/>
              <a:ln w="28575">
                <a:solidFill>
                  <a:srgbClr val="000000"/>
                </a:solidFill>
                <a:round/>
                <a:headEnd/>
                <a:tailEnd/>
              </a:ln>
            </p:spPr>
            <p:txBody>
              <a:bodyPr wrap="none" anchor="ctr"/>
              <a:lstStyle/>
              <a:p>
                <a:endParaRPr lang="nl-NL" b="0"/>
              </a:p>
            </p:txBody>
          </p:sp>
          <p:sp>
            <p:nvSpPr>
              <p:cNvPr id="16510" name="AutoShape 62"/>
              <p:cNvSpPr>
                <a:spLocks noChangeArrowheads="1"/>
              </p:cNvSpPr>
              <p:nvPr/>
            </p:nvSpPr>
            <p:spPr bwMode="auto">
              <a:xfrm rot="-5677975">
                <a:off x="2400" y="3264"/>
                <a:ext cx="144" cy="336"/>
              </a:xfrm>
              <a:prstGeom prst="moon">
                <a:avLst>
                  <a:gd name="adj" fmla="val 50000"/>
                </a:avLst>
              </a:prstGeom>
              <a:solidFill>
                <a:srgbClr val="FF6600"/>
              </a:solidFill>
              <a:ln w="9525">
                <a:solidFill>
                  <a:srgbClr val="000000"/>
                </a:solidFill>
                <a:miter lim="800000"/>
                <a:headEnd/>
                <a:tailEnd/>
              </a:ln>
            </p:spPr>
            <p:txBody>
              <a:bodyPr wrap="none" anchor="ctr"/>
              <a:lstStyle/>
              <a:p>
                <a:endParaRPr lang="nl-NL" b="0"/>
              </a:p>
            </p:txBody>
          </p:sp>
        </p:grpSp>
        <p:grpSp>
          <p:nvGrpSpPr>
            <p:cNvPr id="4" name="Group 63"/>
            <p:cNvGrpSpPr>
              <a:grpSpLocks/>
            </p:cNvGrpSpPr>
            <p:nvPr/>
          </p:nvGrpSpPr>
          <p:grpSpPr bwMode="auto">
            <a:xfrm>
              <a:off x="624" y="576"/>
              <a:ext cx="576" cy="672"/>
              <a:chOff x="3648" y="2827"/>
              <a:chExt cx="576" cy="672"/>
            </a:xfrm>
          </p:grpSpPr>
          <p:sp>
            <p:nvSpPr>
              <p:cNvPr id="16505" name="Oval 64"/>
              <p:cNvSpPr>
                <a:spLocks noChangeArrowheads="1"/>
              </p:cNvSpPr>
              <p:nvPr/>
            </p:nvSpPr>
            <p:spPr bwMode="auto">
              <a:xfrm>
                <a:off x="3696" y="2875"/>
                <a:ext cx="480" cy="480"/>
              </a:xfrm>
              <a:prstGeom prst="ellipse">
                <a:avLst/>
              </a:prstGeom>
              <a:noFill/>
              <a:ln w="28575">
                <a:solidFill>
                  <a:srgbClr val="000000"/>
                </a:solidFill>
                <a:round/>
                <a:headEnd/>
                <a:tailEnd/>
              </a:ln>
            </p:spPr>
            <p:txBody>
              <a:bodyPr wrap="none" anchor="ctr"/>
              <a:lstStyle/>
              <a:p>
                <a:endParaRPr lang="nl-NL" b="0"/>
              </a:p>
            </p:txBody>
          </p:sp>
          <p:sp>
            <p:nvSpPr>
              <p:cNvPr id="16506" name="Oval 65"/>
              <p:cNvSpPr>
                <a:spLocks noChangeArrowheads="1"/>
              </p:cNvSpPr>
              <p:nvPr/>
            </p:nvSpPr>
            <p:spPr bwMode="auto">
              <a:xfrm>
                <a:off x="3648" y="2827"/>
                <a:ext cx="576" cy="672"/>
              </a:xfrm>
              <a:prstGeom prst="ellipse">
                <a:avLst/>
              </a:prstGeom>
              <a:noFill/>
              <a:ln w="28575">
                <a:solidFill>
                  <a:srgbClr val="000000"/>
                </a:solidFill>
                <a:round/>
                <a:headEnd/>
                <a:tailEnd/>
              </a:ln>
            </p:spPr>
            <p:txBody>
              <a:bodyPr wrap="none" anchor="ctr"/>
              <a:lstStyle/>
              <a:p>
                <a:endParaRPr lang="nl-NL" b="0"/>
              </a:p>
            </p:txBody>
          </p:sp>
          <p:sp>
            <p:nvSpPr>
              <p:cNvPr id="16507" name="AutoShape 66"/>
              <p:cNvSpPr>
                <a:spLocks noChangeArrowheads="1"/>
              </p:cNvSpPr>
              <p:nvPr/>
            </p:nvSpPr>
            <p:spPr bwMode="auto">
              <a:xfrm rot="-5677975">
                <a:off x="3840" y="3162"/>
                <a:ext cx="238" cy="432"/>
              </a:xfrm>
              <a:prstGeom prst="moon">
                <a:avLst>
                  <a:gd name="adj" fmla="val 50000"/>
                </a:avLst>
              </a:prstGeom>
              <a:solidFill>
                <a:srgbClr val="FF6600"/>
              </a:solidFill>
              <a:ln w="9525">
                <a:solidFill>
                  <a:srgbClr val="000000"/>
                </a:solidFill>
                <a:miter lim="800000"/>
                <a:headEnd/>
                <a:tailEnd/>
              </a:ln>
            </p:spPr>
            <p:txBody>
              <a:bodyPr wrap="none" anchor="ctr"/>
              <a:lstStyle/>
              <a:p>
                <a:endParaRPr lang="nl-NL" b="0"/>
              </a:p>
            </p:txBody>
          </p:sp>
        </p:grpSp>
        <p:sp>
          <p:nvSpPr>
            <p:cNvPr id="16405" name="Line 67"/>
            <p:cNvSpPr>
              <a:spLocks noChangeShapeType="1"/>
            </p:cNvSpPr>
            <p:nvPr/>
          </p:nvSpPr>
          <p:spPr bwMode="auto">
            <a:xfrm rot="5400000">
              <a:off x="600" y="3048"/>
              <a:ext cx="624" cy="0"/>
            </a:xfrm>
            <a:prstGeom prst="line">
              <a:avLst/>
            </a:prstGeom>
            <a:noFill/>
            <a:ln w="38100">
              <a:solidFill>
                <a:srgbClr val="006600"/>
              </a:solidFill>
              <a:prstDash val="sysDot"/>
              <a:round/>
              <a:headEnd/>
              <a:tailEnd type="triangle" w="med" len="med"/>
            </a:ln>
          </p:spPr>
          <p:txBody>
            <a:bodyPr/>
            <a:lstStyle/>
            <a:p>
              <a:endParaRPr lang="en-US"/>
            </a:p>
          </p:txBody>
        </p:sp>
        <p:sp>
          <p:nvSpPr>
            <p:cNvPr id="16406" name="Line 68"/>
            <p:cNvSpPr>
              <a:spLocks noChangeShapeType="1"/>
            </p:cNvSpPr>
            <p:nvPr/>
          </p:nvSpPr>
          <p:spPr bwMode="auto">
            <a:xfrm rot="-5400000">
              <a:off x="504" y="1656"/>
              <a:ext cx="816" cy="0"/>
            </a:xfrm>
            <a:prstGeom prst="line">
              <a:avLst/>
            </a:prstGeom>
            <a:noFill/>
            <a:ln w="38100">
              <a:solidFill>
                <a:srgbClr val="FF0000"/>
              </a:solidFill>
              <a:prstDash val="sysDot"/>
              <a:round/>
              <a:headEnd/>
              <a:tailEnd type="triangle" w="med" len="med"/>
            </a:ln>
          </p:spPr>
          <p:txBody>
            <a:bodyPr/>
            <a:lstStyle/>
            <a:p>
              <a:endParaRPr lang="en-US"/>
            </a:p>
          </p:txBody>
        </p:sp>
        <p:sp>
          <p:nvSpPr>
            <p:cNvPr id="16407" name="Text Box 69"/>
            <p:cNvSpPr txBox="1">
              <a:spLocks noChangeArrowheads="1"/>
            </p:cNvSpPr>
            <p:nvPr/>
          </p:nvSpPr>
          <p:spPr bwMode="auto">
            <a:xfrm>
              <a:off x="576" y="2928"/>
              <a:ext cx="720" cy="213"/>
            </a:xfrm>
            <a:prstGeom prst="rect">
              <a:avLst/>
            </a:prstGeom>
            <a:noFill/>
            <a:ln w="9525">
              <a:noFill/>
              <a:miter lim="800000"/>
              <a:headEnd/>
              <a:tailEnd/>
            </a:ln>
          </p:spPr>
          <p:txBody>
            <a:bodyPr>
              <a:spAutoFit/>
            </a:bodyPr>
            <a:lstStyle/>
            <a:p>
              <a:pPr>
                <a:spcBef>
                  <a:spcPct val="50000"/>
                </a:spcBef>
              </a:pPr>
              <a:r>
                <a:rPr lang="en-US" sz="1600" b="1" dirty="0" smtClean="0">
                  <a:solidFill>
                    <a:srgbClr val="000000"/>
                  </a:solidFill>
                </a:rPr>
                <a:t>Regression</a:t>
              </a:r>
              <a:endParaRPr lang="en-US" sz="1600" b="1" dirty="0">
                <a:solidFill>
                  <a:srgbClr val="000000"/>
                </a:solidFill>
              </a:endParaRPr>
            </a:p>
          </p:txBody>
        </p:sp>
        <p:sp>
          <p:nvSpPr>
            <p:cNvPr id="16408" name="Text Box 70"/>
            <p:cNvSpPr txBox="1">
              <a:spLocks noChangeArrowheads="1"/>
            </p:cNvSpPr>
            <p:nvPr/>
          </p:nvSpPr>
          <p:spPr bwMode="auto">
            <a:xfrm>
              <a:off x="576" y="1584"/>
              <a:ext cx="816" cy="213"/>
            </a:xfrm>
            <a:prstGeom prst="rect">
              <a:avLst/>
            </a:prstGeom>
            <a:noFill/>
            <a:ln w="9525">
              <a:noFill/>
              <a:miter lim="800000"/>
              <a:headEnd/>
              <a:tailEnd/>
            </a:ln>
          </p:spPr>
          <p:txBody>
            <a:bodyPr>
              <a:spAutoFit/>
            </a:bodyPr>
            <a:lstStyle/>
            <a:p>
              <a:pPr>
                <a:spcBef>
                  <a:spcPct val="50000"/>
                </a:spcBef>
              </a:pPr>
              <a:r>
                <a:rPr lang="en-US" sz="1600" b="1" i="0" dirty="0" smtClean="0">
                  <a:solidFill>
                    <a:srgbClr val="000000"/>
                  </a:solidFill>
                </a:rPr>
                <a:t>Progression</a:t>
              </a:r>
              <a:endParaRPr lang="en-US" sz="1600" b="1" i="0" dirty="0">
                <a:solidFill>
                  <a:srgbClr val="000000"/>
                </a:solidFill>
              </a:endParaRPr>
            </a:p>
          </p:txBody>
        </p:sp>
        <p:grpSp>
          <p:nvGrpSpPr>
            <p:cNvPr id="5" name="Group 71"/>
            <p:cNvGrpSpPr>
              <a:grpSpLocks/>
            </p:cNvGrpSpPr>
            <p:nvPr/>
          </p:nvGrpSpPr>
          <p:grpSpPr bwMode="auto">
            <a:xfrm>
              <a:off x="576" y="3408"/>
              <a:ext cx="576" cy="576"/>
              <a:chOff x="864" y="2875"/>
              <a:chExt cx="576" cy="576"/>
            </a:xfrm>
          </p:grpSpPr>
          <p:sp>
            <p:nvSpPr>
              <p:cNvPr id="16502" name="Oval 72"/>
              <p:cNvSpPr>
                <a:spLocks noChangeArrowheads="1"/>
              </p:cNvSpPr>
              <p:nvPr/>
            </p:nvSpPr>
            <p:spPr bwMode="auto">
              <a:xfrm>
                <a:off x="912" y="2923"/>
                <a:ext cx="480" cy="480"/>
              </a:xfrm>
              <a:prstGeom prst="ellipse">
                <a:avLst/>
              </a:prstGeom>
              <a:noFill/>
              <a:ln w="28575">
                <a:solidFill>
                  <a:srgbClr val="000000"/>
                </a:solidFill>
                <a:round/>
                <a:headEnd/>
                <a:tailEnd/>
              </a:ln>
            </p:spPr>
            <p:txBody>
              <a:bodyPr wrap="none" anchor="ctr"/>
              <a:lstStyle/>
              <a:p>
                <a:endParaRPr lang="nl-NL" b="0"/>
              </a:p>
            </p:txBody>
          </p:sp>
          <p:sp>
            <p:nvSpPr>
              <p:cNvPr id="16503" name="Oval 73"/>
              <p:cNvSpPr>
                <a:spLocks noChangeArrowheads="1"/>
              </p:cNvSpPr>
              <p:nvPr/>
            </p:nvSpPr>
            <p:spPr bwMode="auto">
              <a:xfrm>
                <a:off x="864" y="2875"/>
                <a:ext cx="576" cy="576"/>
              </a:xfrm>
              <a:prstGeom prst="ellipse">
                <a:avLst/>
              </a:prstGeom>
              <a:noFill/>
              <a:ln w="28575">
                <a:solidFill>
                  <a:srgbClr val="000000"/>
                </a:solidFill>
                <a:round/>
                <a:headEnd/>
                <a:tailEnd/>
              </a:ln>
            </p:spPr>
            <p:txBody>
              <a:bodyPr wrap="none" anchor="ctr"/>
              <a:lstStyle/>
              <a:p>
                <a:endParaRPr lang="nl-NL" b="0"/>
              </a:p>
            </p:txBody>
          </p:sp>
          <p:sp>
            <p:nvSpPr>
              <p:cNvPr id="16504" name="AutoShape 74"/>
              <p:cNvSpPr>
                <a:spLocks noChangeArrowheads="1"/>
              </p:cNvSpPr>
              <p:nvPr/>
            </p:nvSpPr>
            <p:spPr bwMode="auto">
              <a:xfrm rot="-5925189">
                <a:off x="1152" y="3307"/>
                <a:ext cx="47" cy="241"/>
              </a:xfrm>
              <a:prstGeom prst="moon">
                <a:avLst>
                  <a:gd name="adj" fmla="val 50000"/>
                </a:avLst>
              </a:prstGeom>
              <a:solidFill>
                <a:srgbClr val="FF6600"/>
              </a:solidFill>
              <a:ln w="9525">
                <a:solidFill>
                  <a:srgbClr val="000000"/>
                </a:solidFill>
                <a:miter lim="800000"/>
                <a:headEnd/>
                <a:tailEnd/>
              </a:ln>
            </p:spPr>
            <p:txBody>
              <a:bodyPr wrap="none" anchor="ctr"/>
              <a:lstStyle/>
              <a:p>
                <a:endParaRPr lang="nl-NL" b="0"/>
              </a:p>
            </p:txBody>
          </p:sp>
        </p:grpSp>
        <p:sp>
          <p:nvSpPr>
            <p:cNvPr id="16410" name="Line 75"/>
            <p:cNvSpPr>
              <a:spLocks noChangeShapeType="1"/>
            </p:cNvSpPr>
            <p:nvPr/>
          </p:nvSpPr>
          <p:spPr bwMode="auto">
            <a:xfrm>
              <a:off x="1872" y="3696"/>
              <a:ext cx="2160" cy="0"/>
            </a:xfrm>
            <a:prstGeom prst="line">
              <a:avLst/>
            </a:prstGeom>
            <a:noFill/>
            <a:ln w="9525">
              <a:solidFill>
                <a:srgbClr val="000000"/>
              </a:solidFill>
              <a:round/>
              <a:headEnd/>
              <a:tailEnd/>
            </a:ln>
          </p:spPr>
          <p:txBody>
            <a:bodyPr/>
            <a:lstStyle/>
            <a:p>
              <a:endParaRPr lang="en-US"/>
            </a:p>
          </p:txBody>
        </p:sp>
        <p:sp>
          <p:nvSpPr>
            <p:cNvPr id="16411" name="Line 76"/>
            <p:cNvSpPr>
              <a:spLocks noChangeShapeType="1"/>
            </p:cNvSpPr>
            <p:nvPr/>
          </p:nvSpPr>
          <p:spPr bwMode="auto">
            <a:xfrm flipV="1">
              <a:off x="1872" y="1392"/>
              <a:ext cx="0" cy="2304"/>
            </a:xfrm>
            <a:prstGeom prst="line">
              <a:avLst/>
            </a:prstGeom>
            <a:noFill/>
            <a:ln w="9525">
              <a:solidFill>
                <a:srgbClr val="000000"/>
              </a:solidFill>
              <a:round/>
              <a:headEnd/>
              <a:tailEnd/>
            </a:ln>
          </p:spPr>
          <p:txBody>
            <a:bodyPr/>
            <a:lstStyle/>
            <a:p>
              <a:endParaRPr lang="en-US"/>
            </a:p>
          </p:txBody>
        </p:sp>
        <p:sp>
          <p:nvSpPr>
            <p:cNvPr id="16412" name="Text Box 77"/>
            <p:cNvSpPr txBox="1">
              <a:spLocks noChangeArrowheads="1"/>
            </p:cNvSpPr>
            <p:nvPr/>
          </p:nvSpPr>
          <p:spPr bwMode="auto">
            <a:xfrm rot="-5400000">
              <a:off x="1127" y="2251"/>
              <a:ext cx="816" cy="192"/>
            </a:xfrm>
            <a:prstGeom prst="rect">
              <a:avLst/>
            </a:prstGeom>
            <a:noFill/>
            <a:ln w="9525">
              <a:noFill/>
              <a:miter lim="800000"/>
              <a:headEnd/>
              <a:tailEnd/>
            </a:ln>
          </p:spPr>
          <p:txBody>
            <a:bodyPr>
              <a:spAutoFit/>
            </a:bodyPr>
            <a:lstStyle/>
            <a:p>
              <a:pPr algn="ctr">
                <a:spcBef>
                  <a:spcPct val="50000"/>
                </a:spcBef>
              </a:pPr>
              <a:r>
                <a:rPr lang="en-US" sz="1400">
                  <a:solidFill>
                    <a:srgbClr val="000000"/>
                  </a:solidFill>
                </a:rPr>
                <a:t>CIMT mm</a:t>
              </a:r>
            </a:p>
          </p:txBody>
        </p:sp>
        <p:sp>
          <p:nvSpPr>
            <p:cNvPr id="16413" name="Text Box 78"/>
            <p:cNvSpPr txBox="1">
              <a:spLocks noChangeArrowheads="1"/>
            </p:cNvSpPr>
            <p:nvPr/>
          </p:nvSpPr>
          <p:spPr bwMode="auto">
            <a:xfrm>
              <a:off x="4045" y="3695"/>
              <a:ext cx="441" cy="199"/>
            </a:xfrm>
            <a:prstGeom prst="rect">
              <a:avLst/>
            </a:prstGeom>
            <a:noFill/>
            <a:ln w="9525">
              <a:noFill/>
              <a:miter lim="800000"/>
              <a:headEnd/>
              <a:tailEnd/>
            </a:ln>
          </p:spPr>
          <p:txBody>
            <a:bodyPr>
              <a:spAutoFit/>
            </a:bodyPr>
            <a:lstStyle/>
            <a:p>
              <a:pPr algn="ctr">
                <a:spcBef>
                  <a:spcPct val="50000"/>
                </a:spcBef>
              </a:pPr>
              <a:r>
                <a:rPr lang="en-US" sz="1400">
                  <a:solidFill>
                    <a:srgbClr val="000000"/>
                  </a:solidFill>
                </a:rPr>
                <a:t>years</a:t>
              </a:r>
            </a:p>
          </p:txBody>
        </p:sp>
        <p:sp>
          <p:nvSpPr>
            <p:cNvPr id="16414" name="Text Box 79"/>
            <p:cNvSpPr txBox="1">
              <a:spLocks noChangeArrowheads="1"/>
            </p:cNvSpPr>
            <p:nvPr/>
          </p:nvSpPr>
          <p:spPr bwMode="auto">
            <a:xfrm>
              <a:off x="1824" y="3696"/>
              <a:ext cx="154" cy="194"/>
            </a:xfrm>
            <a:prstGeom prst="rect">
              <a:avLst/>
            </a:prstGeom>
            <a:noFill/>
            <a:ln w="9525">
              <a:noFill/>
              <a:miter lim="800000"/>
              <a:headEnd/>
              <a:tailEnd/>
            </a:ln>
          </p:spPr>
          <p:txBody>
            <a:bodyPr>
              <a:spAutoFit/>
            </a:bodyPr>
            <a:lstStyle/>
            <a:p>
              <a:pPr>
                <a:spcBef>
                  <a:spcPct val="50000"/>
                </a:spcBef>
              </a:pPr>
              <a:r>
                <a:rPr lang="en-US" sz="1400">
                  <a:solidFill>
                    <a:srgbClr val="000000"/>
                  </a:solidFill>
                </a:rPr>
                <a:t>0</a:t>
              </a:r>
            </a:p>
          </p:txBody>
        </p:sp>
        <p:sp>
          <p:nvSpPr>
            <p:cNvPr id="16415" name="Text Box 80"/>
            <p:cNvSpPr txBox="1">
              <a:spLocks noChangeArrowheads="1"/>
            </p:cNvSpPr>
            <p:nvPr/>
          </p:nvSpPr>
          <p:spPr bwMode="auto">
            <a:xfrm>
              <a:off x="2870" y="3696"/>
              <a:ext cx="154" cy="194"/>
            </a:xfrm>
            <a:prstGeom prst="rect">
              <a:avLst/>
            </a:prstGeom>
            <a:noFill/>
            <a:ln w="9525">
              <a:noFill/>
              <a:miter lim="800000"/>
              <a:headEnd/>
              <a:tailEnd/>
            </a:ln>
          </p:spPr>
          <p:txBody>
            <a:bodyPr>
              <a:spAutoFit/>
            </a:bodyPr>
            <a:lstStyle/>
            <a:p>
              <a:pPr>
                <a:spcBef>
                  <a:spcPct val="50000"/>
                </a:spcBef>
              </a:pPr>
              <a:r>
                <a:rPr lang="en-US" sz="1400">
                  <a:solidFill>
                    <a:srgbClr val="000000"/>
                  </a:solidFill>
                </a:rPr>
                <a:t>1</a:t>
              </a:r>
            </a:p>
          </p:txBody>
        </p:sp>
        <p:sp>
          <p:nvSpPr>
            <p:cNvPr id="16416" name="Text Box 81"/>
            <p:cNvSpPr txBox="1">
              <a:spLocks noChangeArrowheads="1"/>
            </p:cNvSpPr>
            <p:nvPr/>
          </p:nvSpPr>
          <p:spPr bwMode="auto">
            <a:xfrm>
              <a:off x="3926" y="3696"/>
              <a:ext cx="154" cy="194"/>
            </a:xfrm>
            <a:prstGeom prst="rect">
              <a:avLst/>
            </a:prstGeom>
            <a:noFill/>
            <a:ln w="9525">
              <a:noFill/>
              <a:miter lim="800000"/>
              <a:headEnd/>
              <a:tailEnd/>
            </a:ln>
          </p:spPr>
          <p:txBody>
            <a:bodyPr>
              <a:spAutoFit/>
            </a:bodyPr>
            <a:lstStyle/>
            <a:p>
              <a:pPr>
                <a:spcBef>
                  <a:spcPct val="50000"/>
                </a:spcBef>
              </a:pPr>
              <a:r>
                <a:rPr lang="en-US" sz="1400">
                  <a:solidFill>
                    <a:srgbClr val="000000"/>
                  </a:solidFill>
                </a:rPr>
                <a:t>2</a:t>
              </a:r>
            </a:p>
          </p:txBody>
        </p:sp>
        <p:sp>
          <p:nvSpPr>
            <p:cNvPr id="16417" name="Text Box 82"/>
            <p:cNvSpPr txBox="1">
              <a:spLocks noChangeArrowheads="1"/>
            </p:cNvSpPr>
            <p:nvPr/>
          </p:nvSpPr>
          <p:spPr bwMode="auto">
            <a:xfrm>
              <a:off x="1622" y="2112"/>
              <a:ext cx="298" cy="154"/>
            </a:xfrm>
            <a:prstGeom prst="rect">
              <a:avLst/>
            </a:prstGeom>
            <a:noFill/>
            <a:ln w="9525">
              <a:noFill/>
              <a:miter lim="800000"/>
              <a:headEnd/>
              <a:tailEnd/>
            </a:ln>
          </p:spPr>
          <p:txBody>
            <a:bodyPr>
              <a:spAutoFit/>
            </a:bodyPr>
            <a:lstStyle/>
            <a:p>
              <a:pPr>
                <a:spcBef>
                  <a:spcPct val="50000"/>
                </a:spcBef>
              </a:pPr>
              <a:r>
                <a:rPr lang="en-US" sz="1000">
                  <a:solidFill>
                    <a:srgbClr val="000000"/>
                  </a:solidFill>
                </a:rPr>
                <a:t>0.80</a:t>
              </a:r>
            </a:p>
          </p:txBody>
        </p:sp>
        <p:sp>
          <p:nvSpPr>
            <p:cNvPr id="16418" name="Text Box 83"/>
            <p:cNvSpPr txBox="1">
              <a:spLocks noChangeArrowheads="1"/>
            </p:cNvSpPr>
            <p:nvPr/>
          </p:nvSpPr>
          <p:spPr bwMode="auto">
            <a:xfrm>
              <a:off x="1632" y="1872"/>
              <a:ext cx="298" cy="154"/>
            </a:xfrm>
            <a:prstGeom prst="rect">
              <a:avLst/>
            </a:prstGeom>
            <a:noFill/>
            <a:ln w="9525">
              <a:noFill/>
              <a:miter lim="800000"/>
              <a:headEnd/>
              <a:tailEnd/>
            </a:ln>
          </p:spPr>
          <p:txBody>
            <a:bodyPr>
              <a:spAutoFit/>
            </a:bodyPr>
            <a:lstStyle/>
            <a:p>
              <a:pPr>
                <a:spcBef>
                  <a:spcPct val="50000"/>
                </a:spcBef>
              </a:pPr>
              <a:r>
                <a:rPr lang="en-US" sz="1000">
                  <a:solidFill>
                    <a:srgbClr val="000000"/>
                  </a:solidFill>
                </a:rPr>
                <a:t>0.85</a:t>
              </a:r>
            </a:p>
          </p:txBody>
        </p:sp>
        <p:sp>
          <p:nvSpPr>
            <p:cNvPr id="16419" name="Text Box 84"/>
            <p:cNvSpPr txBox="1">
              <a:spLocks noChangeArrowheads="1"/>
            </p:cNvSpPr>
            <p:nvPr/>
          </p:nvSpPr>
          <p:spPr bwMode="auto">
            <a:xfrm>
              <a:off x="1632" y="2342"/>
              <a:ext cx="298" cy="154"/>
            </a:xfrm>
            <a:prstGeom prst="rect">
              <a:avLst/>
            </a:prstGeom>
            <a:noFill/>
            <a:ln w="9525">
              <a:noFill/>
              <a:miter lim="800000"/>
              <a:headEnd/>
              <a:tailEnd/>
            </a:ln>
          </p:spPr>
          <p:txBody>
            <a:bodyPr>
              <a:spAutoFit/>
            </a:bodyPr>
            <a:lstStyle/>
            <a:p>
              <a:pPr>
                <a:spcBef>
                  <a:spcPct val="50000"/>
                </a:spcBef>
              </a:pPr>
              <a:r>
                <a:rPr lang="en-US" sz="1000">
                  <a:solidFill>
                    <a:srgbClr val="000000"/>
                  </a:solidFill>
                </a:rPr>
                <a:t>0.75</a:t>
              </a:r>
            </a:p>
          </p:txBody>
        </p:sp>
        <p:sp>
          <p:nvSpPr>
            <p:cNvPr id="16420" name="Text Box 85"/>
            <p:cNvSpPr txBox="1">
              <a:spLocks noChangeArrowheads="1"/>
            </p:cNvSpPr>
            <p:nvPr/>
          </p:nvSpPr>
          <p:spPr bwMode="auto">
            <a:xfrm>
              <a:off x="1632" y="1632"/>
              <a:ext cx="298" cy="154"/>
            </a:xfrm>
            <a:prstGeom prst="rect">
              <a:avLst/>
            </a:prstGeom>
            <a:noFill/>
            <a:ln w="9525">
              <a:noFill/>
              <a:miter lim="800000"/>
              <a:headEnd/>
              <a:tailEnd/>
            </a:ln>
          </p:spPr>
          <p:txBody>
            <a:bodyPr>
              <a:spAutoFit/>
            </a:bodyPr>
            <a:lstStyle/>
            <a:p>
              <a:pPr>
                <a:spcBef>
                  <a:spcPct val="50000"/>
                </a:spcBef>
              </a:pPr>
              <a:r>
                <a:rPr lang="en-US" sz="1000">
                  <a:solidFill>
                    <a:srgbClr val="000000"/>
                  </a:solidFill>
                </a:rPr>
                <a:t>0.90</a:t>
              </a:r>
            </a:p>
          </p:txBody>
        </p:sp>
        <p:sp>
          <p:nvSpPr>
            <p:cNvPr id="16421" name="Line 86"/>
            <p:cNvSpPr>
              <a:spLocks noChangeShapeType="1"/>
            </p:cNvSpPr>
            <p:nvPr/>
          </p:nvSpPr>
          <p:spPr bwMode="auto">
            <a:xfrm flipV="1">
              <a:off x="1872" y="1440"/>
              <a:ext cx="2112" cy="192"/>
            </a:xfrm>
            <a:prstGeom prst="line">
              <a:avLst/>
            </a:prstGeom>
            <a:noFill/>
            <a:ln w="28575">
              <a:solidFill>
                <a:srgbClr val="FF0000"/>
              </a:solidFill>
              <a:prstDash val="dashDot"/>
              <a:round/>
              <a:headEnd/>
              <a:tailEnd/>
            </a:ln>
          </p:spPr>
          <p:txBody>
            <a:bodyPr/>
            <a:lstStyle/>
            <a:p>
              <a:endParaRPr lang="en-US"/>
            </a:p>
          </p:txBody>
        </p:sp>
        <p:sp>
          <p:nvSpPr>
            <p:cNvPr id="16422" name="Text Box 87"/>
            <p:cNvSpPr txBox="1">
              <a:spLocks noChangeArrowheads="1"/>
            </p:cNvSpPr>
            <p:nvPr/>
          </p:nvSpPr>
          <p:spPr bwMode="auto">
            <a:xfrm>
              <a:off x="1632" y="1392"/>
              <a:ext cx="298" cy="154"/>
            </a:xfrm>
            <a:prstGeom prst="rect">
              <a:avLst/>
            </a:prstGeom>
            <a:noFill/>
            <a:ln w="9525">
              <a:noFill/>
              <a:miter lim="800000"/>
              <a:headEnd/>
              <a:tailEnd/>
            </a:ln>
          </p:spPr>
          <p:txBody>
            <a:bodyPr>
              <a:spAutoFit/>
            </a:bodyPr>
            <a:lstStyle/>
            <a:p>
              <a:pPr>
                <a:spcBef>
                  <a:spcPct val="50000"/>
                </a:spcBef>
              </a:pPr>
              <a:r>
                <a:rPr lang="en-US" sz="1000">
                  <a:solidFill>
                    <a:srgbClr val="000000"/>
                  </a:solidFill>
                </a:rPr>
                <a:t>0.95</a:t>
              </a:r>
            </a:p>
          </p:txBody>
        </p:sp>
        <p:sp>
          <p:nvSpPr>
            <p:cNvPr id="16423" name="Text Box 88"/>
            <p:cNvSpPr txBox="1">
              <a:spLocks noChangeArrowheads="1"/>
            </p:cNvSpPr>
            <p:nvPr/>
          </p:nvSpPr>
          <p:spPr bwMode="auto">
            <a:xfrm>
              <a:off x="1632" y="2582"/>
              <a:ext cx="298" cy="154"/>
            </a:xfrm>
            <a:prstGeom prst="rect">
              <a:avLst/>
            </a:prstGeom>
            <a:noFill/>
            <a:ln w="9525">
              <a:noFill/>
              <a:miter lim="800000"/>
              <a:headEnd/>
              <a:tailEnd/>
            </a:ln>
          </p:spPr>
          <p:txBody>
            <a:bodyPr>
              <a:spAutoFit/>
            </a:bodyPr>
            <a:lstStyle/>
            <a:p>
              <a:pPr>
                <a:spcBef>
                  <a:spcPct val="50000"/>
                </a:spcBef>
              </a:pPr>
              <a:r>
                <a:rPr lang="en-US" sz="1000">
                  <a:solidFill>
                    <a:srgbClr val="000000"/>
                  </a:solidFill>
                </a:rPr>
                <a:t>0.70</a:t>
              </a:r>
            </a:p>
          </p:txBody>
        </p:sp>
        <p:sp>
          <p:nvSpPr>
            <p:cNvPr id="16424" name="Line 89"/>
            <p:cNvSpPr>
              <a:spLocks noChangeShapeType="1"/>
            </p:cNvSpPr>
            <p:nvPr/>
          </p:nvSpPr>
          <p:spPr bwMode="auto">
            <a:xfrm flipV="1">
              <a:off x="1872" y="1584"/>
              <a:ext cx="2112" cy="48"/>
            </a:xfrm>
            <a:prstGeom prst="line">
              <a:avLst/>
            </a:prstGeom>
            <a:noFill/>
            <a:ln w="28575">
              <a:solidFill>
                <a:srgbClr val="006600"/>
              </a:solidFill>
              <a:prstDash val="sysDot"/>
              <a:round/>
              <a:headEnd/>
              <a:tailEnd/>
            </a:ln>
          </p:spPr>
          <p:txBody>
            <a:bodyPr/>
            <a:lstStyle/>
            <a:p>
              <a:endParaRPr lang="en-US"/>
            </a:p>
          </p:txBody>
        </p:sp>
        <p:sp>
          <p:nvSpPr>
            <p:cNvPr id="16425" name="Text Box 90"/>
            <p:cNvSpPr txBox="1">
              <a:spLocks noChangeArrowheads="1"/>
            </p:cNvSpPr>
            <p:nvPr/>
          </p:nvSpPr>
          <p:spPr bwMode="auto">
            <a:xfrm>
              <a:off x="1632" y="2822"/>
              <a:ext cx="298" cy="154"/>
            </a:xfrm>
            <a:prstGeom prst="rect">
              <a:avLst/>
            </a:prstGeom>
            <a:noFill/>
            <a:ln w="9525">
              <a:noFill/>
              <a:miter lim="800000"/>
              <a:headEnd/>
              <a:tailEnd/>
            </a:ln>
          </p:spPr>
          <p:txBody>
            <a:bodyPr>
              <a:spAutoFit/>
            </a:bodyPr>
            <a:lstStyle/>
            <a:p>
              <a:pPr>
                <a:spcBef>
                  <a:spcPct val="50000"/>
                </a:spcBef>
              </a:pPr>
              <a:r>
                <a:rPr lang="en-US" sz="1000">
                  <a:solidFill>
                    <a:srgbClr val="000000"/>
                  </a:solidFill>
                </a:rPr>
                <a:t>0.65</a:t>
              </a:r>
            </a:p>
          </p:txBody>
        </p:sp>
        <p:sp>
          <p:nvSpPr>
            <p:cNvPr id="16426" name="Line 91"/>
            <p:cNvSpPr>
              <a:spLocks noChangeShapeType="1"/>
            </p:cNvSpPr>
            <p:nvPr/>
          </p:nvSpPr>
          <p:spPr bwMode="auto">
            <a:xfrm flipH="1">
              <a:off x="912" y="2736"/>
              <a:ext cx="816" cy="1152"/>
            </a:xfrm>
            <a:prstGeom prst="line">
              <a:avLst/>
            </a:prstGeom>
            <a:noFill/>
            <a:ln w="38100">
              <a:solidFill>
                <a:srgbClr val="000000"/>
              </a:solidFill>
              <a:round/>
              <a:headEnd/>
              <a:tailEnd type="triangle" w="med" len="med"/>
            </a:ln>
          </p:spPr>
          <p:txBody>
            <a:bodyPr/>
            <a:lstStyle/>
            <a:p>
              <a:endParaRPr lang="en-US"/>
            </a:p>
          </p:txBody>
        </p:sp>
        <p:sp>
          <p:nvSpPr>
            <p:cNvPr id="16427" name="Line 92"/>
            <p:cNvSpPr>
              <a:spLocks noChangeShapeType="1"/>
            </p:cNvSpPr>
            <p:nvPr/>
          </p:nvSpPr>
          <p:spPr bwMode="auto">
            <a:xfrm flipH="1">
              <a:off x="864" y="1632"/>
              <a:ext cx="864" cy="864"/>
            </a:xfrm>
            <a:prstGeom prst="line">
              <a:avLst/>
            </a:prstGeom>
            <a:noFill/>
            <a:ln w="38100">
              <a:solidFill>
                <a:srgbClr val="000000"/>
              </a:solidFill>
              <a:round/>
              <a:headEnd/>
              <a:tailEnd type="triangle" w="med" len="med"/>
            </a:ln>
          </p:spPr>
          <p:txBody>
            <a:bodyPr/>
            <a:lstStyle/>
            <a:p>
              <a:endParaRPr lang="en-US"/>
            </a:p>
          </p:txBody>
        </p:sp>
        <p:sp>
          <p:nvSpPr>
            <p:cNvPr id="16428" name="Text Box 93"/>
            <p:cNvSpPr txBox="1">
              <a:spLocks noChangeArrowheads="1"/>
            </p:cNvSpPr>
            <p:nvPr/>
          </p:nvSpPr>
          <p:spPr bwMode="auto">
            <a:xfrm>
              <a:off x="2016" y="1201"/>
              <a:ext cx="1589" cy="326"/>
            </a:xfrm>
            <a:prstGeom prst="rect">
              <a:avLst/>
            </a:prstGeom>
            <a:noFill/>
            <a:ln w="9525">
              <a:noFill/>
              <a:miter lim="800000"/>
              <a:headEnd/>
              <a:tailEnd/>
            </a:ln>
          </p:spPr>
          <p:txBody>
            <a:bodyPr>
              <a:spAutoFit/>
            </a:bodyPr>
            <a:lstStyle/>
            <a:p>
              <a:r>
                <a:rPr lang="en-US" sz="1400">
                  <a:solidFill>
                    <a:srgbClr val="000000"/>
                  </a:solidFill>
                </a:rPr>
                <a:t>ASAP: 1997-8</a:t>
              </a:r>
            </a:p>
            <a:p>
              <a:r>
                <a:rPr lang="en-US" sz="1400">
                  <a:solidFill>
                    <a:srgbClr val="000000"/>
                  </a:solidFill>
                </a:rPr>
                <a:t>Treatment naive</a:t>
              </a:r>
            </a:p>
          </p:txBody>
        </p:sp>
        <p:sp>
          <p:nvSpPr>
            <p:cNvPr id="16429" name="Text Box 94"/>
            <p:cNvSpPr txBox="1">
              <a:spLocks noChangeArrowheads="1"/>
            </p:cNvSpPr>
            <p:nvPr/>
          </p:nvSpPr>
          <p:spPr bwMode="auto">
            <a:xfrm>
              <a:off x="2016" y="2271"/>
              <a:ext cx="1271" cy="326"/>
            </a:xfrm>
            <a:prstGeom prst="rect">
              <a:avLst/>
            </a:prstGeom>
            <a:noFill/>
            <a:ln w="9525">
              <a:noFill/>
              <a:miter lim="800000"/>
              <a:headEnd/>
              <a:tailEnd/>
            </a:ln>
          </p:spPr>
          <p:txBody>
            <a:bodyPr>
              <a:spAutoFit/>
            </a:bodyPr>
            <a:lstStyle/>
            <a:p>
              <a:r>
                <a:rPr lang="en-US" sz="1400">
                  <a:solidFill>
                    <a:srgbClr val="000000"/>
                  </a:solidFill>
                </a:rPr>
                <a:t>ENHANCE: 2002-6</a:t>
              </a:r>
            </a:p>
            <a:p>
              <a:r>
                <a:rPr lang="en-US" sz="1400">
                  <a:solidFill>
                    <a:srgbClr val="000000"/>
                  </a:solidFill>
                </a:rPr>
                <a:t>Nontreatment naive</a:t>
              </a:r>
            </a:p>
          </p:txBody>
        </p:sp>
        <p:grpSp>
          <p:nvGrpSpPr>
            <p:cNvPr id="6" name="Group 95"/>
            <p:cNvGrpSpPr>
              <a:grpSpLocks/>
            </p:cNvGrpSpPr>
            <p:nvPr/>
          </p:nvGrpSpPr>
          <p:grpSpPr bwMode="auto">
            <a:xfrm>
              <a:off x="1851" y="2544"/>
              <a:ext cx="2133" cy="288"/>
              <a:chOff x="1079" y="2337"/>
              <a:chExt cx="3237" cy="293"/>
            </a:xfrm>
          </p:grpSpPr>
          <p:cxnSp>
            <p:nvCxnSpPr>
              <p:cNvPr id="10" name="Straight Connector 9"/>
              <p:cNvCxnSpPr/>
              <p:nvPr/>
            </p:nvCxnSpPr>
            <p:spPr bwMode="auto">
              <a:xfrm>
                <a:off x="1107" y="2480"/>
                <a:ext cx="801" cy="135"/>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flipV="1">
                <a:off x="1908" y="2480"/>
                <a:ext cx="745" cy="135"/>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2653" y="2480"/>
                <a:ext cx="802" cy="45"/>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flipV="1">
                <a:off x="3455" y="2390"/>
                <a:ext cx="803" cy="135"/>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1107" y="2525"/>
                <a:ext cx="801" cy="45"/>
              </a:xfrm>
              <a:prstGeom prst="line">
                <a:avLst/>
              </a:prstGeom>
              <a:ln w="28575">
                <a:solidFill>
                  <a:srgbClr val="FF66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flipV="1">
                <a:off x="1908" y="2524"/>
                <a:ext cx="745" cy="46"/>
              </a:xfrm>
              <a:prstGeom prst="line">
                <a:avLst/>
              </a:prstGeom>
              <a:ln w="25400">
                <a:solidFill>
                  <a:srgbClr val="FF66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flipV="1">
                <a:off x="2653" y="2435"/>
                <a:ext cx="802" cy="90"/>
              </a:xfrm>
              <a:prstGeom prst="line">
                <a:avLst/>
              </a:prstGeom>
              <a:ln w="25400">
                <a:solidFill>
                  <a:srgbClr val="FF66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flipV="1">
                <a:off x="3455" y="2390"/>
                <a:ext cx="803" cy="45"/>
              </a:xfrm>
              <a:prstGeom prst="line">
                <a:avLst/>
              </a:prstGeom>
              <a:ln w="25400">
                <a:solidFill>
                  <a:srgbClr val="FF66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8" name="Isosceles Triangle 27"/>
              <p:cNvSpPr/>
              <p:nvPr/>
            </p:nvSpPr>
            <p:spPr bwMode="auto">
              <a:xfrm>
                <a:off x="1882" y="2538"/>
                <a:ext cx="37" cy="29"/>
              </a:xfrm>
              <a:prstGeom prst="triangle">
                <a:avLst/>
              </a:prstGeom>
              <a:solidFill>
                <a:srgbClr val="FFC000"/>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b="0"/>
              </a:p>
            </p:txBody>
          </p:sp>
          <p:sp>
            <p:nvSpPr>
              <p:cNvPr id="29" name="Isosceles Triangle 28"/>
              <p:cNvSpPr/>
              <p:nvPr/>
            </p:nvSpPr>
            <p:spPr bwMode="auto">
              <a:xfrm>
                <a:off x="2674" y="2515"/>
                <a:ext cx="36" cy="29"/>
              </a:xfrm>
              <a:prstGeom prst="triangle">
                <a:avLst/>
              </a:prstGeom>
              <a:solidFill>
                <a:srgbClr val="FFC000"/>
              </a:solidFill>
              <a:ln>
                <a:solidFill>
                  <a:srgbClr val="FF66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b="0"/>
              </a:p>
            </p:txBody>
          </p:sp>
          <p:sp>
            <p:nvSpPr>
              <p:cNvPr id="30" name="Isosceles Triangle 29"/>
              <p:cNvSpPr/>
              <p:nvPr/>
            </p:nvSpPr>
            <p:spPr bwMode="auto">
              <a:xfrm>
                <a:off x="3455" y="2407"/>
                <a:ext cx="37" cy="29"/>
              </a:xfrm>
              <a:prstGeom prst="triangle">
                <a:avLst/>
              </a:prstGeom>
              <a:solidFill>
                <a:srgbClr val="FF6600"/>
              </a:solidFill>
              <a:ln>
                <a:solidFill>
                  <a:srgbClr val="FF66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b="0"/>
              </a:p>
            </p:txBody>
          </p:sp>
          <p:sp>
            <p:nvSpPr>
              <p:cNvPr id="31" name="Isosceles Triangle 30"/>
              <p:cNvSpPr/>
              <p:nvPr/>
            </p:nvSpPr>
            <p:spPr bwMode="auto">
              <a:xfrm>
                <a:off x="4257" y="2366"/>
                <a:ext cx="37" cy="29"/>
              </a:xfrm>
              <a:prstGeom prst="triangle">
                <a:avLst/>
              </a:prstGeom>
              <a:solidFill>
                <a:srgbClr val="FFC000"/>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b="0"/>
              </a:p>
            </p:txBody>
          </p:sp>
          <p:sp>
            <p:nvSpPr>
              <p:cNvPr id="32" name="Oval 31"/>
              <p:cNvSpPr/>
              <p:nvPr/>
            </p:nvSpPr>
            <p:spPr bwMode="auto">
              <a:xfrm>
                <a:off x="4251" y="2382"/>
                <a:ext cx="37" cy="45"/>
              </a:xfrm>
              <a:prstGeom prst="ellipse">
                <a:avLst/>
              </a:prstGeom>
              <a:solidFill>
                <a:srgbClr val="BFD4EF"/>
              </a:solidFill>
              <a:ln>
                <a:solidFill>
                  <a:srgbClr val="BFD4E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b="0"/>
              </a:p>
            </p:txBody>
          </p:sp>
          <p:sp>
            <p:nvSpPr>
              <p:cNvPr id="33" name="Oval 32"/>
              <p:cNvSpPr/>
              <p:nvPr/>
            </p:nvSpPr>
            <p:spPr bwMode="auto">
              <a:xfrm>
                <a:off x="3459" y="2496"/>
                <a:ext cx="37" cy="45"/>
              </a:xfrm>
              <a:prstGeom prst="ellipse">
                <a:avLst/>
              </a:prstGeom>
              <a:solidFill>
                <a:srgbClr val="BFD4EF"/>
              </a:solidFill>
              <a:ln>
                <a:solidFill>
                  <a:srgbClr val="BFD4E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b="0"/>
              </a:p>
            </p:txBody>
          </p:sp>
          <p:sp>
            <p:nvSpPr>
              <p:cNvPr id="34" name="Oval 33"/>
              <p:cNvSpPr/>
              <p:nvPr/>
            </p:nvSpPr>
            <p:spPr bwMode="auto">
              <a:xfrm>
                <a:off x="2664" y="2443"/>
                <a:ext cx="36" cy="45"/>
              </a:xfrm>
              <a:prstGeom prst="ellipse">
                <a:avLst/>
              </a:prstGeom>
              <a:solidFill>
                <a:srgbClr val="BFD4EF"/>
              </a:solidFill>
              <a:ln>
                <a:solidFill>
                  <a:srgbClr val="BFD4E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b="0"/>
              </a:p>
            </p:txBody>
          </p:sp>
          <p:sp>
            <p:nvSpPr>
              <p:cNvPr id="36" name="Oval 35"/>
              <p:cNvSpPr/>
              <p:nvPr/>
            </p:nvSpPr>
            <p:spPr bwMode="auto">
              <a:xfrm>
                <a:off x="1107" y="2440"/>
                <a:ext cx="36" cy="45"/>
              </a:xfrm>
              <a:prstGeom prst="ellipse">
                <a:avLst/>
              </a:prstGeom>
              <a:solidFill>
                <a:srgbClr val="BFD4EF"/>
              </a:solidFill>
              <a:ln>
                <a:solidFill>
                  <a:srgbClr val="BFD4E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b="0"/>
              </a:p>
            </p:txBody>
          </p:sp>
          <p:sp>
            <p:nvSpPr>
              <p:cNvPr id="37" name="Isosceles Triangle 36"/>
              <p:cNvSpPr/>
              <p:nvPr/>
            </p:nvSpPr>
            <p:spPr bwMode="auto">
              <a:xfrm>
                <a:off x="1107" y="2511"/>
                <a:ext cx="36" cy="29"/>
              </a:xfrm>
              <a:prstGeom prst="triangle">
                <a:avLst/>
              </a:prstGeom>
              <a:solidFill>
                <a:srgbClr val="FFC000"/>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b="0"/>
              </a:p>
            </p:txBody>
          </p:sp>
          <p:grpSp>
            <p:nvGrpSpPr>
              <p:cNvPr id="7" name="Group 50"/>
              <p:cNvGrpSpPr>
                <a:grpSpLocks/>
              </p:cNvGrpSpPr>
              <p:nvPr/>
            </p:nvGrpSpPr>
            <p:grpSpPr bwMode="auto">
              <a:xfrm>
                <a:off x="1093" y="2473"/>
                <a:ext cx="61" cy="97"/>
                <a:chOff x="319058" y="1785926"/>
                <a:chExt cx="76200" cy="153988"/>
              </a:xfrm>
            </p:grpSpPr>
            <p:cxnSp>
              <p:nvCxnSpPr>
                <p:cNvPr id="47" name="Straight Connector 46"/>
                <p:cNvCxnSpPr/>
                <p:nvPr/>
              </p:nvCxnSpPr>
              <p:spPr>
                <a:xfrm rot="5400000">
                  <a:off x="285720" y="1857364"/>
                  <a:ext cx="142876" cy="1588"/>
                </a:xfrm>
                <a:prstGeom prst="line">
                  <a:avLst/>
                </a:prstGeom>
                <a:ln>
                  <a:solidFill>
                    <a:srgbClr val="FF66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23820" y="1785926"/>
                  <a:ext cx="71438"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9058" y="1938326"/>
                  <a:ext cx="71438" cy="1588"/>
                </a:xfrm>
                <a:prstGeom prst="line">
                  <a:avLst/>
                </a:prstGeom>
                <a:ln>
                  <a:solidFill>
                    <a:srgbClr val="FF66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nvGrpSpPr>
              <p:cNvPr id="8" name="Group 51"/>
              <p:cNvGrpSpPr>
                <a:grpSpLocks/>
              </p:cNvGrpSpPr>
              <p:nvPr/>
            </p:nvGrpSpPr>
            <p:grpSpPr bwMode="auto">
              <a:xfrm>
                <a:off x="1864" y="2510"/>
                <a:ext cx="61" cy="97"/>
                <a:chOff x="319058" y="1785926"/>
                <a:chExt cx="76200" cy="153988"/>
              </a:xfrm>
            </p:grpSpPr>
            <p:cxnSp>
              <p:nvCxnSpPr>
                <p:cNvPr id="53" name="Straight Connector 52"/>
                <p:cNvCxnSpPr/>
                <p:nvPr/>
              </p:nvCxnSpPr>
              <p:spPr>
                <a:xfrm rot="5400000">
                  <a:off x="285720" y="1857364"/>
                  <a:ext cx="142876" cy="1588"/>
                </a:xfrm>
                <a:prstGeom prst="line">
                  <a:avLst/>
                </a:prstGeom>
                <a:ln>
                  <a:solidFill>
                    <a:srgbClr val="FF66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23820" y="1785926"/>
                  <a:ext cx="71438" cy="1588"/>
                </a:xfrm>
                <a:prstGeom prst="line">
                  <a:avLst/>
                </a:prstGeom>
                <a:ln>
                  <a:solidFill>
                    <a:srgbClr val="FF66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19058" y="1938326"/>
                  <a:ext cx="71438" cy="1588"/>
                </a:xfrm>
                <a:prstGeom prst="line">
                  <a:avLst/>
                </a:prstGeom>
                <a:ln>
                  <a:solidFill>
                    <a:srgbClr val="FF66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nvGrpSpPr>
              <p:cNvPr id="9" name="Group 55"/>
              <p:cNvGrpSpPr>
                <a:grpSpLocks/>
              </p:cNvGrpSpPr>
              <p:nvPr/>
            </p:nvGrpSpPr>
            <p:grpSpPr bwMode="auto">
              <a:xfrm>
                <a:off x="2650" y="2481"/>
                <a:ext cx="61" cy="97"/>
                <a:chOff x="319058" y="1785926"/>
                <a:chExt cx="76200" cy="153988"/>
              </a:xfrm>
            </p:grpSpPr>
            <p:cxnSp>
              <p:nvCxnSpPr>
                <p:cNvPr id="57" name="Straight Connector 56"/>
                <p:cNvCxnSpPr/>
                <p:nvPr/>
              </p:nvCxnSpPr>
              <p:spPr>
                <a:xfrm rot="5400000">
                  <a:off x="285720" y="1857364"/>
                  <a:ext cx="142876" cy="1588"/>
                </a:xfrm>
                <a:prstGeom prst="line">
                  <a:avLst/>
                </a:prstGeom>
                <a:ln>
                  <a:solidFill>
                    <a:srgbClr val="FF66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23820" y="1785926"/>
                  <a:ext cx="71438"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19058" y="1938326"/>
                  <a:ext cx="71438" cy="1588"/>
                </a:xfrm>
                <a:prstGeom prst="line">
                  <a:avLst/>
                </a:prstGeom>
                <a:ln>
                  <a:solidFill>
                    <a:srgbClr val="FF66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nvGrpSpPr>
              <p:cNvPr id="11" name="Group 59"/>
              <p:cNvGrpSpPr>
                <a:grpSpLocks/>
              </p:cNvGrpSpPr>
              <p:nvPr/>
            </p:nvGrpSpPr>
            <p:grpSpPr bwMode="auto">
              <a:xfrm>
                <a:off x="3441" y="2375"/>
                <a:ext cx="61" cy="97"/>
                <a:chOff x="319058" y="1785926"/>
                <a:chExt cx="76200" cy="153988"/>
              </a:xfrm>
            </p:grpSpPr>
            <p:cxnSp>
              <p:nvCxnSpPr>
                <p:cNvPr id="61" name="Straight Connector 60"/>
                <p:cNvCxnSpPr/>
                <p:nvPr/>
              </p:nvCxnSpPr>
              <p:spPr>
                <a:xfrm rot="5400000">
                  <a:off x="285720" y="1857364"/>
                  <a:ext cx="142876"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23820" y="1785926"/>
                  <a:ext cx="71438" cy="1588"/>
                </a:xfrm>
                <a:prstGeom prst="line">
                  <a:avLst/>
                </a:prstGeom>
                <a:ln>
                  <a:solidFill>
                    <a:srgbClr val="FF66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19058" y="1938326"/>
                  <a:ext cx="71438"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nvGrpSpPr>
              <p:cNvPr id="13" name="Group 63"/>
              <p:cNvGrpSpPr>
                <a:grpSpLocks/>
              </p:cNvGrpSpPr>
              <p:nvPr/>
            </p:nvGrpSpPr>
            <p:grpSpPr bwMode="auto">
              <a:xfrm>
                <a:off x="4253" y="2337"/>
                <a:ext cx="61" cy="97"/>
                <a:chOff x="319058" y="1785926"/>
                <a:chExt cx="76200" cy="153988"/>
              </a:xfrm>
            </p:grpSpPr>
            <p:cxnSp>
              <p:nvCxnSpPr>
                <p:cNvPr id="65" name="Straight Connector 64"/>
                <p:cNvCxnSpPr/>
                <p:nvPr/>
              </p:nvCxnSpPr>
              <p:spPr>
                <a:xfrm rot="5400000">
                  <a:off x="285720" y="1857364"/>
                  <a:ext cx="142876"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23820" y="1785926"/>
                  <a:ext cx="71438" cy="1588"/>
                </a:xfrm>
                <a:prstGeom prst="line">
                  <a:avLst/>
                </a:prstGeom>
                <a:ln>
                  <a:solidFill>
                    <a:srgbClr val="FF66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19058" y="1938326"/>
                  <a:ext cx="71438"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nvGrpSpPr>
              <p:cNvPr id="15" name="Group 67"/>
              <p:cNvGrpSpPr>
                <a:grpSpLocks/>
              </p:cNvGrpSpPr>
              <p:nvPr/>
            </p:nvGrpSpPr>
            <p:grpSpPr bwMode="auto">
              <a:xfrm>
                <a:off x="4243" y="2384"/>
                <a:ext cx="61" cy="97"/>
                <a:chOff x="319058" y="1785926"/>
                <a:chExt cx="76200" cy="153988"/>
              </a:xfrm>
            </p:grpSpPr>
            <p:cxnSp>
              <p:nvCxnSpPr>
                <p:cNvPr id="69" name="Straight Connector 68"/>
                <p:cNvCxnSpPr/>
                <p:nvPr/>
              </p:nvCxnSpPr>
              <p:spPr>
                <a:xfrm rot="5400000">
                  <a:off x="285720" y="1857364"/>
                  <a:ext cx="142876"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23820" y="17859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19058" y="19383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nvGrpSpPr>
              <p:cNvPr id="16" name="Group 72"/>
              <p:cNvGrpSpPr>
                <a:grpSpLocks/>
              </p:cNvGrpSpPr>
              <p:nvPr/>
            </p:nvGrpSpPr>
            <p:grpSpPr bwMode="auto">
              <a:xfrm>
                <a:off x="3439" y="2473"/>
                <a:ext cx="61" cy="97"/>
                <a:chOff x="319058" y="1785926"/>
                <a:chExt cx="76200" cy="153988"/>
              </a:xfrm>
            </p:grpSpPr>
            <p:cxnSp>
              <p:nvCxnSpPr>
                <p:cNvPr id="74" name="Straight Connector 73"/>
                <p:cNvCxnSpPr/>
                <p:nvPr/>
              </p:nvCxnSpPr>
              <p:spPr>
                <a:xfrm rot="5400000">
                  <a:off x="285720" y="1857364"/>
                  <a:ext cx="142876"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23820" y="17859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19058" y="19383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nvGrpSpPr>
              <p:cNvPr id="18" name="Group 76"/>
              <p:cNvGrpSpPr>
                <a:grpSpLocks/>
              </p:cNvGrpSpPr>
              <p:nvPr/>
            </p:nvGrpSpPr>
            <p:grpSpPr bwMode="auto">
              <a:xfrm>
                <a:off x="2650" y="2391"/>
                <a:ext cx="61" cy="97"/>
                <a:chOff x="319058" y="1785926"/>
                <a:chExt cx="76200" cy="153988"/>
              </a:xfrm>
            </p:grpSpPr>
            <p:cxnSp>
              <p:nvCxnSpPr>
                <p:cNvPr id="78" name="Straight Connector 77"/>
                <p:cNvCxnSpPr/>
                <p:nvPr/>
              </p:nvCxnSpPr>
              <p:spPr>
                <a:xfrm rot="5400000">
                  <a:off x="285720" y="1857364"/>
                  <a:ext cx="142876"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23820" y="17859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19058" y="19383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nvGrpSpPr>
              <p:cNvPr id="20" name="Group 84"/>
              <p:cNvGrpSpPr>
                <a:grpSpLocks/>
              </p:cNvGrpSpPr>
              <p:nvPr/>
            </p:nvGrpSpPr>
            <p:grpSpPr bwMode="auto">
              <a:xfrm>
                <a:off x="1097" y="2399"/>
                <a:ext cx="61" cy="97"/>
                <a:chOff x="319058" y="1785926"/>
                <a:chExt cx="76200" cy="153988"/>
              </a:xfrm>
            </p:grpSpPr>
            <p:cxnSp>
              <p:nvCxnSpPr>
                <p:cNvPr id="86" name="Straight Connector 85"/>
                <p:cNvCxnSpPr/>
                <p:nvPr/>
              </p:nvCxnSpPr>
              <p:spPr>
                <a:xfrm rot="5400000">
                  <a:off x="285720" y="1857364"/>
                  <a:ext cx="142876"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23820" y="17859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19058" y="19383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grpSp>
      <p:grpSp>
        <p:nvGrpSpPr>
          <p:cNvPr id="21" name="Group 170"/>
          <p:cNvGrpSpPr>
            <a:grpSpLocks/>
          </p:cNvGrpSpPr>
          <p:nvPr/>
        </p:nvGrpSpPr>
        <p:grpSpPr bwMode="auto">
          <a:xfrm>
            <a:off x="6713538" y="4038600"/>
            <a:ext cx="2251075" cy="793750"/>
            <a:chOff x="4250" y="1968"/>
            <a:chExt cx="1181" cy="500"/>
          </a:xfrm>
        </p:grpSpPr>
        <p:sp>
          <p:nvSpPr>
            <p:cNvPr id="16398" name="Line 171"/>
            <p:cNvSpPr>
              <a:spLocks noChangeShapeType="1"/>
            </p:cNvSpPr>
            <p:nvPr/>
          </p:nvSpPr>
          <p:spPr bwMode="auto">
            <a:xfrm flipV="1">
              <a:off x="4257" y="2208"/>
              <a:ext cx="240" cy="0"/>
            </a:xfrm>
            <a:prstGeom prst="line">
              <a:avLst/>
            </a:prstGeom>
            <a:noFill/>
            <a:ln w="28575">
              <a:solidFill>
                <a:srgbClr val="50AADC"/>
              </a:solidFill>
              <a:round/>
              <a:headEnd/>
              <a:tailEnd/>
            </a:ln>
          </p:spPr>
          <p:txBody>
            <a:bodyPr/>
            <a:lstStyle/>
            <a:p>
              <a:endParaRPr lang="en-US"/>
            </a:p>
          </p:txBody>
        </p:sp>
        <p:sp>
          <p:nvSpPr>
            <p:cNvPr id="16399" name="Line 172"/>
            <p:cNvSpPr>
              <a:spLocks noChangeShapeType="1"/>
            </p:cNvSpPr>
            <p:nvPr/>
          </p:nvSpPr>
          <p:spPr bwMode="auto">
            <a:xfrm flipV="1">
              <a:off x="4250" y="2393"/>
              <a:ext cx="240" cy="0"/>
            </a:xfrm>
            <a:prstGeom prst="line">
              <a:avLst/>
            </a:prstGeom>
            <a:noFill/>
            <a:ln w="28575">
              <a:solidFill>
                <a:srgbClr val="FF6600"/>
              </a:solidFill>
              <a:round/>
              <a:headEnd/>
              <a:tailEnd/>
            </a:ln>
          </p:spPr>
          <p:txBody>
            <a:bodyPr/>
            <a:lstStyle/>
            <a:p>
              <a:endParaRPr lang="en-US"/>
            </a:p>
          </p:txBody>
        </p:sp>
        <p:sp>
          <p:nvSpPr>
            <p:cNvPr id="16400" name="Text Box 173"/>
            <p:cNvSpPr txBox="1">
              <a:spLocks noChangeArrowheads="1"/>
            </p:cNvSpPr>
            <p:nvPr/>
          </p:nvSpPr>
          <p:spPr bwMode="auto">
            <a:xfrm>
              <a:off x="4368" y="1968"/>
              <a:ext cx="816" cy="192"/>
            </a:xfrm>
            <a:prstGeom prst="rect">
              <a:avLst/>
            </a:prstGeom>
            <a:noFill/>
            <a:ln w="9525">
              <a:noFill/>
              <a:miter lim="800000"/>
              <a:headEnd/>
              <a:tailEnd/>
            </a:ln>
          </p:spPr>
          <p:txBody>
            <a:bodyPr>
              <a:spAutoFit/>
            </a:bodyPr>
            <a:lstStyle/>
            <a:p>
              <a:pPr algn="ctr">
                <a:spcBef>
                  <a:spcPct val="50000"/>
                </a:spcBef>
              </a:pPr>
              <a:r>
                <a:rPr lang="en-US" sz="1400">
                  <a:solidFill>
                    <a:srgbClr val="000000"/>
                  </a:solidFill>
                </a:rPr>
                <a:t>ENHANCE</a:t>
              </a:r>
            </a:p>
          </p:txBody>
        </p:sp>
        <p:sp>
          <p:nvSpPr>
            <p:cNvPr id="16401" name="Text Box 174"/>
            <p:cNvSpPr txBox="1">
              <a:spLocks noChangeArrowheads="1"/>
            </p:cNvSpPr>
            <p:nvPr/>
          </p:nvSpPr>
          <p:spPr bwMode="auto">
            <a:xfrm>
              <a:off x="4389" y="2107"/>
              <a:ext cx="960" cy="174"/>
            </a:xfrm>
            <a:prstGeom prst="rect">
              <a:avLst/>
            </a:prstGeom>
            <a:noFill/>
            <a:ln w="9525">
              <a:noFill/>
              <a:miter lim="800000"/>
              <a:headEnd/>
              <a:tailEnd/>
            </a:ln>
          </p:spPr>
          <p:txBody>
            <a:bodyPr>
              <a:spAutoFit/>
            </a:bodyPr>
            <a:lstStyle/>
            <a:p>
              <a:pPr algn="ctr">
                <a:spcBef>
                  <a:spcPct val="50000"/>
                </a:spcBef>
              </a:pPr>
              <a:r>
                <a:rPr lang="en-US" sz="1200">
                  <a:solidFill>
                    <a:srgbClr val="000000"/>
                  </a:solidFill>
                </a:rPr>
                <a:t>Simva LDL-C 40%</a:t>
              </a:r>
            </a:p>
          </p:txBody>
        </p:sp>
        <p:sp>
          <p:nvSpPr>
            <p:cNvPr id="16402" name="Text Box 175"/>
            <p:cNvSpPr txBox="1">
              <a:spLocks noChangeArrowheads="1"/>
            </p:cNvSpPr>
            <p:nvPr/>
          </p:nvSpPr>
          <p:spPr bwMode="auto">
            <a:xfrm>
              <a:off x="4471" y="2295"/>
              <a:ext cx="960" cy="173"/>
            </a:xfrm>
            <a:prstGeom prst="rect">
              <a:avLst/>
            </a:prstGeom>
            <a:noFill/>
            <a:ln w="9525">
              <a:noFill/>
              <a:miter lim="800000"/>
              <a:headEnd/>
              <a:tailEnd/>
            </a:ln>
          </p:spPr>
          <p:txBody>
            <a:bodyPr>
              <a:spAutoFit/>
            </a:bodyPr>
            <a:lstStyle/>
            <a:p>
              <a:pPr>
                <a:spcBef>
                  <a:spcPct val="50000"/>
                </a:spcBef>
              </a:pPr>
              <a:r>
                <a:rPr lang="en-US" sz="1200">
                  <a:solidFill>
                    <a:srgbClr val="000000"/>
                  </a:solidFill>
                </a:rPr>
                <a:t>Simva/Eze LDL-C 57%</a:t>
              </a:r>
            </a:p>
          </p:txBody>
        </p:sp>
      </p:grpSp>
      <p:grpSp>
        <p:nvGrpSpPr>
          <p:cNvPr id="22" name="Group 176"/>
          <p:cNvGrpSpPr>
            <a:grpSpLocks/>
          </p:cNvGrpSpPr>
          <p:nvPr/>
        </p:nvGrpSpPr>
        <p:grpSpPr bwMode="auto">
          <a:xfrm>
            <a:off x="6856413" y="2336800"/>
            <a:ext cx="1982787" cy="882650"/>
            <a:chOff x="3455" y="1472"/>
            <a:chExt cx="1249" cy="556"/>
          </a:xfrm>
        </p:grpSpPr>
        <p:sp>
          <p:nvSpPr>
            <p:cNvPr id="16393" name="Line 177"/>
            <p:cNvSpPr>
              <a:spLocks noChangeShapeType="1"/>
            </p:cNvSpPr>
            <p:nvPr/>
          </p:nvSpPr>
          <p:spPr bwMode="auto">
            <a:xfrm flipV="1">
              <a:off x="3455" y="1920"/>
              <a:ext cx="240" cy="0"/>
            </a:xfrm>
            <a:prstGeom prst="line">
              <a:avLst/>
            </a:prstGeom>
            <a:noFill/>
            <a:ln w="28575">
              <a:solidFill>
                <a:srgbClr val="006600"/>
              </a:solidFill>
              <a:prstDash val="sysDot"/>
              <a:round/>
              <a:headEnd/>
              <a:tailEnd/>
            </a:ln>
          </p:spPr>
          <p:txBody>
            <a:bodyPr/>
            <a:lstStyle/>
            <a:p>
              <a:endParaRPr lang="en-US"/>
            </a:p>
          </p:txBody>
        </p:sp>
        <p:sp>
          <p:nvSpPr>
            <p:cNvPr id="16394" name="Line 178"/>
            <p:cNvSpPr>
              <a:spLocks noChangeShapeType="1"/>
            </p:cNvSpPr>
            <p:nvPr/>
          </p:nvSpPr>
          <p:spPr bwMode="auto">
            <a:xfrm flipV="1">
              <a:off x="3455" y="1776"/>
              <a:ext cx="240" cy="0"/>
            </a:xfrm>
            <a:prstGeom prst="line">
              <a:avLst/>
            </a:prstGeom>
            <a:noFill/>
            <a:ln w="28575">
              <a:solidFill>
                <a:srgbClr val="FF0000"/>
              </a:solidFill>
              <a:prstDash val="dashDot"/>
              <a:round/>
              <a:headEnd/>
              <a:tailEnd/>
            </a:ln>
          </p:spPr>
          <p:txBody>
            <a:bodyPr/>
            <a:lstStyle/>
            <a:p>
              <a:endParaRPr lang="en-US"/>
            </a:p>
          </p:txBody>
        </p:sp>
        <p:sp>
          <p:nvSpPr>
            <p:cNvPr id="16395" name="Text Box 179"/>
            <p:cNvSpPr txBox="1">
              <a:spLocks noChangeArrowheads="1"/>
            </p:cNvSpPr>
            <p:nvPr/>
          </p:nvSpPr>
          <p:spPr bwMode="auto">
            <a:xfrm>
              <a:off x="3526" y="1472"/>
              <a:ext cx="816" cy="192"/>
            </a:xfrm>
            <a:prstGeom prst="rect">
              <a:avLst/>
            </a:prstGeom>
            <a:noFill/>
            <a:ln w="9525">
              <a:noFill/>
              <a:miter lim="800000"/>
              <a:headEnd/>
              <a:tailEnd/>
            </a:ln>
          </p:spPr>
          <p:txBody>
            <a:bodyPr>
              <a:spAutoFit/>
            </a:bodyPr>
            <a:lstStyle/>
            <a:p>
              <a:pPr algn="ctr">
                <a:spcBef>
                  <a:spcPct val="50000"/>
                </a:spcBef>
              </a:pPr>
              <a:r>
                <a:rPr lang="en-US" sz="1400">
                  <a:solidFill>
                    <a:srgbClr val="000000"/>
                  </a:solidFill>
                </a:rPr>
                <a:t>ASAP</a:t>
              </a:r>
            </a:p>
          </p:txBody>
        </p:sp>
        <p:sp>
          <p:nvSpPr>
            <p:cNvPr id="16396" name="Text Box 180"/>
            <p:cNvSpPr txBox="1">
              <a:spLocks noChangeArrowheads="1"/>
            </p:cNvSpPr>
            <p:nvPr/>
          </p:nvSpPr>
          <p:spPr bwMode="auto">
            <a:xfrm>
              <a:off x="3703" y="1656"/>
              <a:ext cx="960" cy="173"/>
            </a:xfrm>
            <a:prstGeom prst="rect">
              <a:avLst/>
            </a:prstGeom>
            <a:noFill/>
            <a:ln w="9525">
              <a:noFill/>
              <a:miter lim="800000"/>
              <a:headEnd/>
              <a:tailEnd/>
            </a:ln>
          </p:spPr>
          <p:txBody>
            <a:bodyPr>
              <a:spAutoFit/>
            </a:bodyPr>
            <a:lstStyle/>
            <a:p>
              <a:pPr>
                <a:spcBef>
                  <a:spcPct val="50000"/>
                </a:spcBef>
              </a:pPr>
              <a:r>
                <a:rPr lang="en-US" sz="1200">
                  <a:solidFill>
                    <a:srgbClr val="000000"/>
                  </a:solidFill>
                </a:rPr>
                <a:t>Simva LDL-C 40%</a:t>
              </a:r>
            </a:p>
          </p:txBody>
        </p:sp>
        <p:sp>
          <p:nvSpPr>
            <p:cNvPr id="16397" name="Text Box 181"/>
            <p:cNvSpPr txBox="1">
              <a:spLocks noChangeArrowheads="1"/>
            </p:cNvSpPr>
            <p:nvPr/>
          </p:nvSpPr>
          <p:spPr bwMode="auto">
            <a:xfrm>
              <a:off x="3744" y="1855"/>
              <a:ext cx="960" cy="173"/>
            </a:xfrm>
            <a:prstGeom prst="rect">
              <a:avLst/>
            </a:prstGeom>
            <a:noFill/>
            <a:ln w="9525">
              <a:noFill/>
              <a:miter lim="800000"/>
              <a:headEnd/>
              <a:tailEnd/>
            </a:ln>
          </p:spPr>
          <p:txBody>
            <a:bodyPr>
              <a:spAutoFit/>
            </a:bodyPr>
            <a:lstStyle/>
            <a:p>
              <a:pPr>
                <a:spcBef>
                  <a:spcPct val="50000"/>
                </a:spcBef>
              </a:pPr>
              <a:r>
                <a:rPr lang="en-US" sz="1200">
                  <a:solidFill>
                    <a:srgbClr val="000000"/>
                  </a:solidFill>
                </a:rPr>
                <a:t>Atorva LDL-C 52%</a:t>
              </a:r>
            </a:p>
          </p:txBody>
        </p:sp>
      </p:grpSp>
      <p:sp>
        <p:nvSpPr>
          <p:cNvPr id="16390" name="AutoShape 183"/>
          <p:cNvSpPr>
            <a:spLocks/>
          </p:cNvSpPr>
          <p:nvPr/>
        </p:nvSpPr>
        <p:spPr bwMode="auto">
          <a:xfrm>
            <a:off x="6324600" y="4114800"/>
            <a:ext cx="76200" cy="76200"/>
          </a:xfrm>
          <a:prstGeom prst="rightBrace">
            <a:avLst>
              <a:gd name="adj1" fmla="val 8333"/>
              <a:gd name="adj2" fmla="val 50000"/>
            </a:avLst>
          </a:prstGeom>
          <a:noFill/>
          <a:ln w="9525">
            <a:solidFill>
              <a:schemeClr val="tx1"/>
            </a:solidFill>
            <a:round/>
            <a:headEnd/>
            <a:tailEnd/>
          </a:ln>
        </p:spPr>
        <p:txBody>
          <a:bodyPr wrap="none" anchor="ctr"/>
          <a:lstStyle/>
          <a:p>
            <a:endParaRPr lang="nl-NL" b="0"/>
          </a:p>
        </p:txBody>
      </p:sp>
      <p:sp>
        <p:nvSpPr>
          <p:cNvPr id="16391" name="TextBox 125"/>
          <p:cNvSpPr txBox="1">
            <a:spLocks noChangeArrowheads="1"/>
          </p:cNvSpPr>
          <p:nvPr/>
        </p:nvSpPr>
        <p:spPr bwMode="auto">
          <a:xfrm>
            <a:off x="6357938" y="4022725"/>
            <a:ext cx="866775" cy="276225"/>
          </a:xfrm>
          <a:prstGeom prst="rect">
            <a:avLst/>
          </a:prstGeom>
          <a:noFill/>
          <a:ln w="9525">
            <a:noFill/>
            <a:miter lim="800000"/>
            <a:headEnd/>
            <a:tailEnd/>
          </a:ln>
        </p:spPr>
        <p:txBody>
          <a:bodyPr>
            <a:spAutoFit/>
          </a:bodyPr>
          <a:lstStyle/>
          <a:p>
            <a:r>
              <a:rPr lang="en-US" sz="1200" i="1">
                <a:solidFill>
                  <a:srgbClr val="000000"/>
                </a:solidFill>
              </a:rPr>
              <a:t>P</a:t>
            </a:r>
            <a:r>
              <a:rPr lang="en-US" sz="1200">
                <a:solidFill>
                  <a:srgbClr val="000000"/>
                </a:solidFill>
              </a:rPr>
              <a:t> = .17</a:t>
            </a:r>
          </a:p>
        </p:txBody>
      </p:sp>
      <p:sp>
        <p:nvSpPr>
          <p:cNvPr id="16392" name="TextBox 126"/>
          <p:cNvSpPr txBox="1">
            <a:spLocks noChangeArrowheads="1"/>
          </p:cNvSpPr>
          <p:nvPr/>
        </p:nvSpPr>
        <p:spPr bwMode="auto">
          <a:xfrm>
            <a:off x="6316663" y="2271713"/>
            <a:ext cx="844550" cy="276225"/>
          </a:xfrm>
          <a:prstGeom prst="rect">
            <a:avLst/>
          </a:prstGeom>
          <a:noFill/>
          <a:ln w="9525">
            <a:noFill/>
            <a:miter lim="800000"/>
            <a:headEnd/>
            <a:tailEnd/>
          </a:ln>
        </p:spPr>
        <p:txBody>
          <a:bodyPr>
            <a:spAutoFit/>
          </a:bodyPr>
          <a:lstStyle/>
          <a:p>
            <a:r>
              <a:rPr lang="en-US" sz="1200" i="1">
                <a:solidFill>
                  <a:srgbClr val="000000"/>
                </a:solidFill>
              </a:rPr>
              <a:t>P</a:t>
            </a:r>
            <a:r>
              <a:rPr lang="en-US" sz="1200">
                <a:solidFill>
                  <a:srgbClr val="000000"/>
                </a:solidFill>
              </a:rPr>
              <a:t> &lt; .001</a:t>
            </a:r>
          </a:p>
        </p:txBody>
      </p:sp>
      <p:sp>
        <p:nvSpPr>
          <p:cNvPr id="109" name="TextBox 108"/>
          <p:cNvSpPr txBox="1"/>
          <p:nvPr/>
        </p:nvSpPr>
        <p:spPr>
          <a:xfrm>
            <a:off x="1500166" y="214290"/>
            <a:ext cx="7500990" cy="2000548"/>
          </a:xfrm>
          <a:prstGeom prst="rect">
            <a:avLst/>
          </a:prstGeom>
          <a:noFill/>
        </p:spPr>
        <p:txBody>
          <a:bodyPr wrap="square" rtlCol="0">
            <a:spAutoFit/>
          </a:bodyPr>
          <a:lstStyle/>
          <a:p>
            <a:pPr marL="0" indent="0" eaLnBrk="1" hangingPunct="1"/>
            <a:r>
              <a:rPr lang="en-US" sz="2800" b="1" i="0" dirty="0">
                <a:solidFill>
                  <a:srgbClr val="0070C0"/>
                </a:solidFill>
              </a:rPr>
              <a:t>CIMT as a surrogate </a:t>
            </a:r>
            <a:r>
              <a:rPr lang="en-US" sz="2800" b="1" i="0" dirty="0" smtClean="0">
                <a:solidFill>
                  <a:srgbClr val="0070C0"/>
                </a:solidFill>
              </a:rPr>
              <a:t>endpoint:</a:t>
            </a:r>
          </a:p>
          <a:p>
            <a:pPr marL="0" indent="0" eaLnBrk="1" hangingPunct="1">
              <a:buFont typeface="Arial" pitchFamily="34" charset="0"/>
              <a:buChar char="•"/>
            </a:pPr>
            <a:r>
              <a:rPr lang="en-US" sz="2800" b="1" i="0" dirty="0" smtClean="0"/>
              <a:t> </a:t>
            </a:r>
            <a:r>
              <a:rPr lang="en-US" b="1" dirty="0" smtClean="0"/>
              <a:t>requires </a:t>
            </a:r>
            <a:r>
              <a:rPr lang="en-US" b="1" dirty="0"/>
              <a:t>the treatment population to have an </a:t>
            </a:r>
            <a:r>
              <a:rPr lang="en-US" b="1" dirty="0" smtClean="0"/>
              <a:t>abnormal                                   	baseline CIMT !!! </a:t>
            </a:r>
          </a:p>
          <a:p>
            <a:pPr marL="908050" lvl="2" indent="-180975">
              <a:buFont typeface="Arial" pitchFamily="34" charset="0"/>
              <a:buChar char="•"/>
            </a:pPr>
            <a:r>
              <a:rPr lang="en-US" sz="2000" dirty="0" smtClean="0"/>
              <a:t>ASAP = 0.92 ; SANDS = 0.81 mm; ENHANCE = 0.70 mm</a:t>
            </a:r>
          </a:p>
          <a:p>
            <a:r>
              <a:rPr lang="en-US" dirty="0" smtClean="0"/>
              <a:t>:</a:t>
            </a:r>
            <a:endParaRPr lang="en-US" dirty="0"/>
          </a:p>
        </p:txBody>
      </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US" smtClean="0"/>
          </a:p>
        </p:txBody>
      </p:sp>
      <p:pic>
        <p:nvPicPr>
          <p:cNvPr id="4099"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3600" b="1" dirty="0" smtClean="0"/>
              <a:t>Mean </a:t>
            </a:r>
            <a:r>
              <a:rPr lang="en-US" sz="3600" b="1" dirty="0" err="1" smtClean="0"/>
              <a:t>cIMT</a:t>
            </a:r>
            <a:r>
              <a:rPr lang="en-US" sz="3600" b="1" dirty="0" smtClean="0"/>
              <a:t> during 24 months</a:t>
            </a:r>
            <a:br>
              <a:rPr lang="en-US" sz="3600" b="1" dirty="0" smtClean="0"/>
            </a:br>
            <a:r>
              <a:rPr lang="en-US" sz="3600" b="1" dirty="0" smtClean="0"/>
              <a:t> of therapy</a:t>
            </a:r>
            <a:endParaRPr lang="nl-NL" sz="2800" b="1" dirty="0" smtClean="0"/>
          </a:p>
        </p:txBody>
      </p:sp>
      <p:sp>
        <p:nvSpPr>
          <p:cNvPr id="19459" name="TextBox 15"/>
          <p:cNvSpPr txBox="1">
            <a:spLocks noChangeArrowheads="1"/>
          </p:cNvSpPr>
          <p:nvPr/>
        </p:nvSpPr>
        <p:spPr bwMode="auto">
          <a:xfrm>
            <a:off x="214313" y="6286500"/>
            <a:ext cx="2071687" cy="307975"/>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ENHANCE</a:t>
            </a:r>
            <a:endParaRPr lang="nl-NL" sz="1400" b="1">
              <a:solidFill>
                <a:schemeClr val="bg1"/>
              </a:solidFill>
              <a:latin typeface="Calibri" pitchFamily="34" charset="0"/>
            </a:endParaRPr>
          </a:p>
        </p:txBody>
      </p:sp>
      <p:cxnSp>
        <p:nvCxnSpPr>
          <p:cNvPr id="104" name="Straight Connector 103"/>
          <p:cNvCxnSpPr/>
          <p:nvPr/>
        </p:nvCxnSpPr>
        <p:spPr>
          <a:xfrm rot="5400000" flipH="1" flipV="1">
            <a:off x="428625" y="1571625"/>
            <a:ext cx="15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61" name="TextBox 110"/>
          <p:cNvSpPr txBox="1">
            <a:spLocks noChangeArrowheads="1"/>
          </p:cNvSpPr>
          <p:nvPr/>
        </p:nvSpPr>
        <p:spPr bwMode="auto">
          <a:xfrm rot="-5400000">
            <a:off x="-1705768" y="3721894"/>
            <a:ext cx="4857750" cy="338137"/>
          </a:xfrm>
          <a:prstGeom prst="rect">
            <a:avLst/>
          </a:prstGeom>
          <a:noFill/>
          <a:ln w="9525">
            <a:noFill/>
            <a:miter lim="800000"/>
            <a:headEnd/>
            <a:tailEnd/>
          </a:ln>
        </p:spPr>
        <p:txBody>
          <a:bodyPr>
            <a:spAutoFit/>
          </a:bodyPr>
          <a:lstStyle/>
          <a:p>
            <a:pPr algn="ctr"/>
            <a:r>
              <a:rPr lang="en-US" sz="1600" b="1">
                <a:solidFill>
                  <a:schemeClr val="bg1"/>
                </a:solidFill>
                <a:latin typeface="Calibri" pitchFamily="34" charset="0"/>
              </a:rPr>
              <a:t>Mean IMT (mm)</a:t>
            </a:r>
            <a:endParaRPr lang="nl-NL" sz="1600" b="1">
              <a:solidFill>
                <a:schemeClr val="bg1"/>
              </a:solidFill>
              <a:latin typeface="Calibri" pitchFamily="34" charset="0"/>
            </a:endParaRPr>
          </a:p>
        </p:txBody>
      </p:sp>
      <p:grpSp>
        <p:nvGrpSpPr>
          <p:cNvPr id="2" name="Group 123"/>
          <p:cNvGrpSpPr>
            <a:grpSpLocks/>
          </p:cNvGrpSpPr>
          <p:nvPr/>
        </p:nvGrpSpPr>
        <p:grpSpPr bwMode="auto">
          <a:xfrm>
            <a:off x="5918200" y="6029326"/>
            <a:ext cx="2941638" cy="741305"/>
            <a:chOff x="4643438" y="2214554"/>
            <a:chExt cx="2941658" cy="740670"/>
          </a:xfrm>
        </p:grpSpPr>
        <p:cxnSp>
          <p:nvCxnSpPr>
            <p:cNvPr id="115" name="Straight Connector 114"/>
            <p:cNvCxnSpPr/>
            <p:nvPr/>
          </p:nvCxnSpPr>
          <p:spPr>
            <a:xfrm>
              <a:off x="4643438" y="2714189"/>
              <a:ext cx="714380" cy="158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17" name="Isosceles Triangle 116"/>
            <p:cNvSpPr/>
            <p:nvPr/>
          </p:nvSpPr>
          <p:spPr>
            <a:xfrm>
              <a:off x="5000628" y="2693982"/>
              <a:ext cx="45719" cy="45719"/>
            </a:xfrm>
            <a:prstGeom prst="triangle">
              <a:avLst/>
            </a:prstGeom>
            <a:solidFill>
              <a:srgbClr val="FFC000"/>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bg1"/>
                </a:solidFill>
              </a:endParaRPr>
            </a:p>
          </p:txBody>
        </p:sp>
        <p:grpSp>
          <p:nvGrpSpPr>
            <p:cNvPr id="3" name="Group 119"/>
            <p:cNvGrpSpPr>
              <a:grpSpLocks/>
            </p:cNvGrpSpPr>
            <p:nvPr/>
          </p:nvGrpSpPr>
          <p:grpSpPr bwMode="auto">
            <a:xfrm>
              <a:off x="4656138" y="2378068"/>
              <a:ext cx="714380" cy="71438"/>
              <a:chOff x="4668838" y="3038472"/>
              <a:chExt cx="714380" cy="71438"/>
            </a:xfrm>
          </p:grpSpPr>
          <p:cxnSp>
            <p:nvCxnSpPr>
              <p:cNvPr id="118" name="Straight Connector 117"/>
              <p:cNvCxnSpPr/>
              <p:nvPr/>
            </p:nvCxnSpPr>
            <p:spPr>
              <a:xfrm>
                <a:off x="4668838" y="3071810"/>
                <a:ext cx="714380" cy="1588"/>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4988247" y="3038472"/>
                <a:ext cx="45719" cy="71438"/>
              </a:xfrm>
              <a:prstGeom prst="ellipse">
                <a:avLst/>
              </a:prstGeom>
              <a:solidFill>
                <a:srgbClr val="BFD4EF"/>
              </a:solidFill>
              <a:ln>
                <a:solidFill>
                  <a:srgbClr val="BFD4E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bg1"/>
                  </a:solidFill>
                </a:endParaRPr>
              </a:p>
            </p:txBody>
          </p:sp>
        </p:grpSp>
        <p:sp>
          <p:nvSpPr>
            <p:cNvPr id="19565" name="TextBox 120"/>
            <p:cNvSpPr txBox="1">
              <a:spLocks noChangeArrowheads="1"/>
            </p:cNvSpPr>
            <p:nvPr/>
          </p:nvSpPr>
          <p:spPr bwMode="auto">
            <a:xfrm>
              <a:off x="5572132" y="2214554"/>
              <a:ext cx="2000264" cy="461270"/>
            </a:xfrm>
            <a:prstGeom prst="rect">
              <a:avLst/>
            </a:prstGeom>
            <a:noFill/>
            <a:ln w="9525">
              <a:noFill/>
              <a:miter lim="800000"/>
              <a:headEnd/>
              <a:tailEnd/>
            </a:ln>
          </p:spPr>
          <p:txBody>
            <a:bodyPr>
              <a:spAutoFit/>
            </a:bodyPr>
            <a:lstStyle/>
            <a:p>
              <a:r>
                <a:rPr lang="en-US" b="1">
                  <a:solidFill>
                    <a:schemeClr val="bg1"/>
                  </a:solidFill>
                  <a:latin typeface="Calibri" pitchFamily="34" charset="0"/>
                </a:rPr>
                <a:t>Simva</a:t>
              </a:r>
              <a:endParaRPr lang="nl-NL" b="1">
                <a:solidFill>
                  <a:schemeClr val="bg1"/>
                </a:solidFill>
                <a:latin typeface="Calibri" pitchFamily="34" charset="0"/>
              </a:endParaRPr>
            </a:p>
          </p:txBody>
        </p:sp>
        <p:sp>
          <p:nvSpPr>
            <p:cNvPr id="19566" name="TextBox 122"/>
            <p:cNvSpPr txBox="1">
              <a:spLocks noChangeArrowheads="1"/>
            </p:cNvSpPr>
            <p:nvPr/>
          </p:nvSpPr>
          <p:spPr bwMode="auto">
            <a:xfrm>
              <a:off x="5584832" y="2493954"/>
              <a:ext cx="2000264" cy="461270"/>
            </a:xfrm>
            <a:prstGeom prst="rect">
              <a:avLst/>
            </a:prstGeom>
            <a:noFill/>
            <a:ln w="9525">
              <a:noFill/>
              <a:miter lim="800000"/>
              <a:headEnd/>
              <a:tailEnd/>
            </a:ln>
          </p:spPr>
          <p:txBody>
            <a:bodyPr>
              <a:spAutoFit/>
            </a:bodyPr>
            <a:lstStyle/>
            <a:p>
              <a:r>
                <a:rPr lang="en-US" b="1">
                  <a:solidFill>
                    <a:schemeClr val="bg1"/>
                  </a:solidFill>
                  <a:latin typeface="Calibri" pitchFamily="34" charset="0"/>
                </a:rPr>
                <a:t>Eze-Simva</a:t>
              </a:r>
              <a:endParaRPr lang="nl-NL" b="1">
                <a:solidFill>
                  <a:schemeClr val="bg1"/>
                </a:solidFill>
                <a:latin typeface="Calibri" pitchFamily="34" charset="0"/>
              </a:endParaRPr>
            </a:p>
          </p:txBody>
        </p:sp>
      </p:grpSp>
      <p:grpSp>
        <p:nvGrpSpPr>
          <p:cNvPr id="4" name="Group 91"/>
          <p:cNvGrpSpPr>
            <a:grpSpLocks/>
          </p:cNvGrpSpPr>
          <p:nvPr/>
        </p:nvGrpSpPr>
        <p:grpSpPr bwMode="auto">
          <a:xfrm>
            <a:off x="1003300" y="1827213"/>
            <a:ext cx="6664325" cy="4233862"/>
            <a:chOff x="581677" y="1923791"/>
            <a:chExt cx="6664325" cy="4233862"/>
          </a:xfrm>
        </p:grpSpPr>
        <p:cxnSp>
          <p:nvCxnSpPr>
            <p:cNvPr id="6" name="Straight Connector 5"/>
            <p:cNvCxnSpPr/>
            <p:nvPr/>
          </p:nvCxnSpPr>
          <p:spPr bwMode="auto">
            <a:xfrm rot="5400000">
              <a:off x="-450992" y="3889910"/>
              <a:ext cx="3571875"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a:off x="1335740" y="5676641"/>
              <a:ext cx="5910262" cy="15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1335405" y="4033372"/>
              <a:ext cx="1273052" cy="214292"/>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flipV="1">
              <a:off x="2608457" y="4033372"/>
              <a:ext cx="1182119" cy="214292"/>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3790576" y="4033372"/>
              <a:ext cx="1273052" cy="71431"/>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flipV="1">
              <a:off x="5063628" y="3890511"/>
              <a:ext cx="1273052" cy="214292"/>
            </a:xfrm>
            <a:prstGeom prst="line">
              <a:avLst/>
            </a:prstGeom>
            <a:ln w="25400">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1335405" y="4104802"/>
              <a:ext cx="1273052" cy="71431"/>
            </a:xfrm>
            <a:prstGeom prst="line">
              <a:avLst/>
            </a:prstGeom>
            <a:ln w="28575">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flipV="1">
              <a:off x="2608457" y="4104802"/>
              <a:ext cx="1182119" cy="71431"/>
            </a:xfrm>
            <a:prstGeom prst="line">
              <a:avLst/>
            </a:prstGeom>
            <a:ln w="254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flipV="1">
              <a:off x="3790576" y="3961941"/>
              <a:ext cx="1273052" cy="142861"/>
            </a:xfrm>
            <a:prstGeom prst="line">
              <a:avLst/>
            </a:prstGeom>
            <a:ln w="254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flipV="1">
              <a:off x="5063628" y="3890511"/>
              <a:ext cx="1273052" cy="71431"/>
            </a:xfrm>
            <a:prstGeom prst="line">
              <a:avLst/>
            </a:prstGeom>
            <a:ln w="25400">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8" name="Isosceles Triangle 27"/>
            <p:cNvSpPr/>
            <p:nvPr/>
          </p:nvSpPr>
          <p:spPr bwMode="auto">
            <a:xfrm>
              <a:off x="2566427" y="4125757"/>
              <a:ext cx="58195" cy="45714"/>
            </a:xfrm>
            <a:prstGeom prst="triangle">
              <a:avLst/>
            </a:prstGeom>
            <a:solidFill>
              <a:srgbClr val="FFC000"/>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bg1"/>
                </a:solidFill>
              </a:endParaRPr>
            </a:p>
          </p:txBody>
        </p:sp>
        <p:sp>
          <p:nvSpPr>
            <p:cNvPr id="29" name="Isosceles Triangle 28"/>
            <p:cNvSpPr/>
            <p:nvPr/>
          </p:nvSpPr>
          <p:spPr bwMode="auto">
            <a:xfrm>
              <a:off x="3822907" y="4089247"/>
              <a:ext cx="58195" cy="45714"/>
            </a:xfrm>
            <a:prstGeom prst="triangle">
              <a:avLst/>
            </a:prstGeom>
            <a:solidFill>
              <a:srgbClr val="FFC000"/>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bg1"/>
                </a:solidFill>
              </a:endParaRPr>
            </a:p>
          </p:txBody>
        </p:sp>
        <p:sp>
          <p:nvSpPr>
            <p:cNvPr id="30" name="Isosceles Triangle 29"/>
            <p:cNvSpPr/>
            <p:nvPr/>
          </p:nvSpPr>
          <p:spPr bwMode="auto">
            <a:xfrm>
              <a:off x="5063628" y="3917813"/>
              <a:ext cx="58195" cy="45714"/>
            </a:xfrm>
            <a:prstGeom prst="triangle">
              <a:avLst/>
            </a:prstGeom>
            <a:solidFill>
              <a:srgbClr val="FFC000"/>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bg1"/>
                </a:solidFill>
              </a:endParaRPr>
            </a:p>
          </p:txBody>
        </p:sp>
        <p:sp>
          <p:nvSpPr>
            <p:cNvPr id="31" name="Isosceles Triangle 30"/>
            <p:cNvSpPr/>
            <p:nvPr/>
          </p:nvSpPr>
          <p:spPr bwMode="auto">
            <a:xfrm>
              <a:off x="6337085" y="3852734"/>
              <a:ext cx="58195" cy="45714"/>
            </a:xfrm>
            <a:prstGeom prst="triangle">
              <a:avLst/>
            </a:prstGeom>
            <a:solidFill>
              <a:srgbClr val="FFC000"/>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bg1"/>
                </a:solidFill>
              </a:endParaRPr>
            </a:p>
          </p:txBody>
        </p:sp>
        <p:sp>
          <p:nvSpPr>
            <p:cNvPr id="32" name="Oval 31"/>
            <p:cNvSpPr/>
            <p:nvPr/>
          </p:nvSpPr>
          <p:spPr bwMode="auto">
            <a:xfrm>
              <a:off x="6326981" y="3877812"/>
              <a:ext cx="58195" cy="71431"/>
            </a:xfrm>
            <a:prstGeom prst="ellipse">
              <a:avLst/>
            </a:prstGeom>
            <a:solidFill>
              <a:srgbClr val="BFD4EF"/>
            </a:solidFill>
            <a:ln>
              <a:solidFill>
                <a:srgbClr val="BFD4E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bg1"/>
                </a:solidFill>
              </a:endParaRPr>
            </a:p>
          </p:txBody>
        </p:sp>
        <p:sp>
          <p:nvSpPr>
            <p:cNvPr id="33" name="Oval 32"/>
            <p:cNvSpPr/>
            <p:nvPr/>
          </p:nvSpPr>
          <p:spPr bwMode="auto">
            <a:xfrm>
              <a:off x="5069689" y="4058769"/>
              <a:ext cx="58195" cy="71431"/>
            </a:xfrm>
            <a:prstGeom prst="ellipse">
              <a:avLst/>
            </a:prstGeom>
            <a:solidFill>
              <a:srgbClr val="BFD4EF"/>
            </a:solidFill>
            <a:ln>
              <a:solidFill>
                <a:srgbClr val="BFD4E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bg1"/>
                </a:solidFill>
              </a:endParaRPr>
            </a:p>
          </p:txBody>
        </p:sp>
        <p:sp>
          <p:nvSpPr>
            <p:cNvPr id="34" name="Oval 33"/>
            <p:cNvSpPr/>
            <p:nvPr/>
          </p:nvSpPr>
          <p:spPr bwMode="auto">
            <a:xfrm>
              <a:off x="3807148" y="3974640"/>
              <a:ext cx="58195" cy="71431"/>
            </a:xfrm>
            <a:prstGeom prst="ellipse">
              <a:avLst/>
            </a:prstGeom>
            <a:solidFill>
              <a:srgbClr val="BFD4EF"/>
            </a:solidFill>
            <a:ln>
              <a:solidFill>
                <a:srgbClr val="BFD4E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bg1"/>
                </a:solidFill>
              </a:endParaRPr>
            </a:p>
          </p:txBody>
        </p:sp>
        <p:sp>
          <p:nvSpPr>
            <p:cNvPr id="35" name="Oval 34"/>
            <p:cNvSpPr/>
            <p:nvPr/>
          </p:nvSpPr>
          <p:spPr bwMode="auto">
            <a:xfrm>
              <a:off x="2592291" y="4234965"/>
              <a:ext cx="58195" cy="71431"/>
            </a:xfrm>
            <a:prstGeom prst="ellipse">
              <a:avLst/>
            </a:prstGeom>
            <a:solidFill>
              <a:srgbClr val="BFD4EF"/>
            </a:solidFill>
            <a:ln>
              <a:solidFill>
                <a:srgbClr val="BFD4E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bg1"/>
                </a:solidFill>
              </a:endParaRPr>
            </a:p>
          </p:txBody>
        </p:sp>
        <p:sp>
          <p:nvSpPr>
            <p:cNvPr id="36" name="Oval 35"/>
            <p:cNvSpPr/>
            <p:nvPr/>
          </p:nvSpPr>
          <p:spPr bwMode="auto">
            <a:xfrm>
              <a:off x="1335405" y="3969878"/>
              <a:ext cx="58195" cy="71431"/>
            </a:xfrm>
            <a:prstGeom prst="ellipse">
              <a:avLst/>
            </a:prstGeom>
            <a:solidFill>
              <a:srgbClr val="BFD4EF"/>
            </a:solidFill>
            <a:ln>
              <a:solidFill>
                <a:srgbClr val="BFD4E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bg1"/>
                </a:solidFill>
              </a:endParaRPr>
            </a:p>
          </p:txBody>
        </p:sp>
        <p:sp>
          <p:nvSpPr>
            <p:cNvPr id="37" name="Isosceles Triangle 36"/>
            <p:cNvSpPr/>
            <p:nvPr/>
          </p:nvSpPr>
          <p:spPr bwMode="auto">
            <a:xfrm>
              <a:off x="1335405" y="4082896"/>
              <a:ext cx="58195" cy="45714"/>
            </a:xfrm>
            <a:prstGeom prst="triangle">
              <a:avLst/>
            </a:prstGeom>
            <a:solidFill>
              <a:srgbClr val="FFC000"/>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bg1"/>
                </a:solidFill>
              </a:endParaRPr>
            </a:p>
          </p:txBody>
        </p:sp>
        <p:grpSp>
          <p:nvGrpSpPr>
            <p:cNvPr id="5" name="Group 50"/>
            <p:cNvGrpSpPr>
              <a:grpSpLocks/>
            </p:cNvGrpSpPr>
            <p:nvPr/>
          </p:nvGrpSpPr>
          <p:grpSpPr bwMode="auto">
            <a:xfrm>
              <a:off x="1313178" y="4022261"/>
              <a:ext cx="96994" cy="153972"/>
              <a:chOff x="319058" y="1785926"/>
              <a:chExt cx="76200" cy="153988"/>
            </a:xfrm>
          </p:grpSpPr>
          <p:cxnSp>
            <p:nvCxnSpPr>
              <p:cNvPr id="47" name="Straight Connector 46"/>
              <p:cNvCxnSpPr/>
              <p:nvPr/>
            </p:nvCxnSpPr>
            <p:spPr>
              <a:xfrm rot="5400000">
                <a:off x="285720" y="1857364"/>
                <a:ext cx="142876"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23820" y="1785926"/>
                <a:ext cx="71438"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9058" y="1938326"/>
                <a:ext cx="71438"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nvGrpSpPr>
            <p:cNvPr id="7" name="Group 51"/>
            <p:cNvGrpSpPr>
              <a:grpSpLocks/>
            </p:cNvGrpSpPr>
            <p:nvPr/>
          </p:nvGrpSpPr>
          <p:grpSpPr bwMode="auto">
            <a:xfrm>
              <a:off x="2537733" y="4080993"/>
              <a:ext cx="96994" cy="153972"/>
              <a:chOff x="319058" y="1785926"/>
              <a:chExt cx="76200" cy="153988"/>
            </a:xfrm>
          </p:grpSpPr>
          <p:cxnSp>
            <p:nvCxnSpPr>
              <p:cNvPr id="53" name="Straight Connector 52"/>
              <p:cNvCxnSpPr/>
              <p:nvPr/>
            </p:nvCxnSpPr>
            <p:spPr>
              <a:xfrm rot="5400000">
                <a:off x="285720" y="1857364"/>
                <a:ext cx="142876"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23820" y="1785926"/>
                <a:ext cx="71438"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19058" y="1938326"/>
                <a:ext cx="71438"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nvGrpSpPr>
            <p:cNvPr id="9" name="Group 55"/>
            <p:cNvGrpSpPr>
              <a:grpSpLocks/>
            </p:cNvGrpSpPr>
            <p:nvPr/>
          </p:nvGrpSpPr>
          <p:grpSpPr bwMode="auto">
            <a:xfrm>
              <a:off x="3784515" y="4034960"/>
              <a:ext cx="96994" cy="153972"/>
              <a:chOff x="319058" y="1785926"/>
              <a:chExt cx="76200" cy="153988"/>
            </a:xfrm>
          </p:grpSpPr>
          <p:cxnSp>
            <p:nvCxnSpPr>
              <p:cNvPr id="57" name="Straight Connector 56"/>
              <p:cNvCxnSpPr/>
              <p:nvPr/>
            </p:nvCxnSpPr>
            <p:spPr>
              <a:xfrm rot="5400000">
                <a:off x="285720" y="1857364"/>
                <a:ext cx="142876"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23820" y="1785926"/>
                <a:ext cx="71438"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19058" y="1938326"/>
                <a:ext cx="71438"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nvGrpSpPr>
            <p:cNvPr id="11" name="Group 59"/>
            <p:cNvGrpSpPr>
              <a:grpSpLocks/>
            </p:cNvGrpSpPr>
            <p:nvPr/>
          </p:nvGrpSpPr>
          <p:grpSpPr bwMode="auto">
            <a:xfrm>
              <a:off x="5041401" y="3866701"/>
              <a:ext cx="96994" cy="153972"/>
              <a:chOff x="319058" y="1785926"/>
              <a:chExt cx="76200" cy="153988"/>
            </a:xfrm>
          </p:grpSpPr>
          <p:cxnSp>
            <p:nvCxnSpPr>
              <p:cNvPr id="61" name="Straight Connector 60"/>
              <p:cNvCxnSpPr/>
              <p:nvPr/>
            </p:nvCxnSpPr>
            <p:spPr>
              <a:xfrm rot="5400000">
                <a:off x="285720" y="1857364"/>
                <a:ext cx="142876"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23820" y="1785926"/>
                <a:ext cx="71438"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19058" y="1938326"/>
                <a:ext cx="71438"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nvGrpSpPr>
            <p:cNvPr id="13" name="Group 63"/>
            <p:cNvGrpSpPr>
              <a:grpSpLocks/>
            </p:cNvGrpSpPr>
            <p:nvPr/>
          </p:nvGrpSpPr>
          <p:grpSpPr bwMode="auto">
            <a:xfrm>
              <a:off x="6330618" y="3806382"/>
              <a:ext cx="96994" cy="153972"/>
              <a:chOff x="319058" y="1785926"/>
              <a:chExt cx="76200" cy="153988"/>
            </a:xfrm>
          </p:grpSpPr>
          <p:cxnSp>
            <p:nvCxnSpPr>
              <p:cNvPr id="65" name="Straight Connector 64"/>
              <p:cNvCxnSpPr/>
              <p:nvPr/>
            </p:nvCxnSpPr>
            <p:spPr>
              <a:xfrm rot="5400000">
                <a:off x="285720" y="1857364"/>
                <a:ext cx="142876"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23820" y="1785926"/>
                <a:ext cx="71438"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19058" y="1938326"/>
                <a:ext cx="71438" cy="1588"/>
              </a:xfrm>
              <a:prstGeom prst="line">
                <a:avLst/>
              </a:prstGeom>
              <a:ln>
                <a:solidFill>
                  <a:srgbClr val="FFC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nvGrpSpPr>
            <p:cNvPr id="15" name="Group 67"/>
            <p:cNvGrpSpPr>
              <a:grpSpLocks/>
            </p:cNvGrpSpPr>
            <p:nvPr/>
          </p:nvGrpSpPr>
          <p:grpSpPr bwMode="auto">
            <a:xfrm>
              <a:off x="6314452" y="3880986"/>
              <a:ext cx="96994" cy="153972"/>
              <a:chOff x="319058" y="1785926"/>
              <a:chExt cx="76200" cy="153988"/>
            </a:xfrm>
          </p:grpSpPr>
          <p:cxnSp>
            <p:nvCxnSpPr>
              <p:cNvPr id="69" name="Straight Connector 68"/>
              <p:cNvCxnSpPr/>
              <p:nvPr/>
            </p:nvCxnSpPr>
            <p:spPr>
              <a:xfrm rot="5400000">
                <a:off x="285720" y="1857364"/>
                <a:ext cx="142876"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23820" y="17859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19058" y="19383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nvGrpSpPr>
            <p:cNvPr id="16" name="Group 72"/>
            <p:cNvGrpSpPr>
              <a:grpSpLocks/>
            </p:cNvGrpSpPr>
            <p:nvPr/>
          </p:nvGrpSpPr>
          <p:grpSpPr bwMode="auto">
            <a:xfrm>
              <a:off x="5037358" y="4022261"/>
              <a:ext cx="96994" cy="153972"/>
              <a:chOff x="319058" y="1785926"/>
              <a:chExt cx="76200" cy="153988"/>
            </a:xfrm>
          </p:grpSpPr>
          <p:cxnSp>
            <p:nvCxnSpPr>
              <p:cNvPr id="74" name="Straight Connector 73"/>
              <p:cNvCxnSpPr/>
              <p:nvPr/>
            </p:nvCxnSpPr>
            <p:spPr>
              <a:xfrm rot="5400000">
                <a:off x="285720" y="1857364"/>
                <a:ext cx="142876"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23820" y="17859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19058" y="19383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nvGrpSpPr>
            <p:cNvPr id="18" name="Group 76"/>
            <p:cNvGrpSpPr>
              <a:grpSpLocks/>
            </p:cNvGrpSpPr>
            <p:nvPr/>
          </p:nvGrpSpPr>
          <p:grpSpPr bwMode="auto">
            <a:xfrm>
              <a:off x="3784515" y="3892099"/>
              <a:ext cx="96994" cy="153972"/>
              <a:chOff x="319058" y="1785926"/>
              <a:chExt cx="76200" cy="153988"/>
            </a:xfrm>
          </p:grpSpPr>
          <p:cxnSp>
            <p:nvCxnSpPr>
              <p:cNvPr id="78" name="Straight Connector 77"/>
              <p:cNvCxnSpPr/>
              <p:nvPr/>
            </p:nvCxnSpPr>
            <p:spPr>
              <a:xfrm rot="5400000">
                <a:off x="285720" y="1857364"/>
                <a:ext cx="142876"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23820" y="17859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19058" y="19383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nvGrpSpPr>
            <p:cNvPr id="20" name="Group 80"/>
            <p:cNvGrpSpPr>
              <a:grpSpLocks/>
            </p:cNvGrpSpPr>
            <p:nvPr/>
          </p:nvGrpSpPr>
          <p:grpSpPr bwMode="auto">
            <a:xfrm>
              <a:off x="2501359" y="4223854"/>
              <a:ext cx="133368" cy="153972"/>
              <a:chOff x="285720" y="1785926"/>
              <a:chExt cx="104776" cy="153988"/>
            </a:xfrm>
          </p:grpSpPr>
          <p:cxnSp>
            <p:nvCxnSpPr>
              <p:cNvPr id="82" name="Straight Connector 81"/>
              <p:cNvCxnSpPr/>
              <p:nvPr/>
            </p:nvCxnSpPr>
            <p:spPr>
              <a:xfrm rot="5400000">
                <a:off x="285720" y="1857364"/>
                <a:ext cx="142876"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85720" y="17859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19058" y="19383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grpSp>
          <p:nvGrpSpPr>
            <p:cNvPr id="21" name="Group 84"/>
            <p:cNvGrpSpPr>
              <a:grpSpLocks/>
            </p:cNvGrpSpPr>
            <p:nvPr/>
          </p:nvGrpSpPr>
          <p:grpSpPr bwMode="auto">
            <a:xfrm>
              <a:off x="1319239" y="3904797"/>
              <a:ext cx="96994" cy="153972"/>
              <a:chOff x="319058" y="1785926"/>
              <a:chExt cx="76200" cy="153988"/>
            </a:xfrm>
          </p:grpSpPr>
          <p:cxnSp>
            <p:nvCxnSpPr>
              <p:cNvPr id="86" name="Straight Connector 85"/>
              <p:cNvCxnSpPr/>
              <p:nvPr/>
            </p:nvCxnSpPr>
            <p:spPr>
              <a:xfrm rot="5400000">
                <a:off x="285720" y="1857364"/>
                <a:ext cx="142876"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23820" y="17859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19058" y="1938326"/>
                <a:ext cx="71438" cy="1588"/>
              </a:xfrm>
              <a:prstGeom prst="line">
                <a:avLst/>
              </a:prstGeom>
              <a:ln>
                <a:solidFill>
                  <a:srgbClr val="BFD4E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grpSp>
        <p:sp>
          <p:nvSpPr>
            <p:cNvPr id="19514" name="TextBox 88"/>
            <p:cNvSpPr txBox="1">
              <a:spLocks noChangeArrowheads="1"/>
            </p:cNvSpPr>
            <p:nvPr/>
          </p:nvSpPr>
          <p:spPr bwMode="auto">
            <a:xfrm>
              <a:off x="2351825" y="5640937"/>
              <a:ext cx="636526" cy="338518"/>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6</a:t>
              </a:r>
              <a:endParaRPr lang="nl-NL" sz="1600" b="1">
                <a:solidFill>
                  <a:schemeClr val="bg1"/>
                </a:solidFill>
                <a:latin typeface="Calibri" pitchFamily="34" charset="0"/>
              </a:endParaRPr>
            </a:p>
          </p:txBody>
        </p:sp>
        <p:sp>
          <p:nvSpPr>
            <p:cNvPr id="19515" name="TextBox 89"/>
            <p:cNvSpPr txBox="1">
              <a:spLocks noChangeArrowheads="1"/>
            </p:cNvSpPr>
            <p:nvPr/>
          </p:nvSpPr>
          <p:spPr bwMode="auto">
            <a:xfrm>
              <a:off x="3533945" y="5636176"/>
              <a:ext cx="636526" cy="338518"/>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12</a:t>
              </a:r>
              <a:endParaRPr lang="nl-NL" sz="1600" b="1">
                <a:solidFill>
                  <a:schemeClr val="bg1"/>
                </a:solidFill>
                <a:latin typeface="Calibri" pitchFamily="34" charset="0"/>
              </a:endParaRPr>
            </a:p>
          </p:txBody>
        </p:sp>
        <p:sp>
          <p:nvSpPr>
            <p:cNvPr id="19516" name="TextBox 90"/>
            <p:cNvSpPr txBox="1">
              <a:spLocks noChangeArrowheads="1"/>
            </p:cNvSpPr>
            <p:nvPr/>
          </p:nvSpPr>
          <p:spPr bwMode="auto">
            <a:xfrm>
              <a:off x="4887825" y="5636176"/>
              <a:ext cx="636526" cy="338518"/>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18</a:t>
              </a:r>
              <a:endParaRPr lang="nl-NL" sz="1600" b="1">
                <a:solidFill>
                  <a:schemeClr val="bg1"/>
                </a:solidFill>
                <a:latin typeface="Calibri" pitchFamily="34" charset="0"/>
              </a:endParaRPr>
            </a:p>
          </p:txBody>
        </p:sp>
        <p:sp>
          <p:nvSpPr>
            <p:cNvPr id="19517" name="TextBox 91"/>
            <p:cNvSpPr txBox="1">
              <a:spLocks noChangeArrowheads="1"/>
            </p:cNvSpPr>
            <p:nvPr/>
          </p:nvSpPr>
          <p:spPr bwMode="auto">
            <a:xfrm>
              <a:off x="6122484" y="5644113"/>
              <a:ext cx="636526" cy="338518"/>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24</a:t>
              </a:r>
              <a:endParaRPr lang="nl-NL" sz="1600" b="1">
                <a:solidFill>
                  <a:schemeClr val="bg1"/>
                </a:solidFill>
                <a:latin typeface="Calibri" pitchFamily="34" charset="0"/>
              </a:endParaRPr>
            </a:p>
          </p:txBody>
        </p:sp>
        <p:sp>
          <p:nvSpPr>
            <p:cNvPr id="19518" name="TextBox 96"/>
            <p:cNvSpPr txBox="1">
              <a:spLocks noChangeArrowheads="1"/>
            </p:cNvSpPr>
            <p:nvPr/>
          </p:nvSpPr>
          <p:spPr bwMode="auto">
            <a:xfrm>
              <a:off x="581677" y="5461982"/>
              <a:ext cx="818390" cy="338518"/>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0.60</a:t>
              </a:r>
              <a:endParaRPr lang="nl-NL" sz="1600" b="1">
                <a:solidFill>
                  <a:schemeClr val="bg1"/>
                </a:solidFill>
                <a:latin typeface="Calibri" pitchFamily="34" charset="0"/>
              </a:endParaRPr>
            </a:p>
          </p:txBody>
        </p:sp>
        <p:sp>
          <p:nvSpPr>
            <p:cNvPr id="19519" name="TextBox 97"/>
            <p:cNvSpPr txBox="1">
              <a:spLocks noChangeArrowheads="1"/>
            </p:cNvSpPr>
            <p:nvPr/>
          </p:nvSpPr>
          <p:spPr bwMode="auto">
            <a:xfrm>
              <a:off x="650382" y="3744474"/>
              <a:ext cx="818390" cy="338518"/>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0.70</a:t>
              </a:r>
              <a:endParaRPr lang="nl-NL" sz="1600" b="1">
                <a:solidFill>
                  <a:schemeClr val="bg1"/>
                </a:solidFill>
                <a:latin typeface="Calibri" pitchFamily="34" charset="0"/>
              </a:endParaRPr>
            </a:p>
          </p:txBody>
        </p:sp>
        <p:sp>
          <p:nvSpPr>
            <p:cNvPr id="19520" name="TextBox 98"/>
            <p:cNvSpPr txBox="1">
              <a:spLocks noChangeArrowheads="1"/>
            </p:cNvSpPr>
            <p:nvPr/>
          </p:nvSpPr>
          <p:spPr bwMode="auto">
            <a:xfrm>
              <a:off x="607947" y="2793656"/>
              <a:ext cx="818390" cy="338518"/>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0.75</a:t>
              </a:r>
              <a:endParaRPr lang="nl-NL" sz="1600" b="1">
                <a:solidFill>
                  <a:schemeClr val="bg1"/>
                </a:solidFill>
                <a:latin typeface="Calibri" pitchFamily="34" charset="0"/>
              </a:endParaRPr>
            </a:p>
          </p:txBody>
        </p:sp>
        <p:sp>
          <p:nvSpPr>
            <p:cNvPr id="19521" name="TextBox 100"/>
            <p:cNvSpPr txBox="1">
              <a:spLocks noChangeArrowheads="1"/>
            </p:cNvSpPr>
            <p:nvPr/>
          </p:nvSpPr>
          <p:spPr bwMode="auto">
            <a:xfrm>
              <a:off x="591781" y="1923791"/>
              <a:ext cx="818390" cy="338518"/>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0.80</a:t>
              </a:r>
              <a:endParaRPr lang="nl-NL" sz="1600" b="1">
                <a:solidFill>
                  <a:schemeClr val="bg1"/>
                </a:solidFill>
                <a:latin typeface="Calibri" pitchFamily="34" charset="0"/>
              </a:endParaRPr>
            </a:p>
          </p:txBody>
        </p:sp>
        <p:sp>
          <p:nvSpPr>
            <p:cNvPr id="19522" name="TextBox 101"/>
            <p:cNvSpPr txBox="1">
              <a:spLocks noChangeArrowheads="1"/>
            </p:cNvSpPr>
            <p:nvPr/>
          </p:nvSpPr>
          <p:spPr bwMode="auto">
            <a:xfrm>
              <a:off x="607947" y="4604816"/>
              <a:ext cx="818390" cy="338518"/>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0.65</a:t>
              </a:r>
              <a:endParaRPr lang="nl-NL" sz="1600" b="1">
                <a:solidFill>
                  <a:schemeClr val="bg1"/>
                </a:solidFill>
                <a:latin typeface="Calibri" pitchFamily="34" charset="0"/>
              </a:endParaRPr>
            </a:p>
          </p:txBody>
        </p:sp>
        <p:cxnSp>
          <p:nvCxnSpPr>
            <p:cNvPr id="106" name="Straight Connector 105"/>
            <p:cNvCxnSpPr/>
            <p:nvPr/>
          </p:nvCxnSpPr>
          <p:spPr bwMode="auto">
            <a:xfrm>
              <a:off x="1238902" y="2107941"/>
              <a:ext cx="904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auto">
            <a:xfrm>
              <a:off x="1227790" y="2960428"/>
              <a:ext cx="920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auto">
            <a:xfrm>
              <a:off x="1234368" y="3890511"/>
              <a:ext cx="90932" cy="1588"/>
            </a:xfrm>
            <a:prstGeom prst="line">
              <a:avLst/>
            </a:prstGeom>
            <a:ln>
              <a:solidFill>
                <a:schemeClr val="tx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auto">
            <a:xfrm>
              <a:off x="1234140" y="4747953"/>
              <a:ext cx="904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auto">
            <a:xfrm>
              <a:off x="1227790" y="5679816"/>
              <a:ext cx="920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528" name="TextBox 111"/>
            <p:cNvSpPr txBox="1">
              <a:spLocks noChangeArrowheads="1"/>
            </p:cNvSpPr>
            <p:nvPr/>
          </p:nvSpPr>
          <p:spPr bwMode="auto">
            <a:xfrm>
              <a:off x="3972441" y="5819135"/>
              <a:ext cx="2637036" cy="338518"/>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Months</a:t>
              </a:r>
              <a:endParaRPr lang="nl-NL" sz="1600" b="1">
                <a:solidFill>
                  <a:schemeClr val="bg1"/>
                </a:solidFill>
                <a:latin typeface="Calibri" pitchFamily="34" charset="0"/>
              </a:endParaRPr>
            </a:p>
          </p:txBody>
        </p:sp>
        <p:sp>
          <p:nvSpPr>
            <p:cNvPr id="19529" name="TextBox 125"/>
            <p:cNvSpPr txBox="1">
              <a:spLocks noChangeArrowheads="1"/>
            </p:cNvSpPr>
            <p:nvPr/>
          </p:nvSpPr>
          <p:spPr bwMode="auto">
            <a:xfrm>
              <a:off x="3043890" y="2876291"/>
              <a:ext cx="1643062" cy="396875"/>
            </a:xfrm>
            <a:prstGeom prst="rect">
              <a:avLst/>
            </a:prstGeom>
            <a:noFill/>
            <a:ln w="9525">
              <a:noFill/>
              <a:miter lim="800000"/>
              <a:headEnd/>
              <a:tailEnd/>
            </a:ln>
          </p:spPr>
          <p:txBody>
            <a:bodyPr>
              <a:spAutoFit/>
            </a:bodyPr>
            <a:lstStyle/>
            <a:p>
              <a:r>
                <a:rPr lang="en-US" sz="2000" b="1">
                  <a:solidFill>
                    <a:schemeClr val="bg1"/>
                  </a:solidFill>
                  <a:latin typeface="Calibri" pitchFamily="34" charset="0"/>
                </a:rPr>
                <a:t>P=0.88</a:t>
              </a:r>
              <a:endParaRPr lang="nl-NL" sz="2000" b="1">
                <a:solidFill>
                  <a:schemeClr val="bg1"/>
                </a:solidFill>
                <a:latin typeface="Calibri" pitchFamily="34" charset="0"/>
              </a:endParaRPr>
            </a:p>
          </p:txBody>
        </p:sp>
      </p:grpSp>
      <p:sp>
        <p:nvSpPr>
          <p:cNvPr id="91" name="TextBox 90"/>
          <p:cNvSpPr txBox="1"/>
          <p:nvPr/>
        </p:nvSpPr>
        <p:spPr>
          <a:xfrm>
            <a:off x="2500298" y="1785926"/>
            <a:ext cx="6143668" cy="461665"/>
          </a:xfrm>
          <a:prstGeom prst="rect">
            <a:avLst/>
          </a:prstGeom>
          <a:noFill/>
        </p:spPr>
        <p:txBody>
          <a:bodyPr wrap="square" rtlCol="0">
            <a:spAutoFit/>
          </a:bodyPr>
          <a:lstStyle/>
          <a:p>
            <a:r>
              <a:rPr lang="en-US" b="1" dirty="0" smtClean="0">
                <a:solidFill>
                  <a:schemeClr val="bg1"/>
                </a:solidFill>
              </a:rPr>
              <a:t>Longitudinal, repeated measures analysis</a:t>
            </a:r>
            <a:endParaRPr lang="en-US" dirty="0">
              <a:solidFill>
                <a:schemeClr val="bg1"/>
              </a:solid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12"/>
          <p:cNvSpPr>
            <a:spLocks noChangeShapeType="1"/>
          </p:cNvSpPr>
          <p:nvPr/>
        </p:nvSpPr>
        <p:spPr bwMode="auto">
          <a:xfrm>
            <a:off x="4635500" y="5894388"/>
            <a:ext cx="0" cy="80962"/>
          </a:xfrm>
          <a:prstGeom prst="line">
            <a:avLst/>
          </a:prstGeom>
          <a:noFill/>
          <a:ln w="12700">
            <a:solidFill>
              <a:schemeClr val="tx1"/>
            </a:solidFill>
            <a:round/>
            <a:headEnd/>
            <a:tailEnd/>
          </a:ln>
        </p:spPr>
        <p:txBody>
          <a:bodyPr/>
          <a:lstStyle/>
          <a:p>
            <a:endParaRPr lang="en-US">
              <a:solidFill>
                <a:schemeClr val="bg1"/>
              </a:solidFill>
            </a:endParaRPr>
          </a:p>
        </p:txBody>
      </p:sp>
      <p:sp>
        <p:nvSpPr>
          <p:cNvPr id="26627" name="Line 13"/>
          <p:cNvSpPr>
            <a:spLocks noChangeShapeType="1"/>
          </p:cNvSpPr>
          <p:nvPr/>
        </p:nvSpPr>
        <p:spPr bwMode="auto">
          <a:xfrm>
            <a:off x="4997450" y="5888038"/>
            <a:ext cx="0" cy="80962"/>
          </a:xfrm>
          <a:prstGeom prst="line">
            <a:avLst/>
          </a:prstGeom>
          <a:noFill/>
          <a:ln w="12700">
            <a:solidFill>
              <a:schemeClr val="tx1"/>
            </a:solidFill>
            <a:round/>
            <a:headEnd/>
            <a:tailEnd/>
          </a:ln>
        </p:spPr>
        <p:txBody>
          <a:bodyPr/>
          <a:lstStyle/>
          <a:p>
            <a:endParaRPr lang="en-US">
              <a:solidFill>
                <a:schemeClr val="bg1"/>
              </a:solidFill>
            </a:endParaRPr>
          </a:p>
        </p:txBody>
      </p:sp>
      <p:sp>
        <p:nvSpPr>
          <p:cNvPr id="26628" name="Line 14"/>
          <p:cNvSpPr>
            <a:spLocks noChangeShapeType="1"/>
          </p:cNvSpPr>
          <p:nvPr/>
        </p:nvSpPr>
        <p:spPr bwMode="auto">
          <a:xfrm>
            <a:off x="5683250" y="5886450"/>
            <a:ext cx="0" cy="80963"/>
          </a:xfrm>
          <a:prstGeom prst="line">
            <a:avLst/>
          </a:prstGeom>
          <a:noFill/>
          <a:ln w="12700">
            <a:solidFill>
              <a:schemeClr val="tx1"/>
            </a:solidFill>
            <a:round/>
            <a:headEnd/>
            <a:tailEnd/>
          </a:ln>
        </p:spPr>
        <p:txBody>
          <a:bodyPr/>
          <a:lstStyle/>
          <a:p>
            <a:endParaRPr lang="en-US">
              <a:solidFill>
                <a:schemeClr val="bg1"/>
              </a:solidFill>
            </a:endParaRPr>
          </a:p>
        </p:txBody>
      </p:sp>
      <p:sp>
        <p:nvSpPr>
          <p:cNvPr id="26629" name="Line 31"/>
          <p:cNvSpPr>
            <a:spLocks noChangeShapeType="1"/>
          </p:cNvSpPr>
          <p:nvPr/>
        </p:nvSpPr>
        <p:spPr bwMode="auto">
          <a:xfrm>
            <a:off x="5326063" y="5903913"/>
            <a:ext cx="0" cy="76200"/>
          </a:xfrm>
          <a:prstGeom prst="line">
            <a:avLst/>
          </a:prstGeom>
          <a:noFill/>
          <a:ln w="12700">
            <a:solidFill>
              <a:schemeClr val="tx1"/>
            </a:solidFill>
            <a:round/>
            <a:headEnd/>
            <a:tailEnd/>
          </a:ln>
        </p:spPr>
        <p:txBody>
          <a:bodyPr/>
          <a:lstStyle/>
          <a:p>
            <a:endParaRPr lang="en-US">
              <a:solidFill>
                <a:schemeClr val="bg1"/>
              </a:solidFill>
            </a:endParaRPr>
          </a:p>
        </p:txBody>
      </p:sp>
      <p:sp>
        <p:nvSpPr>
          <p:cNvPr id="26630" name="Text Box 34"/>
          <p:cNvSpPr txBox="1">
            <a:spLocks noChangeArrowheads="1"/>
          </p:cNvSpPr>
          <p:nvPr/>
        </p:nvSpPr>
        <p:spPr bwMode="auto">
          <a:xfrm>
            <a:off x="4765675" y="2460625"/>
            <a:ext cx="1838325" cy="304800"/>
          </a:xfrm>
          <a:prstGeom prst="rect">
            <a:avLst/>
          </a:prstGeom>
          <a:noFill/>
          <a:ln w="12700">
            <a:noFill/>
            <a:miter lim="800000"/>
            <a:headEnd/>
            <a:tailEnd/>
          </a:ln>
        </p:spPr>
        <p:txBody>
          <a:bodyPr>
            <a:spAutoFit/>
          </a:bodyPr>
          <a:lstStyle/>
          <a:p>
            <a:pPr>
              <a:spcBef>
                <a:spcPct val="50000"/>
              </a:spcBef>
            </a:pPr>
            <a:r>
              <a:rPr lang="en-US" sz="1400" b="1">
                <a:solidFill>
                  <a:schemeClr val="bg1"/>
                </a:solidFill>
                <a:latin typeface="Calibri" pitchFamily="34" charset="0"/>
              </a:rPr>
              <a:t>LIPID (pediatric)</a:t>
            </a:r>
            <a:endParaRPr lang="nl-NL" sz="1400" b="1">
              <a:solidFill>
                <a:schemeClr val="bg1"/>
              </a:solidFill>
              <a:latin typeface="Calibri" pitchFamily="34" charset="0"/>
            </a:endParaRPr>
          </a:p>
        </p:txBody>
      </p:sp>
      <p:grpSp>
        <p:nvGrpSpPr>
          <p:cNvPr id="2" name="Group 36"/>
          <p:cNvGrpSpPr>
            <a:grpSpLocks/>
          </p:cNvGrpSpPr>
          <p:nvPr/>
        </p:nvGrpSpPr>
        <p:grpSpPr bwMode="auto">
          <a:xfrm>
            <a:off x="933450" y="1684338"/>
            <a:ext cx="5073650" cy="4879975"/>
            <a:chOff x="1474788" y="1684338"/>
            <a:chExt cx="5073650" cy="4879975"/>
          </a:xfrm>
        </p:grpSpPr>
        <p:sp>
          <p:nvSpPr>
            <p:cNvPr id="26647" name="Line 2"/>
            <p:cNvSpPr>
              <a:spLocks noChangeShapeType="1"/>
            </p:cNvSpPr>
            <p:nvPr/>
          </p:nvSpPr>
          <p:spPr bwMode="auto">
            <a:xfrm>
              <a:off x="2006600" y="1833563"/>
              <a:ext cx="0" cy="4064000"/>
            </a:xfrm>
            <a:prstGeom prst="line">
              <a:avLst/>
            </a:prstGeom>
            <a:noFill/>
            <a:ln w="12700">
              <a:solidFill>
                <a:schemeClr val="tx1"/>
              </a:solidFill>
              <a:round/>
              <a:headEnd/>
              <a:tailEnd/>
            </a:ln>
          </p:spPr>
          <p:txBody>
            <a:bodyPr/>
            <a:lstStyle/>
            <a:p>
              <a:endParaRPr lang="en-US">
                <a:solidFill>
                  <a:schemeClr val="bg1"/>
                </a:solidFill>
              </a:endParaRPr>
            </a:p>
          </p:txBody>
        </p:sp>
        <p:sp>
          <p:nvSpPr>
            <p:cNvPr id="26648" name="Line 3"/>
            <p:cNvSpPr>
              <a:spLocks noChangeShapeType="1"/>
            </p:cNvSpPr>
            <p:nvPr/>
          </p:nvSpPr>
          <p:spPr bwMode="auto">
            <a:xfrm>
              <a:off x="2020888" y="5888038"/>
              <a:ext cx="4229100" cy="0"/>
            </a:xfrm>
            <a:prstGeom prst="line">
              <a:avLst/>
            </a:prstGeom>
            <a:noFill/>
            <a:ln w="12700">
              <a:solidFill>
                <a:schemeClr val="tx1"/>
              </a:solidFill>
              <a:round/>
              <a:headEnd/>
              <a:tailEnd/>
            </a:ln>
          </p:spPr>
          <p:txBody>
            <a:bodyPr/>
            <a:lstStyle/>
            <a:p>
              <a:endParaRPr lang="en-US">
                <a:solidFill>
                  <a:schemeClr val="bg1"/>
                </a:solidFill>
              </a:endParaRPr>
            </a:p>
          </p:txBody>
        </p:sp>
        <p:sp>
          <p:nvSpPr>
            <p:cNvPr id="26649" name="Line 4"/>
            <p:cNvSpPr>
              <a:spLocks noChangeShapeType="1"/>
            </p:cNvSpPr>
            <p:nvPr/>
          </p:nvSpPr>
          <p:spPr bwMode="auto">
            <a:xfrm>
              <a:off x="2225675" y="5891213"/>
              <a:ext cx="0" cy="80962"/>
            </a:xfrm>
            <a:prstGeom prst="line">
              <a:avLst/>
            </a:prstGeom>
            <a:noFill/>
            <a:ln w="12700">
              <a:solidFill>
                <a:schemeClr val="tx1"/>
              </a:solidFill>
              <a:round/>
              <a:headEnd/>
              <a:tailEnd/>
            </a:ln>
          </p:spPr>
          <p:txBody>
            <a:bodyPr/>
            <a:lstStyle/>
            <a:p>
              <a:endParaRPr lang="en-US">
                <a:solidFill>
                  <a:schemeClr val="bg1"/>
                </a:solidFill>
              </a:endParaRPr>
            </a:p>
          </p:txBody>
        </p:sp>
        <p:sp>
          <p:nvSpPr>
            <p:cNvPr id="26650" name="Line 5"/>
            <p:cNvSpPr>
              <a:spLocks noChangeShapeType="1"/>
            </p:cNvSpPr>
            <p:nvPr/>
          </p:nvSpPr>
          <p:spPr bwMode="auto">
            <a:xfrm>
              <a:off x="2590800" y="5875338"/>
              <a:ext cx="0" cy="80962"/>
            </a:xfrm>
            <a:prstGeom prst="line">
              <a:avLst/>
            </a:prstGeom>
            <a:noFill/>
            <a:ln w="12700">
              <a:solidFill>
                <a:schemeClr val="tx1"/>
              </a:solidFill>
              <a:round/>
              <a:headEnd/>
              <a:tailEnd/>
            </a:ln>
          </p:spPr>
          <p:txBody>
            <a:bodyPr/>
            <a:lstStyle/>
            <a:p>
              <a:endParaRPr lang="en-US">
                <a:solidFill>
                  <a:schemeClr val="bg1"/>
                </a:solidFill>
              </a:endParaRPr>
            </a:p>
          </p:txBody>
        </p:sp>
        <p:sp>
          <p:nvSpPr>
            <p:cNvPr id="26651" name="Line 6"/>
            <p:cNvSpPr>
              <a:spLocks noChangeShapeType="1"/>
            </p:cNvSpPr>
            <p:nvPr/>
          </p:nvSpPr>
          <p:spPr bwMode="auto">
            <a:xfrm>
              <a:off x="2965450" y="5878513"/>
              <a:ext cx="0" cy="80962"/>
            </a:xfrm>
            <a:prstGeom prst="line">
              <a:avLst/>
            </a:prstGeom>
            <a:noFill/>
            <a:ln w="12700">
              <a:solidFill>
                <a:schemeClr val="tx1"/>
              </a:solidFill>
              <a:round/>
              <a:headEnd/>
              <a:tailEnd/>
            </a:ln>
          </p:spPr>
          <p:txBody>
            <a:bodyPr/>
            <a:lstStyle/>
            <a:p>
              <a:endParaRPr lang="en-US">
                <a:solidFill>
                  <a:schemeClr val="bg1"/>
                </a:solidFill>
              </a:endParaRPr>
            </a:p>
          </p:txBody>
        </p:sp>
        <p:sp>
          <p:nvSpPr>
            <p:cNvPr id="26652" name="Line 7"/>
            <p:cNvSpPr>
              <a:spLocks noChangeShapeType="1"/>
            </p:cNvSpPr>
            <p:nvPr/>
          </p:nvSpPr>
          <p:spPr bwMode="auto">
            <a:xfrm>
              <a:off x="3330575" y="5876925"/>
              <a:ext cx="0" cy="80963"/>
            </a:xfrm>
            <a:prstGeom prst="line">
              <a:avLst/>
            </a:prstGeom>
            <a:noFill/>
            <a:ln w="12700">
              <a:solidFill>
                <a:schemeClr val="tx1"/>
              </a:solidFill>
              <a:round/>
              <a:headEnd/>
              <a:tailEnd/>
            </a:ln>
          </p:spPr>
          <p:txBody>
            <a:bodyPr/>
            <a:lstStyle/>
            <a:p>
              <a:endParaRPr lang="en-US">
                <a:solidFill>
                  <a:schemeClr val="bg1"/>
                </a:solidFill>
              </a:endParaRPr>
            </a:p>
          </p:txBody>
        </p:sp>
        <p:sp>
          <p:nvSpPr>
            <p:cNvPr id="26653" name="Line 8"/>
            <p:cNvSpPr>
              <a:spLocks noChangeShapeType="1"/>
            </p:cNvSpPr>
            <p:nvPr/>
          </p:nvSpPr>
          <p:spPr bwMode="auto">
            <a:xfrm>
              <a:off x="3700463" y="5880100"/>
              <a:ext cx="0" cy="80963"/>
            </a:xfrm>
            <a:prstGeom prst="line">
              <a:avLst/>
            </a:prstGeom>
            <a:noFill/>
            <a:ln w="12700">
              <a:solidFill>
                <a:schemeClr val="tx1"/>
              </a:solidFill>
              <a:round/>
              <a:headEnd/>
              <a:tailEnd/>
            </a:ln>
          </p:spPr>
          <p:txBody>
            <a:bodyPr/>
            <a:lstStyle/>
            <a:p>
              <a:endParaRPr lang="en-US">
                <a:solidFill>
                  <a:schemeClr val="bg1"/>
                </a:solidFill>
              </a:endParaRPr>
            </a:p>
          </p:txBody>
        </p:sp>
        <p:sp>
          <p:nvSpPr>
            <p:cNvPr id="26654" name="Line 9"/>
            <p:cNvSpPr>
              <a:spLocks noChangeShapeType="1"/>
            </p:cNvSpPr>
            <p:nvPr/>
          </p:nvSpPr>
          <p:spPr bwMode="auto">
            <a:xfrm>
              <a:off x="4071938" y="5884863"/>
              <a:ext cx="0" cy="80962"/>
            </a:xfrm>
            <a:prstGeom prst="line">
              <a:avLst/>
            </a:prstGeom>
            <a:noFill/>
            <a:ln w="12700">
              <a:solidFill>
                <a:schemeClr val="tx1"/>
              </a:solidFill>
              <a:round/>
              <a:headEnd/>
              <a:tailEnd/>
            </a:ln>
          </p:spPr>
          <p:txBody>
            <a:bodyPr/>
            <a:lstStyle/>
            <a:p>
              <a:endParaRPr lang="en-US">
                <a:solidFill>
                  <a:schemeClr val="bg1"/>
                </a:solidFill>
              </a:endParaRPr>
            </a:p>
          </p:txBody>
        </p:sp>
        <p:sp>
          <p:nvSpPr>
            <p:cNvPr id="26655" name="Line 10"/>
            <p:cNvSpPr>
              <a:spLocks noChangeShapeType="1"/>
            </p:cNvSpPr>
            <p:nvPr/>
          </p:nvSpPr>
          <p:spPr bwMode="auto">
            <a:xfrm>
              <a:off x="4446588" y="5892800"/>
              <a:ext cx="0" cy="80963"/>
            </a:xfrm>
            <a:prstGeom prst="line">
              <a:avLst/>
            </a:prstGeom>
            <a:noFill/>
            <a:ln w="12700">
              <a:solidFill>
                <a:schemeClr val="tx1"/>
              </a:solidFill>
              <a:round/>
              <a:headEnd/>
              <a:tailEnd/>
            </a:ln>
          </p:spPr>
          <p:txBody>
            <a:bodyPr/>
            <a:lstStyle/>
            <a:p>
              <a:endParaRPr lang="en-US">
                <a:solidFill>
                  <a:schemeClr val="bg1"/>
                </a:solidFill>
              </a:endParaRPr>
            </a:p>
          </p:txBody>
        </p:sp>
        <p:sp>
          <p:nvSpPr>
            <p:cNvPr id="26656" name="Line 11"/>
            <p:cNvSpPr>
              <a:spLocks noChangeShapeType="1"/>
            </p:cNvSpPr>
            <p:nvPr/>
          </p:nvSpPr>
          <p:spPr bwMode="auto">
            <a:xfrm>
              <a:off x="4811713" y="5891213"/>
              <a:ext cx="0" cy="80962"/>
            </a:xfrm>
            <a:prstGeom prst="line">
              <a:avLst/>
            </a:prstGeom>
            <a:noFill/>
            <a:ln w="12700">
              <a:solidFill>
                <a:schemeClr val="tx1"/>
              </a:solidFill>
              <a:round/>
              <a:headEnd/>
              <a:tailEnd/>
            </a:ln>
          </p:spPr>
          <p:txBody>
            <a:bodyPr/>
            <a:lstStyle/>
            <a:p>
              <a:endParaRPr lang="en-US">
                <a:solidFill>
                  <a:schemeClr val="bg1"/>
                </a:solidFill>
              </a:endParaRPr>
            </a:p>
          </p:txBody>
        </p:sp>
        <p:sp>
          <p:nvSpPr>
            <p:cNvPr id="3087" name="Freeform 15"/>
            <p:cNvSpPr>
              <a:spLocks/>
            </p:cNvSpPr>
            <p:nvPr/>
          </p:nvSpPr>
          <p:spPr bwMode="auto">
            <a:xfrm>
              <a:off x="2578100" y="1946275"/>
              <a:ext cx="1724025" cy="3946525"/>
            </a:xfrm>
            <a:custGeom>
              <a:avLst/>
              <a:gdLst/>
              <a:ahLst/>
              <a:cxnLst>
                <a:cxn ang="0">
                  <a:pos x="0" y="2482"/>
                </a:cxn>
                <a:cxn ang="0">
                  <a:pos x="60" y="2074"/>
                </a:cxn>
                <a:cxn ang="0">
                  <a:pos x="120" y="1720"/>
                </a:cxn>
                <a:cxn ang="0">
                  <a:pos x="150" y="1114"/>
                </a:cxn>
                <a:cxn ang="0">
                  <a:pos x="186" y="196"/>
                </a:cxn>
                <a:cxn ang="0">
                  <a:pos x="288" y="22"/>
                </a:cxn>
                <a:cxn ang="0">
                  <a:pos x="414" y="328"/>
                </a:cxn>
                <a:cxn ang="0">
                  <a:pos x="486" y="1090"/>
                </a:cxn>
                <a:cxn ang="0">
                  <a:pos x="552" y="1456"/>
                </a:cxn>
                <a:cxn ang="0">
                  <a:pos x="624" y="1906"/>
                </a:cxn>
                <a:cxn ang="0">
                  <a:pos x="690" y="2200"/>
                </a:cxn>
                <a:cxn ang="0">
                  <a:pos x="750" y="2278"/>
                </a:cxn>
                <a:cxn ang="0">
                  <a:pos x="870" y="2380"/>
                </a:cxn>
                <a:cxn ang="0">
                  <a:pos x="1020" y="2470"/>
                </a:cxn>
                <a:cxn ang="0">
                  <a:pos x="1086" y="2476"/>
                </a:cxn>
              </a:cxnLst>
              <a:rect l="0" t="0" r="r" b="b"/>
              <a:pathLst>
                <a:path w="1086" h="2486">
                  <a:moveTo>
                    <a:pt x="0" y="2482"/>
                  </a:moveTo>
                  <a:cubicBezTo>
                    <a:pt x="20" y="2341"/>
                    <a:pt x="40" y="2201"/>
                    <a:pt x="60" y="2074"/>
                  </a:cubicBezTo>
                  <a:cubicBezTo>
                    <a:pt x="80" y="1947"/>
                    <a:pt x="105" y="1880"/>
                    <a:pt x="120" y="1720"/>
                  </a:cubicBezTo>
                  <a:cubicBezTo>
                    <a:pt x="135" y="1560"/>
                    <a:pt x="139" y="1368"/>
                    <a:pt x="150" y="1114"/>
                  </a:cubicBezTo>
                  <a:cubicBezTo>
                    <a:pt x="161" y="860"/>
                    <a:pt x="163" y="378"/>
                    <a:pt x="186" y="196"/>
                  </a:cubicBezTo>
                  <a:cubicBezTo>
                    <a:pt x="209" y="14"/>
                    <a:pt x="250" y="0"/>
                    <a:pt x="288" y="22"/>
                  </a:cubicBezTo>
                  <a:cubicBezTo>
                    <a:pt x="326" y="44"/>
                    <a:pt x="381" y="150"/>
                    <a:pt x="414" y="328"/>
                  </a:cubicBezTo>
                  <a:cubicBezTo>
                    <a:pt x="447" y="506"/>
                    <a:pt x="463" y="902"/>
                    <a:pt x="486" y="1090"/>
                  </a:cubicBezTo>
                  <a:cubicBezTo>
                    <a:pt x="509" y="1278"/>
                    <a:pt x="529" y="1320"/>
                    <a:pt x="552" y="1456"/>
                  </a:cubicBezTo>
                  <a:cubicBezTo>
                    <a:pt x="575" y="1592"/>
                    <a:pt x="601" y="1782"/>
                    <a:pt x="624" y="1906"/>
                  </a:cubicBezTo>
                  <a:cubicBezTo>
                    <a:pt x="647" y="2030"/>
                    <a:pt x="669" y="2138"/>
                    <a:pt x="690" y="2200"/>
                  </a:cubicBezTo>
                  <a:cubicBezTo>
                    <a:pt x="711" y="2262"/>
                    <a:pt x="720" y="2248"/>
                    <a:pt x="750" y="2278"/>
                  </a:cubicBezTo>
                  <a:cubicBezTo>
                    <a:pt x="780" y="2308"/>
                    <a:pt x="825" y="2348"/>
                    <a:pt x="870" y="2380"/>
                  </a:cubicBezTo>
                  <a:cubicBezTo>
                    <a:pt x="915" y="2412"/>
                    <a:pt x="984" y="2454"/>
                    <a:pt x="1020" y="2470"/>
                  </a:cubicBezTo>
                  <a:cubicBezTo>
                    <a:pt x="1056" y="2486"/>
                    <a:pt x="1075" y="2476"/>
                    <a:pt x="1086" y="2476"/>
                  </a:cubicBezTo>
                </a:path>
              </a:pathLst>
            </a:custGeom>
            <a:noFill/>
            <a:ln w="38100" cap="flat" cmpd="sng">
              <a:solidFill>
                <a:srgbClr val="FFC000"/>
              </a:solidFill>
              <a:prstDash val="solid"/>
              <a:round/>
              <a:headEnd type="none" w="med" len="med"/>
              <a:tailEnd type="none" w="med" len="med"/>
            </a:ln>
            <a:effectLst/>
            <a:scene3d>
              <a:camera prst="orthographicFront"/>
              <a:lightRig rig="threePt" dir="t"/>
            </a:scene3d>
            <a:sp3d>
              <a:bevelT w="165100" prst="coolSlant"/>
            </a:sp3d>
          </p:spPr>
          <p:txBody>
            <a:bodyPr/>
            <a:lstStyle/>
            <a:p>
              <a:pPr fontAlgn="auto">
                <a:spcBef>
                  <a:spcPts val="0"/>
                </a:spcBef>
                <a:spcAft>
                  <a:spcPts val="0"/>
                </a:spcAft>
                <a:defRPr/>
              </a:pPr>
              <a:endParaRPr lang="nl-NL">
                <a:solidFill>
                  <a:schemeClr val="bg1"/>
                </a:solidFill>
                <a:latin typeface="+mn-lt"/>
                <a:cs typeface="+mn-cs"/>
              </a:endParaRPr>
            </a:p>
          </p:txBody>
        </p:sp>
        <p:sp>
          <p:nvSpPr>
            <p:cNvPr id="26660" name="Text Box 16"/>
            <p:cNvSpPr txBox="1">
              <a:spLocks noChangeArrowheads="1"/>
            </p:cNvSpPr>
            <p:nvPr/>
          </p:nvSpPr>
          <p:spPr bwMode="auto">
            <a:xfrm>
              <a:off x="2416175" y="5924550"/>
              <a:ext cx="371475" cy="261938"/>
            </a:xfrm>
            <a:prstGeom prst="rect">
              <a:avLst/>
            </a:prstGeom>
            <a:noFill/>
            <a:ln w="12700">
              <a:noFill/>
              <a:miter lim="800000"/>
              <a:headEnd/>
              <a:tailEnd/>
            </a:ln>
          </p:spPr>
          <p:txBody>
            <a:bodyPr>
              <a:spAutoFit/>
            </a:bodyPr>
            <a:lstStyle/>
            <a:p>
              <a:pPr>
                <a:spcBef>
                  <a:spcPct val="50000"/>
                </a:spcBef>
              </a:pPr>
              <a:r>
                <a:rPr lang="en-US" sz="1100" b="1">
                  <a:solidFill>
                    <a:schemeClr val="bg1"/>
                  </a:solidFill>
                  <a:latin typeface="Calibri" pitchFamily="34" charset="0"/>
                </a:rPr>
                <a:t>0.4</a:t>
              </a:r>
              <a:endParaRPr lang="nl-NL" sz="1100" b="1">
                <a:solidFill>
                  <a:schemeClr val="bg1"/>
                </a:solidFill>
                <a:latin typeface="Calibri" pitchFamily="34" charset="0"/>
              </a:endParaRPr>
            </a:p>
          </p:txBody>
        </p:sp>
        <p:sp>
          <p:nvSpPr>
            <p:cNvPr id="26661" name="Text Box 17"/>
            <p:cNvSpPr txBox="1">
              <a:spLocks noChangeArrowheads="1"/>
            </p:cNvSpPr>
            <p:nvPr/>
          </p:nvSpPr>
          <p:spPr bwMode="auto">
            <a:xfrm>
              <a:off x="3148013" y="5927725"/>
              <a:ext cx="371475" cy="261938"/>
            </a:xfrm>
            <a:prstGeom prst="rect">
              <a:avLst/>
            </a:prstGeom>
            <a:noFill/>
            <a:ln w="12700">
              <a:noFill/>
              <a:miter lim="800000"/>
              <a:headEnd/>
              <a:tailEnd/>
            </a:ln>
          </p:spPr>
          <p:txBody>
            <a:bodyPr>
              <a:spAutoFit/>
            </a:bodyPr>
            <a:lstStyle/>
            <a:p>
              <a:pPr>
                <a:spcBef>
                  <a:spcPct val="50000"/>
                </a:spcBef>
              </a:pPr>
              <a:r>
                <a:rPr lang="en-US" sz="1100" b="1">
                  <a:solidFill>
                    <a:schemeClr val="bg1"/>
                  </a:solidFill>
                  <a:latin typeface="Calibri" pitchFamily="34" charset="0"/>
                </a:rPr>
                <a:t>0.8</a:t>
              </a:r>
              <a:endParaRPr lang="nl-NL" sz="1100" b="1">
                <a:solidFill>
                  <a:schemeClr val="bg1"/>
                </a:solidFill>
                <a:latin typeface="Calibri" pitchFamily="34" charset="0"/>
              </a:endParaRPr>
            </a:p>
          </p:txBody>
        </p:sp>
        <p:sp>
          <p:nvSpPr>
            <p:cNvPr id="26662" name="Text Box 18"/>
            <p:cNvSpPr txBox="1">
              <a:spLocks noChangeArrowheads="1"/>
            </p:cNvSpPr>
            <p:nvPr/>
          </p:nvSpPr>
          <p:spPr bwMode="auto">
            <a:xfrm>
              <a:off x="3890963" y="5927725"/>
              <a:ext cx="371475" cy="261938"/>
            </a:xfrm>
            <a:prstGeom prst="rect">
              <a:avLst/>
            </a:prstGeom>
            <a:noFill/>
            <a:ln w="12700">
              <a:noFill/>
              <a:miter lim="800000"/>
              <a:headEnd/>
              <a:tailEnd/>
            </a:ln>
          </p:spPr>
          <p:txBody>
            <a:bodyPr>
              <a:spAutoFit/>
            </a:bodyPr>
            <a:lstStyle/>
            <a:p>
              <a:pPr>
                <a:spcBef>
                  <a:spcPct val="50000"/>
                </a:spcBef>
              </a:pPr>
              <a:r>
                <a:rPr lang="en-US" sz="1100" b="1">
                  <a:solidFill>
                    <a:schemeClr val="bg1"/>
                  </a:solidFill>
                  <a:latin typeface="Calibri" pitchFamily="34" charset="0"/>
                </a:rPr>
                <a:t>1.2</a:t>
              </a:r>
              <a:endParaRPr lang="nl-NL" sz="1100" b="1">
                <a:solidFill>
                  <a:schemeClr val="bg1"/>
                </a:solidFill>
                <a:latin typeface="Calibri" pitchFamily="34" charset="0"/>
              </a:endParaRPr>
            </a:p>
          </p:txBody>
        </p:sp>
        <p:sp>
          <p:nvSpPr>
            <p:cNvPr id="26663" name="Text Box 19"/>
            <p:cNvSpPr txBox="1">
              <a:spLocks noChangeArrowheads="1"/>
            </p:cNvSpPr>
            <p:nvPr/>
          </p:nvSpPr>
          <p:spPr bwMode="auto">
            <a:xfrm>
              <a:off x="4633913" y="5927725"/>
              <a:ext cx="371475" cy="261938"/>
            </a:xfrm>
            <a:prstGeom prst="rect">
              <a:avLst/>
            </a:prstGeom>
            <a:noFill/>
            <a:ln w="12700">
              <a:noFill/>
              <a:miter lim="800000"/>
              <a:headEnd/>
              <a:tailEnd/>
            </a:ln>
          </p:spPr>
          <p:txBody>
            <a:bodyPr>
              <a:spAutoFit/>
            </a:bodyPr>
            <a:lstStyle/>
            <a:p>
              <a:pPr>
                <a:spcBef>
                  <a:spcPct val="50000"/>
                </a:spcBef>
              </a:pPr>
              <a:r>
                <a:rPr lang="en-US" sz="1100" b="1">
                  <a:solidFill>
                    <a:schemeClr val="bg1"/>
                  </a:solidFill>
                  <a:latin typeface="Calibri" pitchFamily="34" charset="0"/>
                </a:rPr>
                <a:t>1.6</a:t>
              </a:r>
              <a:endParaRPr lang="nl-NL" sz="1100" b="1">
                <a:solidFill>
                  <a:schemeClr val="bg1"/>
                </a:solidFill>
                <a:latin typeface="Calibri" pitchFamily="34" charset="0"/>
              </a:endParaRPr>
            </a:p>
          </p:txBody>
        </p:sp>
        <p:sp>
          <p:nvSpPr>
            <p:cNvPr id="26664" name="Text Box 20"/>
            <p:cNvSpPr txBox="1">
              <a:spLocks noChangeArrowheads="1"/>
            </p:cNvSpPr>
            <p:nvPr/>
          </p:nvSpPr>
          <p:spPr bwMode="auto">
            <a:xfrm>
              <a:off x="5367338" y="5927725"/>
              <a:ext cx="371475" cy="261938"/>
            </a:xfrm>
            <a:prstGeom prst="rect">
              <a:avLst/>
            </a:prstGeom>
            <a:noFill/>
            <a:ln w="12700">
              <a:noFill/>
              <a:miter lim="800000"/>
              <a:headEnd/>
              <a:tailEnd/>
            </a:ln>
          </p:spPr>
          <p:txBody>
            <a:bodyPr>
              <a:spAutoFit/>
            </a:bodyPr>
            <a:lstStyle/>
            <a:p>
              <a:pPr>
                <a:spcBef>
                  <a:spcPct val="50000"/>
                </a:spcBef>
              </a:pPr>
              <a:r>
                <a:rPr lang="en-US" sz="1100" b="1">
                  <a:solidFill>
                    <a:schemeClr val="bg1"/>
                  </a:solidFill>
                  <a:latin typeface="Calibri" pitchFamily="34" charset="0"/>
                </a:rPr>
                <a:t>2.0</a:t>
              </a:r>
              <a:endParaRPr lang="nl-NL" sz="1100" b="1">
                <a:solidFill>
                  <a:schemeClr val="bg1"/>
                </a:solidFill>
                <a:latin typeface="Calibri" pitchFamily="34" charset="0"/>
              </a:endParaRPr>
            </a:p>
          </p:txBody>
        </p:sp>
        <p:sp>
          <p:nvSpPr>
            <p:cNvPr id="3093" name="Freeform 21"/>
            <p:cNvSpPr>
              <a:spLocks/>
            </p:cNvSpPr>
            <p:nvPr/>
          </p:nvSpPr>
          <p:spPr bwMode="auto">
            <a:xfrm>
              <a:off x="2892425" y="1903413"/>
              <a:ext cx="2486025" cy="3983037"/>
            </a:xfrm>
            <a:custGeom>
              <a:avLst/>
              <a:gdLst/>
              <a:ahLst/>
              <a:cxnLst>
                <a:cxn ang="0">
                  <a:pos x="0" y="2509"/>
                </a:cxn>
                <a:cxn ang="0">
                  <a:pos x="120" y="1729"/>
                </a:cxn>
                <a:cxn ang="0">
                  <a:pos x="258" y="433"/>
                </a:cxn>
                <a:cxn ang="0">
                  <a:pos x="330" y="43"/>
                </a:cxn>
                <a:cxn ang="0">
                  <a:pos x="438" y="175"/>
                </a:cxn>
                <a:cxn ang="0">
                  <a:pos x="528" y="847"/>
                </a:cxn>
                <a:cxn ang="0">
                  <a:pos x="582" y="1423"/>
                </a:cxn>
                <a:cxn ang="0">
                  <a:pos x="684" y="1645"/>
                </a:cxn>
                <a:cxn ang="0">
                  <a:pos x="882" y="2209"/>
                </a:cxn>
                <a:cxn ang="0">
                  <a:pos x="1566" y="2497"/>
                </a:cxn>
              </a:cxnLst>
              <a:rect l="0" t="0" r="r" b="b"/>
              <a:pathLst>
                <a:path w="1566" h="2509">
                  <a:moveTo>
                    <a:pt x="0" y="2509"/>
                  </a:moveTo>
                  <a:cubicBezTo>
                    <a:pt x="38" y="2292"/>
                    <a:pt x="77" y="2075"/>
                    <a:pt x="120" y="1729"/>
                  </a:cubicBezTo>
                  <a:cubicBezTo>
                    <a:pt x="163" y="1383"/>
                    <a:pt x="223" y="714"/>
                    <a:pt x="258" y="433"/>
                  </a:cubicBezTo>
                  <a:cubicBezTo>
                    <a:pt x="293" y="152"/>
                    <a:pt x="300" y="86"/>
                    <a:pt x="330" y="43"/>
                  </a:cubicBezTo>
                  <a:cubicBezTo>
                    <a:pt x="360" y="0"/>
                    <a:pt x="405" y="41"/>
                    <a:pt x="438" y="175"/>
                  </a:cubicBezTo>
                  <a:cubicBezTo>
                    <a:pt x="471" y="309"/>
                    <a:pt x="504" y="639"/>
                    <a:pt x="528" y="847"/>
                  </a:cubicBezTo>
                  <a:cubicBezTo>
                    <a:pt x="552" y="1055"/>
                    <a:pt x="556" y="1290"/>
                    <a:pt x="582" y="1423"/>
                  </a:cubicBezTo>
                  <a:cubicBezTo>
                    <a:pt x="608" y="1556"/>
                    <a:pt x="634" y="1514"/>
                    <a:pt x="684" y="1645"/>
                  </a:cubicBezTo>
                  <a:cubicBezTo>
                    <a:pt x="734" y="1776"/>
                    <a:pt x="735" y="2067"/>
                    <a:pt x="882" y="2209"/>
                  </a:cubicBezTo>
                  <a:cubicBezTo>
                    <a:pt x="1029" y="2351"/>
                    <a:pt x="1297" y="2424"/>
                    <a:pt x="1566" y="2497"/>
                  </a:cubicBezTo>
                </a:path>
              </a:pathLst>
            </a:custGeom>
            <a:noFill/>
            <a:ln w="38100" cap="flat" cmpd="sng">
              <a:solidFill>
                <a:srgbClr val="FF0000"/>
              </a:solidFill>
              <a:prstDash val="solid"/>
              <a:round/>
              <a:headEnd type="none" w="med" len="med"/>
              <a:tailEnd type="none" w="med" len="med"/>
            </a:ln>
            <a:effectLst/>
            <a:scene3d>
              <a:camera prst="orthographicFront"/>
              <a:lightRig rig="threePt" dir="t"/>
            </a:scene3d>
            <a:sp3d>
              <a:bevelT w="165100" prst="coolSlant"/>
            </a:sp3d>
          </p:spPr>
          <p:txBody>
            <a:bodyPr/>
            <a:lstStyle/>
            <a:p>
              <a:pPr fontAlgn="auto">
                <a:spcBef>
                  <a:spcPts val="0"/>
                </a:spcBef>
                <a:spcAft>
                  <a:spcPts val="0"/>
                </a:spcAft>
                <a:defRPr/>
              </a:pPr>
              <a:endParaRPr lang="nl-NL">
                <a:solidFill>
                  <a:schemeClr val="bg1"/>
                </a:solidFill>
                <a:latin typeface="+mn-lt"/>
                <a:cs typeface="+mn-cs"/>
              </a:endParaRPr>
            </a:p>
          </p:txBody>
        </p:sp>
        <p:sp>
          <p:nvSpPr>
            <p:cNvPr id="26668" name="Line 22"/>
            <p:cNvSpPr>
              <a:spLocks noChangeShapeType="1"/>
            </p:cNvSpPr>
            <p:nvPr/>
          </p:nvSpPr>
          <p:spPr bwMode="auto">
            <a:xfrm>
              <a:off x="5064125" y="2019300"/>
              <a:ext cx="238125" cy="0"/>
            </a:xfrm>
            <a:prstGeom prst="line">
              <a:avLst/>
            </a:prstGeom>
            <a:noFill/>
            <a:ln w="25400">
              <a:solidFill>
                <a:srgbClr val="C00000"/>
              </a:solidFill>
              <a:round/>
              <a:headEnd/>
              <a:tailEnd/>
            </a:ln>
          </p:spPr>
          <p:txBody>
            <a:bodyPr/>
            <a:lstStyle/>
            <a:p>
              <a:endParaRPr lang="en-US">
                <a:solidFill>
                  <a:schemeClr val="bg1"/>
                </a:solidFill>
              </a:endParaRPr>
            </a:p>
          </p:txBody>
        </p:sp>
        <p:sp>
          <p:nvSpPr>
            <p:cNvPr id="26669" name="Line 23"/>
            <p:cNvSpPr>
              <a:spLocks noChangeShapeType="1"/>
            </p:cNvSpPr>
            <p:nvPr/>
          </p:nvSpPr>
          <p:spPr bwMode="auto">
            <a:xfrm>
              <a:off x="5064125" y="2276475"/>
              <a:ext cx="238125" cy="0"/>
            </a:xfrm>
            <a:prstGeom prst="line">
              <a:avLst/>
            </a:prstGeom>
            <a:noFill/>
            <a:ln w="25400">
              <a:solidFill>
                <a:srgbClr val="FFC000"/>
              </a:solidFill>
              <a:round/>
              <a:headEnd/>
              <a:tailEnd/>
            </a:ln>
          </p:spPr>
          <p:txBody>
            <a:bodyPr/>
            <a:lstStyle/>
            <a:p>
              <a:endParaRPr lang="en-US">
                <a:solidFill>
                  <a:schemeClr val="bg1"/>
                </a:solidFill>
              </a:endParaRPr>
            </a:p>
          </p:txBody>
        </p:sp>
        <p:sp>
          <p:nvSpPr>
            <p:cNvPr id="26670" name="Text Box 24"/>
            <p:cNvSpPr txBox="1">
              <a:spLocks noChangeArrowheads="1"/>
            </p:cNvSpPr>
            <p:nvPr/>
          </p:nvSpPr>
          <p:spPr bwMode="auto">
            <a:xfrm>
              <a:off x="5292725" y="2124075"/>
              <a:ext cx="1238250" cy="307975"/>
            </a:xfrm>
            <a:prstGeom prst="rect">
              <a:avLst/>
            </a:prstGeom>
            <a:noFill/>
            <a:ln w="12700">
              <a:noFill/>
              <a:miter lim="800000"/>
              <a:headEnd/>
              <a:tailEnd/>
            </a:ln>
          </p:spPr>
          <p:txBody>
            <a:bodyPr>
              <a:spAutoFit/>
            </a:bodyPr>
            <a:lstStyle/>
            <a:p>
              <a:pPr>
                <a:spcBef>
                  <a:spcPct val="50000"/>
                </a:spcBef>
              </a:pPr>
              <a:r>
                <a:rPr lang="en-US" sz="1400" b="1">
                  <a:solidFill>
                    <a:schemeClr val="bg1"/>
                  </a:solidFill>
                  <a:latin typeface="Calibri" pitchFamily="34" charset="0"/>
                </a:rPr>
                <a:t>ENHANCE</a:t>
              </a:r>
              <a:endParaRPr lang="nl-NL" sz="1400" b="1">
                <a:solidFill>
                  <a:schemeClr val="bg1"/>
                </a:solidFill>
                <a:latin typeface="Calibri" pitchFamily="34" charset="0"/>
              </a:endParaRPr>
            </a:p>
          </p:txBody>
        </p:sp>
        <p:sp>
          <p:nvSpPr>
            <p:cNvPr id="26671" name="Text Box 25"/>
            <p:cNvSpPr txBox="1">
              <a:spLocks noChangeArrowheads="1"/>
            </p:cNvSpPr>
            <p:nvPr/>
          </p:nvSpPr>
          <p:spPr bwMode="auto">
            <a:xfrm>
              <a:off x="5310188" y="1865313"/>
              <a:ext cx="1238250" cy="307975"/>
            </a:xfrm>
            <a:prstGeom prst="rect">
              <a:avLst/>
            </a:prstGeom>
            <a:noFill/>
            <a:ln w="12700">
              <a:noFill/>
              <a:miter lim="800000"/>
              <a:headEnd/>
              <a:tailEnd/>
            </a:ln>
          </p:spPr>
          <p:txBody>
            <a:bodyPr>
              <a:spAutoFit/>
            </a:bodyPr>
            <a:lstStyle/>
            <a:p>
              <a:pPr>
                <a:spcBef>
                  <a:spcPct val="50000"/>
                </a:spcBef>
              </a:pPr>
              <a:r>
                <a:rPr lang="en-US" sz="1400" b="1">
                  <a:solidFill>
                    <a:schemeClr val="bg1"/>
                  </a:solidFill>
                  <a:latin typeface="Calibri" pitchFamily="34" charset="0"/>
                </a:rPr>
                <a:t>ASAP</a:t>
              </a:r>
              <a:endParaRPr lang="nl-NL" sz="1400" b="1">
                <a:solidFill>
                  <a:schemeClr val="bg1"/>
                </a:solidFill>
                <a:latin typeface="Calibri" pitchFamily="34" charset="0"/>
              </a:endParaRPr>
            </a:p>
          </p:txBody>
        </p:sp>
        <p:sp>
          <p:nvSpPr>
            <p:cNvPr id="26672" name="Text Box 26"/>
            <p:cNvSpPr txBox="1">
              <a:spLocks noChangeArrowheads="1"/>
            </p:cNvSpPr>
            <p:nvPr/>
          </p:nvSpPr>
          <p:spPr bwMode="auto">
            <a:xfrm rot="-5400000">
              <a:off x="1024732" y="3682206"/>
              <a:ext cx="1238250" cy="338137"/>
            </a:xfrm>
            <a:prstGeom prst="rect">
              <a:avLst/>
            </a:prstGeom>
            <a:noFill/>
            <a:ln w="12700">
              <a:noFill/>
              <a:miter lim="800000"/>
              <a:headEnd/>
              <a:tailEnd/>
            </a:ln>
          </p:spPr>
          <p:txBody>
            <a:bodyPr>
              <a:spAutoFit/>
            </a:bodyPr>
            <a:lstStyle/>
            <a:p>
              <a:pPr>
                <a:spcBef>
                  <a:spcPct val="50000"/>
                </a:spcBef>
              </a:pPr>
              <a:r>
                <a:rPr lang="en-US" sz="1600" b="1">
                  <a:solidFill>
                    <a:schemeClr val="bg1"/>
                  </a:solidFill>
                  <a:latin typeface="Calibri" pitchFamily="34" charset="0"/>
                </a:rPr>
                <a:t>Frequency</a:t>
              </a:r>
              <a:endParaRPr lang="nl-NL" sz="1600" b="1">
                <a:solidFill>
                  <a:schemeClr val="bg1"/>
                </a:solidFill>
                <a:latin typeface="Calibri" pitchFamily="34" charset="0"/>
              </a:endParaRPr>
            </a:p>
          </p:txBody>
        </p:sp>
        <p:sp>
          <p:nvSpPr>
            <p:cNvPr id="26673" name="Text Box 27"/>
            <p:cNvSpPr txBox="1">
              <a:spLocks noChangeArrowheads="1"/>
            </p:cNvSpPr>
            <p:nvPr/>
          </p:nvSpPr>
          <p:spPr bwMode="auto">
            <a:xfrm>
              <a:off x="3641725" y="6226175"/>
              <a:ext cx="1800225" cy="338138"/>
            </a:xfrm>
            <a:prstGeom prst="rect">
              <a:avLst/>
            </a:prstGeom>
            <a:noFill/>
            <a:ln w="12700">
              <a:noFill/>
              <a:miter lim="800000"/>
              <a:headEnd/>
              <a:tailEnd/>
            </a:ln>
          </p:spPr>
          <p:txBody>
            <a:bodyPr>
              <a:spAutoFit/>
            </a:bodyPr>
            <a:lstStyle/>
            <a:p>
              <a:pPr>
                <a:spcBef>
                  <a:spcPct val="50000"/>
                </a:spcBef>
              </a:pPr>
              <a:r>
                <a:rPr lang="en-US" sz="1600" b="1">
                  <a:solidFill>
                    <a:schemeClr val="bg1"/>
                  </a:solidFill>
                  <a:latin typeface="Calibri" pitchFamily="34" charset="0"/>
                </a:rPr>
                <a:t>Mean CIMT (mm)</a:t>
              </a:r>
              <a:endParaRPr lang="nl-NL" sz="1600" b="1">
                <a:solidFill>
                  <a:schemeClr val="bg1"/>
                </a:solidFill>
                <a:latin typeface="Calibri" pitchFamily="34" charset="0"/>
              </a:endParaRPr>
            </a:p>
          </p:txBody>
        </p:sp>
        <p:sp>
          <p:nvSpPr>
            <p:cNvPr id="26674" name="Text Box 32"/>
            <p:cNvSpPr txBox="1">
              <a:spLocks noChangeArrowheads="1"/>
            </p:cNvSpPr>
            <p:nvPr/>
          </p:nvSpPr>
          <p:spPr bwMode="auto">
            <a:xfrm>
              <a:off x="6070600" y="5926138"/>
              <a:ext cx="371475" cy="261937"/>
            </a:xfrm>
            <a:prstGeom prst="rect">
              <a:avLst/>
            </a:prstGeom>
            <a:noFill/>
            <a:ln w="12700">
              <a:noFill/>
              <a:miter lim="800000"/>
              <a:headEnd/>
              <a:tailEnd/>
            </a:ln>
          </p:spPr>
          <p:txBody>
            <a:bodyPr>
              <a:spAutoFit/>
            </a:bodyPr>
            <a:lstStyle/>
            <a:p>
              <a:pPr>
                <a:spcBef>
                  <a:spcPct val="50000"/>
                </a:spcBef>
              </a:pPr>
              <a:r>
                <a:rPr lang="en-US" sz="1100" b="1">
                  <a:solidFill>
                    <a:schemeClr val="bg1"/>
                  </a:solidFill>
                  <a:latin typeface="Calibri" pitchFamily="34" charset="0"/>
                </a:rPr>
                <a:t>2.4</a:t>
              </a:r>
              <a:endParaRPr lang="nl-NL" sz="1100" b="1">
                <a:solidFill>
                  <a:schemeClr val="bg1"/>
                </a:solidFill>
                <a:latin typeface="Calibri" pitchFamily="34" charset="0"/>
              </a:endParaRPr>
            </a:p>
          </p:txBody>
        </p:sp>
        <p:sp>
          <p:nvSpPr>
            <p:cNvPr id="3105" name="Freeform 33"/>
            <p:cNvSpPr>
              <a:spLocks/>
            </p:cNvSpPr>
            <p:nvPr/>
          </p:nvSpPr>
          <p:spPr bwMode="auto">
            <a:xfrm flipH="1">
              <a:off x="2303463" y="1684338"/>
              <a:ext cx="901700" cy="4211637"/>
            </a:xfrm>
            <a:custGeom>
              <a:avLst/>
              <a:gdLst/>
              <a:ahLst/>
              <a:cxnLst>
                <a:cxn ang="0">
                  <a:pos x="0" y="2626"/>
                </a:cxn>
                <a:cxn ang="0">
                  <a:pos x="119" y="2224"/>
                </a:cxn>
                <a:cxn ang="0">
                  <a:pos x="311" y="212"/>
                </a:cxn>
                <a:cxn ang="0">
                  <a:pos x="393" y="953"/>
                </a:cxn>
                <a:cxn ang="0">
                  <a:pos x="467" y="2196"/>
                </a:cxn>
                <a:cxn ang="0">
                  <a:pos x="521" y="2626"/>
                </a:cxn>
              </a:cxnLst>
              <a:rect l="0" t="0" r="r" b="b"/>
              <a:pathLst>
                <a:path w="521" h="2626">
                  <a:moveTo>
                    <a:pt x="0" y="2626"/>
                  </a:moveTo>
                  <a:cubicBezTo>
                    <a:pt x="33" y="2626"/>
                    <a:pt x="67" y="2626"/>
                    <a:pt x="119" y="2224"/>
                  </a:cubicBezTo>
                  <a:cubicBezTo>
                    <a:pt x="171" y="1822"/>
                    <a:pt x="265" y="424"/>
                    <a:pt x="311" y="212"/>
                  </a:cubicBezTo>
                  <a:cubicBezTo>
                    <a:pt x="357" y="0"/>
                    <a:pt x="367" y="622"/>
                    <a:pt x="393" y="953"/>
                  </a:cubicBezTo>
                  <a:cubicBezTo>
                    <a:pt x="419" y="1284"/>
                    <a:pt x="446" y="1917"/>
                    <a:pt x="467" y="2196"/>
                  </a:cubicBezTo>
                  <a:cubicBezTo>
                    <a:pt x="488" y="2475"/>
                    <a:pt x="504" y="2550"/>
                    <a:pt x="521" y="2626"/>
                  </a:cubicBezTo>
                </a:path>
              </a:pathLst>
            </a:custGeom>
            <a:noFill/>
            <a:ln w="38100" cap="flat" cmpd="sng">
              <a:solidFill>
                <a:srgbClr val="92D050"/>
              </a:solidFill>
              <a:prstDash val="solid"/>
              <a:round/>
              <a:headEnd type="none" w="med" len="med"/>
              <a:tailEnd type="none" w="med" len="med"/>
            </a:ln>
            <a:effectLst/>
            <a:scene3d>
              <a:camera prst="orthographicFront"/>
              <a:lightRig rig="threePt" dir="t"/>
            </a:scene3d>
            <a:sp3d>
              <a:bevelT w="165100" prst="coolSlant"/>
            </a:sp3d>
          </p:spPr>
          <p:txBody>
            <a:bodyPr/>
            <a:lstStyle/>
            <a:p>
              <a:pPr fontAlgn="auto">
                <a:spcBef>
                  <a:spcPts val="0"/>
                </a:spcBef>
                <a:spcAft>
                  <a:spcPts val="0"/>
                </a:spcAft>
                <a:defRPr/>
              </a:pPr>
              <a:endParaRPr lang="nl-NL">
                <a:solidFill>
                  <a:schemeClr val="bg1"/>
                </a:solidFill>
                <a:latin typeface="+mn-lt"/>
                <a:cs typeface="+mn-cs"/>
              </a:endParaRPr>
            </a:p>
          </p:txBody>
        </p:sp>
        <p:sp>
          <p:nvSpPr>
            <p:cNvPr id="26678" name="Line 35"/>
            <p:cNvSpPr>
              <a:spLocks noChangeShapeType="1"/>
            </p:cNvSpPr>
            <p:nvPr/>
          </p:nvSpPr>
          <p:spPr bwMode="auto">
            <a:xfrm>
              <a:off x="5068888" y="2613025"/>
              <a:ext cx="228600" cy="0"/>
            </a:xfrm>
            <a:prstGeom prst="line">
              <a:avLst/>
            </a:prstGeom>
            <a:noFill/>
            <a:ln w="25400">
              <a:solidFill>
                <a:srgbClr val="92D050"/>
              </a:solidFill>
              <a:round/>
              <a:headEnd/>
              <a:tailEnd/>
            </a:ln>
          </p:spPr>
          <p:txBody>
            <a:bodyPr/>
            <a:lstStyle/>
            <a:p>
              <a:endParaRPr lang="en-US">
                <a:solidFill>
                  <a:schemeClr val="bg1"/>
                </a:solidFill>
              </a:endParaRPr>
            </a:p>
          </p:txBody>
        </p:sp>
      </p:grpSp>
      <p:sp>
        <p:nvSpPr>
          <p:cNvPr id="26632" name="Title 35"/>
          <p:cNvSpPr>
            <a:spLocks noGrp="1"/>
          </p:cNvSpPr>
          <p:nvPr>
            <p:ph type="title"/>
          </p:nvPr>
        </p:nvSpPr>
        <p:spPr/>
        <p:txBody>
          <a:bodyPr/>
          <a:lstStyle/>
          <a:p>
            <a:pPr eaLnBrk="1" hangingPunct="1"/>
            <a:r>
              <a:rPr lang="nl-NL" sz="3600" b="1" smtClean="0"/>
              <a:t>Baseline cIMT in LIPID (pediatric), ASAP and ENHANCE </a:t>
            </a:r>
          </a:p>
        </p:txBody>
      </p:sp>
      <p:sp>
        <p:nvSpPr>
          <p:cNvPr id="26633" name="TextBox 36"/>
          <p:cNvSpPr txBox="1">
            <a:spLocks noChangeArrowheads="1"/>
          </p:cNvSpPr>
          <p:nvPr/>
        </p:nvSpPr>
        <p:spPr bwMode="auto">
          <a:xfrm>
            <a:off x="214313" y="6286500"/>
            <a:ext cx="2071687" cy="307975"/>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ENHANCE</a:t>
            </a:r>
            <a:endParaRPr lang="nl-NL" sz="1400" b="1">
              <a:solidFill>
                <a:schemeClr val="bg1"/>
              </a:solidFill>
              <a:latin typeface="Calibri" pitchFamily="34" charset="0"/>
            </a:endParaRPr>
          </a:p>
        </p:txBody>
      </p:sp>
      <p:sp>
        <p:nvSpPr>
          <p:cNvPr id="35" name="Rectangle 34"/>
          <p:cNvSpPr/>
          <p:nvPr/>
        </p:nvSpPr>
        <p:spPr>
          <a:xfrm>
            <a:off x="5149509" y="3188362"/>
            <a:ext cx="3597443" cy="2418349"/>
          </a:xfrm>
          <a:prstGeom prst="rect">
            <a:avLst/>
          </a:prstGeom>
          <a:solidFill>
            <a:srgbClr val="425176">
              <a:alpha val="81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chemeClr val="bg1"/>
              </a:solidFill>
            </a:endParaRPr>
          </a:p>
        </p:txBody>
      </p:sp>
      <p:graphicFrame>
        <p:nvGraphicFramePr>
          <p:cNvPr id="26682" name="Group 58"/>
          <p:cNvGraphicFramePr>
            <a:graphicFrameLocks noGrp="1"/>
          </p:cNvGraphicFramePr>
          <p:nvPr/>
        </p:nvGraphicFramePr>
        <p:xfrm>
          <a:off x="5186363" y="3265488"/>
          <a:ext cx="3500437" cy="2492375"/>
        </p:xfrm>
        <a:graphic>
          <a:graphicData uri="http://schemas.openxmlformats.org/drawingml/2006/table">
            <a:tbl>
              <a:tblPr/>
              <a:tblGrid>
                <a:gridCol w="1582737"/>
                <a:gridCol w="1917700"/>
              </a:tblGrid>
              <a:tr h="746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BFD4EF"/>
                        </a:solidFill>
                        <a:effectLst/>
                        <a:latin typeface="Calibri" pitchFamily="34" charset="0"/>
                        <a:cs typeface="Arial" charset="0"/>
                      </a:endParaRPr>
                    </a:p>
                  </a:txBody>
                  <a:tcPr horzOverflow="overflow">
                    <a:lnL>
                      <a:noFill/>
                    </a:lnL>
                    <a:lnR>
                      <a:noFill/>
                    </a:lnR>
                    <a:lnT>
                      <a:noFill/>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smtClean="0">
                          <a:ln>
                            <a:noFill/>
                          </a:ln>
                          <a:solidFill>
                            <a:srgbClr val="BFD4EF"/>
                          </a:solidFill>
                          <a:effectLst/>
                          <a:latin typeface="Calibri" pitchFamily="34" charset="0"/>
                          <a:cs typeface="Arial" charset="0"/>
                        </a:rPr>
                        <a:t>Baseline mean cIMT</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smtClean="0">
                          <a:ln>
                            <a:noFill/>
                          </a:ln>
                          <a:solidFill>
                            <a:srgbClr val="BFD4EF"/>
                          </a:solidFill>
                          <a:effectLst/>
                          <a:latin typeface="Calibri" pitchFamily="34" charset="0"/>
                          <a:cs typeface="Arial" charset="0"/>
                        </a:rPr>
                        <a:t>(mm)</a:t>
                      </a:r>
                    </a:p>
                  </a:txBody>
                  <a:tcPr horzOverflow="overflow">
                    <a:lnL>
                      <a:noFill/>
                    </a:lnL>
                    <a:lnR>
                      <a:noFill/>
                    </a:lnR>
                    <a:lnT>
                      <a:noFill/>
                    </a:lnT>
                    <a:lnB w="12700" cap="flat" cmpd="sng" algn="ctr">
                      <a:solidFill>
                        <a:srgbClr val="FFC000"/>
                      </a:solidFill>
                      <a:prstDash val="solid"/>
                      <a:round/>
                      <a:headEnd type="none" w="med" len="med"/>
                      <a:tailEnd type="none" w="med" len="med"/>
                    </a:lnB>
                    <a:lnTlToBr>
                      <a:noFill/>
                    </a:lnTlToBr>
                    <a:lnBlToTr>
                      <a:noFill/>
                    </a:lnBlToTr>
                    <a:noFill/>
                  </a:tcPr>
                </a:tc>
              </a:tr>
              <a:tr h="666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500" b="1" i="0" u="none" strike="noStrike" cap="none" normalizeH="0" baseline="0" smtClean="0">
                          <a:ln>
                            <a:noFill/>
                          </a:ln>
                          <a:solidFill>
                            <a:srgbClr val="BFD4EF"/>
                          </a:solidFill>
                          <a:effectLst/>
                          <a:latin typeface="Calibri" pitchFamily="34" charset="0"/>
                          <a:cs typeface="Arial" charset="0"/>
                        </a:rPr>
                        <a:t>LIPID (pediatric)</a:t>
                      </a:r>
                    </a:p>
                  </a:txBody>
                  <a:tcPr horzOverflow="overflow">
                    <a:lnL>
                      <a:noFill/>
                    </a:lnL>
                    <a:lnR>
                      <a:noFill/>
                    </a:lnR>
                    <a:lnT w="12700" cap="flat" cmpd="sng" algn="ctr">
                      <a:solidFill>
                        <a:srgbClr val="FFC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500" b="1" i="0" u="none" strike="noStrike" cap="none" normalizeH="0" baseline="0" dirty="0" smtClean="0">
                          <a:ln>
                            <a:noFill/>
                          </a:ln>
                          <a:solidFill>
                            <a:schemeClr val="bg1"/>
                          </a:solidFill>
                          <a:effectLst/>
                          <a:latin typeface="Calibri" pitchFamily="34" charset="0"/>
                          <a:cs typeface="Arial" charset="0"/>
                        </a:rPr>
                        <a:t>0.495±0.050</a:t>
                      </a:r>
                    </a:p>
                  </a:txBody>
                  <a:tcPr horzOverflow="overflow">
                    <a:lnL>
                      <a:noFill/>
                    </a:lnL>
                    <a:lnR>
                      <a:noFill/>
                    </a:lnR>
                    <a:lnT w="12700" cap="flat" cmpd="sng" algn="ctr">
                      <a:solidFill>
                        <a:srgbClr val="FFC000"/>
                      </a:solidFill>
                      <a:prstDash val="solid"/>
                      <a:round/>
                      <a:headEnd type="none" w="med" len="med"/>
                      <a:tailEnd type="none" w="med" len="med"/>
                    </a:lnT>
                    <a:lnB>
                      <a:noFill/>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500" b="1" i="0" u="none" strike="noStrike" cap="none" normalizeH="0" baseline="0" smtClean="0">
                          <a:ln>
                            <a:noFill/>
                          </a:ln>
                          <a:solidFill>
                            <a:srgbClr val="BFD4EF"/>
                          </a:solidFill>
                          <a:effectLst/>
                          <a:latin typeface="Calibri" pitchFamily="34" charset="0"/>
                          <a:cs typeface="Arial" charset="0"/>
                        </a:rPr>
                        <a:t>ASAP</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500" b="1" i="0" u="none" strike="noStrike" cap="none" normalizeH="0" baseline="0" dirty="0" smtClean="0">
                          <a:ln>
                            <a:noFill/>
                          </a:ln>
                          <a:solidFill>
                            <a:schemeClr val="bg1"/>
                          </a:solidFill>
                          <a:effectLst/>
                          <a:latin typeface="Calibri" pitchFamily="34" charset="0"/>
                          <a:cs typeface="Arial" charset="0"/>
                        </a:rPr>
                        <a:t>0.92±0.20</a:t>
                      </a:r>
                    </a:p>
                  </a:txBody>
                  <a:tcPr horzOverflow="overflow">
                    <a:lnL>
                      <a:noFill/>
                    </a:lnL>
                    <a:lnR>
                      <a:noFill/>
                    </a:lnR>
                    <a:lnT>
                      <a:noFill/>
                    </a:lnT>
                    <a:lnB>
                      <a:noFill/>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500" b="1" i="0" u="none" strike="noStrike" cap="none" normalizeH="0" baseline="0" smtClean="0">
                          <a:ln>
                            <a:noFill/>
                          </a:ln>
                          <a:solidFill>
                            <a:srgbClr val="BFD4EF"/>
                          </a:solidFill>
                          <a:effectLst/>
                          <a:latin typeface="Calibri" pitchFamily="34" charset="0"/>
                          <a:cs typeface="Arial" charset="0"/>
                        </a:rPr>
                        <a:t>ENHANCE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500" b="1" i="0" u="none" strike="noStrike" cap="none" normalizeH="0" baseline="0" dirty="0" smtClean="0">
                          <a:ln>
                            <a:noFill/>
                          </a:ln>
                          <a:solidFill>
                            <a:schemeClr val="bg1"/>
                          </a:solidFill>
                          <a:effectLst/>
                          <a:latin typeface="Calibri" pitchFamily="34" charset="0"/>
                          <a:cs typeface="Arial" charset="0"/>
                        </a:rPr>
                        <a:t>0.70±0.13</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00118" y="142852"/>
            <a:ext cx="8229600" cy="1143000"/>
          </a:xfrm>
        </p:spPr>
        <p:txBody>
          <a:bodyPr/>
          <a:lstStyle/>
          <a:p>
            <a:r>
              <a:rPr lang="en-US" dirty="0" smtClean="0"/>
              <a:t>Stop Atherosclerosis in Native  Diabetics Study</a:t>
            </a:r>
            <a:endParaRPr lang="en-US" dirty="0"/>
          </a:p>
        </p:txBody>
      </p:sp>
      <p:sp>
        <p:nvSpPr>
          <p:cNvPr id="12" name="Text Placeholder 11"/>
          <p:cNvSpPr>
            <a:spLocks noGrp="1"/>
          </p:cNvSpPr>
          <p:nvPr>
            <p:ph type="body" idx="1"/>
          </p:nvPr>
        </p:nvSpPr>
        <p:spPr/>
        <p:txBody>
          <a:bodyPr/>
          <a:lstStyle/>
          <a:p>
            <a:endParaRPr lang="en-US"/>
          </a:p>
        </p:txBody>
      </p:sp>
      <p:sp>
        <p:nvSpPr>
          <p:cNvPr id="14" name="Text Placeholder 13"/>
          <p:cNvSpPr>
            <a:spLocks noGrp="1"/>
          </p:cNvSpPr>
          <p:nvPr>
            <p:ph type="body" sz="quarter" idx="3"/>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 Continuing Medical Implementation ®                                       …..</a:t>
            </a:r>
            <a:r>
              <a:rPr lang="en-US" i="1" smtClean="0"/>
              <a:t>.bridging the care gap </a:t>
            </a:r>
            <a:endParaRPr lang="en-US" i="1"/>
          </a:p>
        </p:txBody>
      </p:sp>
      <p:pic>
        <p:nvPicPr>
          <p:cNvPr id="16" name="Picture 2"/>
          <p:cNvPicPr>
            <a:picLocks noGrp="1" noChangeAspect="1" noChangeArrowheads="1"/>
          </p:cNvPicPr>
          <p:nvPr>
            <p:ph sz="half" idx="2"/>
          </p:nvPr>
        </p:nvPicPr>
        <p:blipFill>
          <a:blip r:embed="rId3" cstate="print"/>
          <a:srcRect/>
          <a:stretch>
            <a:fillRect/>
          </a:stretch>
        </p:blipFill>
        <p:spPr bwMode="auto">
          <a:xfrm>
            <a:off x="318229" y="1586468"/>
            <a:ext cx="4110895" cy="5271532"/>
          </a:xfrm>
          <a:prstGeom prst="rect">
            <a:avLst/>
          </a:prstGeom>
          <a:noFill/>
          <a:ln w="9525">
            <a:noFill/>
            <a:miter lim="800000"/>
            <a:headEnd/>
            <a:tailEnd/>
          </a:ln>
        </p:spPr>
      </p:pic>
      <p:pic>
        <p:nvPicPr>
          <p:cNvPr id="109571" name="Picture 3"/>
          <p:cNvPicPr>
            <a:picLocks noGrp="1" noChangeAspect="1" noChangeArrowheads="1"/>
          </p:cNvPicPr>
          <p:nvPr>
            <p:ph sz="quarter" idx="4"/>
          </p:nvPr>
        </p:nvPicPr>
        <p:blipFill>
          <a:blip r:embed="rId4" cstate="print"/>
          <a:srcRect/>
          <a:stretch>
            <a:fillRect/>
          </a:stretch>
        </p:blipFill>
        <p:spPr bwMode="auto">
          <a:xfrm>
            <a:off x="4857752" y="1536142"/>
            <a:ext cx="3972874" cy="532185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266" name="AutoShape 2"/>
          <p:cNvSpPr>
            <a:spLocks noChangeArrowheads="1"/>
          </p:cNvSpPr>
          <p:nvPr/>
        </p:nvSpPr>
        <p:spPr bwMode="auto">
          <a:xfrm>
            <a:off x="2368550" y="1350963"/>
            <a:ext cx="4351338" cy="1382712"/>
          </a:xfrm>
          <a:prstGeom prst="roundRect">
            <a:avLst>
              <a:gd name="adj" fmla="val 16667"/>
            </a:avLst>
          </a:prstGeom>
          <a:ln w="25400" cmpd="tri">
            <a:solidFill>
              <a:srgbClr val="FFC000"/>
            </a:solidFill>
            <a:bevel/>
            <a:headEnd/>
            <a:tailEnd/>
          </a:ln>
          <a:effectLst>
            <a:outerShdw blurRad="50800" dist="38100" dir="2700000" algn="tl" rotWithShape="0">
              <a:prstClr val="black">
                <a:alpha val="40000"/>
              </a:prstClr>
            </a:outerShdw>
          </a:effectLst>
        </p:spPr>
        <p:txBody>
          <a:bodyPr wrap="none" anchor="ctr"/>
          <a:lstStyle/>
          <a:p>
            <a:pPr algn="ctr" eaLnBrk="0" hangingPunct="0"/>
            <a:r>
              <a:rPr lang="en-US" sz="1600" b="1" dirty="0">
                <a:solidFill>
                  <a:schemeClr val="bg1"/>
                </a:solidFill>
              </a:rPr>
              <a:t>American-Indian men and women (N = 499 )</a:t>
            </a:r>
          </a:p>
          <a:p>
            <a:pPr algn="ctr" eaLnBrk="0" hangingPunct="0"/>
            <a:r>
              <a:rPr lang="en-US" sz="1600" b="1" dirty="0">
                <a:solidFill>
                  <a:schemeClr val="bg1"/>
                </a:solidFill>
              </a:rPr>
              <a:t>T2DM and no CVD</a:t>
            </a:r>
          </a:p>
          <a:p>
            <a:pPr algn="ctr" eaLnBrk="0" hangingPunct="0">
              <a:buFont typeface="Wingdings" pitchFamily="2" charset="2"/>
              <a:buNone/>
            </a:pPr>
            <a:r>
              <a:rPr lang="en-US" sz="1600" b="1" dirty="0">
                <a:solidFill>
                  <a:schemeClr val="bg1"/>
                </a:solidFill>
                <a:cs typeface="Times New Roman" pitchFamily="18" charset="0"/>
              </a:rPr>
              <a:t>≥ </a:t>
            </a:r>
            <a:r>
              <a:rPr lang="en-US" sz="1600" b="1" dirty="0">
                <a:solidFill>
                  <a:schemeClr val="bg1"/>
                </a:solidFill>
              </a:rPr>
              <a:t>40 yrs old</a:t>
            </a:r>
          </a:p>
          <a:p>
            <a:pPr algn="ctr" eaLnBrk="0" hangingPunct="0">
              <a:buFont typeface="Wingdings" pitchFamily="2" charset="2"/>
              <a:buNone/>
            </a:pPr>
            <a:r>
              <a:rPr lang="en-US" sz="1600" b="1" dirty="0">
                <a:solidFill>
                  <a:schemeClr val="bg1"/>
                </a:solidFill>
              </a:rPr>
              <a:t>SBP &gt; 130 mmHg, LDL-C &gt; 2.5 mmol/L</a:t>
            </a:r>
          </a:p>
          <a:p>
            <a:pPr algn="ctr" eaLnBrk="0" hangingPunct="0">
              <a:buFont typeface="Wingdings" pitchFamily="2" charset="2"/>
              <a:buNone/>
            </a:pPr>
            <a:r>
              <a:rPr lang="en-US" sz="1600" b="1" dirty="0">
                <a:solidFill>
                  <a:schemeClr val="bg1"/>
                </a:solidFill>
              </a:rPr>
              <a:t>Baseline CIMT measured</a:t>
            </a:r>
          </a:p>
        </p:txBody>
      </p:sp>
      <p:sp useBgFill="1">
        <p:nvSpPr>
          <p:cNvPr id="11267" name="AutoShape 4"/>
          <p:cNvSpPr>
            <a:spLocks noChangeArrowheads="1"/>
          </p:cNvSpPr>
          <p:nvPr/>
        </p:nvSpPr>
        <p:spPr bwMode="auto">
          <a:xfrm>
            <a:off x="350838" y="3232150"/>
            <a:ext cx="4256087" cy="1196975"/>
          </a:xfrm>
          <a:prstGeom prst="roundRect">
            <a:avLst>
              <a:gd name="adj" fmla="val 16667"/>
            </a:avLst>
          </a:prstGeom>
          <a:ln w="25400" algn="ctr">
            <a:solidFill>
              <a:srgbClr val="FFC000"/>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US" sz="1600" b="1" dirty="0">
                <a:solidFill>
                  <a:schemeClr val="bg1"/>
                </a:solidFill>
              </a:rPr>
              <a:t>Standard Targets (N = 247)</a:t>
            </a:r>
          </a:p>
          <a:p>
            <a:pPr algn="ctr" eaLnBrk="0" hangingPunct="0"/>
            <a:r>
              <a:rPr lang="en-US" sz="1600" b="1" dirty="0">
                <a:solidFill>
                  <a:schemeClr val="bg1"/>
                </a:solidFill>
              </a:rPr>
              <a:t>LDL-C </a:t>
            </a:r>
            <a:r>
              <a:rPr lang="en-US" sz="1600" b="1" dirty="0">
                <a:solidFill>
                  <a:schemeClr val="bg1"/>
                </a:solidFill>
                <a:cs typeface="Times New Roman" pitchFamily="18" charset="0"/>
              </a:rPr>
              <a:t>≤ </a:t>
            </a:r>
            <a:r>
              <a:rPr lang="en-US" sz="1600" b="1" dirty="0">
                <a:solidFill>
                  <a:schemeClr val="bg1"/>
                </a:solidFill>
              </a:rPr>
              <a:t>2.5 mmol/L</a:t>
            </a:r>
          </a:p>
          <a:p>
            <a:pPr algn="ctr" eaLnBrk="0" hangingPunct="0"/>
            <a:r>
              <a:rPr lang="en-US" sz="1600" b="1" dirty="0">
                <a:solidFill>
                  <a:schemeClr val="bg1"/>
                </a:solidFill>
              </a:rPr>
              <a:t>non-HDL-C ≤ 3.5 mmol/L </a:t>
            </a:r>
          </a:p>
          <a:p>
            <a:pPr algn="ctr" eaLnBrk="0" hangingPunct="0"/>
            <a:r>
              <a:rPr lang="en-US" sz="1600" b="1" dirty="0">
                <a:solidFill>
                  <a:schemeClr val="bg1"/>
                </a:solidFill>
              </a:rPr>
              <a:t>SBP ≤ 130 mm Hg</a:t>
            </a:r>
          </a:p>
        </p:txBody>
      </p:sp>
      <p:sp useBgFill="1">
        <p:nvSpPr>
          <p:cNvPr id="11268" name="AutoShape 5"/>
          <p:cNvSpPr>
            <a:spLocks noChangeArrowheads="1"/>
          </p:cNvSpPr>
          <p:nvPr/>
        </p:nvSpPr>
        <p:spPr bwMode="auto">
          <a:xfrm>
            <a:off x="4862513" y="3230563"/>
            <a:ext cx="4049712" cy="1182687"/>
          </a:xfrm>
          <a:prstGeom prst="roundRect">
            <a:avLst>
              <a:gd name="adj" fmla="val 16667"/>
            </a:avLst>
          </a:prstGeom>
          <a:ln w="25400" algn="ctr">
            <a:solidFill>
              <a:srgbClr val="FFC000"/>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US" sz="1600" b="1" dirty="0">
                <a:solidFill>
                  <a:schemeClr val="bg1"/>
                </a:solidFill>
              </a:rPr>
              <a:t>Aggressive Targets (N = </a:t>
            </a:r>
            <a:r>
              <a:rPr lang="en-US" sz="1600" b="1" dirty="0">
                <a:solidFill>
                  <a:schemeClr val="bg1"/>
                </a:solidFill>
                <a:cs typeface="Times New Roman" pitchFamily="18" charset="0"/>
              </a:rPr>
              <a:t>252)</a:t>
            </a:r>
            <a:endParaRPr lang="en-US" sz="1600" b="1" dirty="0">
              <a:solidFill>
                <a:schemeClr val="bg1"/>
              </a:solidFill>
            </a:endParaRPr>
          </a:p>
          <a:p>
            <a:pPr algn="ctr" eaLnBrk="0" hangingPunct="0"/>
            <a:r>
              <a:rPr lang="en-US" sz="1600" b="1" dirty="0">
                <a:solidFill>
                  <a:schemeClr val="bg1"/>
                </a:solidFill>
              </a:rPr>
              <a:t>LDL-C ≤ 1.8 mmol/L</a:t>
            </a:r>
          </a:p>
          <a:p>
            <a:pPr algn="ctr" eaLnBrk="0" hangingPunct="0"/>
            <a:r>
              <a:rPr lang="en-US" sz="1600" b="1" dirty="0">
                <a:solidFill>
                  <a:schemeClr val="bg1"/>
                </a:solidFill>
              </a:rPr>
              <a:t>non-HDL-C ≤ 2.5 mmol/L </a:t>
            </a:r>
          </a:p>
          <a:p>
            <a:pPr algn="ctr" eaLnBrk="0" hangingPunct="0"/>
            <a:r>
              <a:rPr lang="en-US" sz="1600" b="1" dirty="0">
                <a:solidFill>
                  <a:schemeClr val="bg1"/>
                </a:solidFill>
              </a:rPr>
              <a:t> SBP ≤ 115 mm Hg</a:t>
            </a:r>
          </a:p>
        </p:txBody>
      </p:sp>
      <p:sp useBgFill="1">
        <p:nvSpPr>
          <p:cNvPr id="11269" name="AutoShape 6"/>
          <p:cNvSpPr>
            <a:spLocks noChangeArrowheads="1"/>
          </p:cNvSpPr>
          <p:nvPr/>
        </p:nvSpPr>
        <p:spPr bwMode="auto">
          <a:xfrm>
            <a:off x="2486025" y="4838700"/>
            <a:ext cx="4135438" cy="1454150"/>
          </a:xfrm>
          <a:prstGeom prst="roundRect">
            <a:avLst>
              <a:gd name="adj" fmla="val 16667"/>
            </a:avLst>
          </a:prstGeom>
          <a:ln w="25400" algn="ctr">
            <a:solidFill>
              <a:srgbClr val="FFC000"/>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US" sz="1600" b="1" dirty="0">
                <a:solidFill>
                  <a:schemeClr val="bg1"/>
                </a:solidFill>
              </a:rPr>
              <a:t>Measured CVD using carotid</a:t>
            </a:r>
          </a:p>
          <a:p>
            <a:pPr algn="ctr" eaLnBrk="0" hangingPunct="0"/>
            <a:r>
              <a:rPr lang="en-US" sz="1600" b="1" dirty="0">
                <a:solidFill>
                  <a:schemeClr val="bg1"/>
                </a:solidFill>
              </a:rPr>
              <a:t> and cardiac ECHO at baseline,</a:t>
            </a:r>
          </a:p>
          <a:p>
            <a:pPr algn="ctr" eaLnBrk="0" hangingPunct="0"/>
            <a:r>
              <a:rPr lang="en-US" sz="1600" b="1" dirty="0">
                <a:solidFill>
                  <a:schemeClr val="bg1"/>
                </a:solidFill>
              </a:rPr>
              <a:t>18 months and 36 months</a:t>
            </a:r>
          </a:p>
          <a:p>
            <a:pPr algn="ctr" eaLnBrk="0" hangingPunct="0"/>
            <a:r>
              <a:rPr lang="en-US" sz="1600" b="1" dirty="0">
                <a:solidFill>
                  <a:schemeClr val="bg1"/>
                </a:solidFill>
              </a:rPr>
              <a:t>Primary outcome: change in CIMT</a:t>
            </a:r>
          </a:p>
        </p:txBody>
      </p:sp>
      <p:sp>
        <p:nvSpPr>
          <p:cNvPr id="11270" name="Rectangle 18"/>
          <p:cNvSpPr>
            <a:spLocks noGrp="1" noChangeArrowheads="1"/>
          </p:cNvSpPr>
          <p:nvPr>
            <p:ph type="title"/>
          </p:nvPr>
        </p:nvSpPr>
        <p:spPr/>
        <p:txBody>
          <a:bodyPr anchor="ctr"/>
          <a:lstStyle/>
          <a:p>
            <a:pPr eaLnBrk="1" hangingPunct="1"/>
            <a:r>
              <a:rPr lang="en-US" sz="4000" b="0" dirty="0" smtClean="0"/>
              <a:t>SANDS</a:t>
            </a:r>
            <a:r>
              <a:rPr lang="en-US" sz="4000" b="0" baseline="30000" dirty="0" smtClean="0"/>
              <a:t>*</a:t>
            </a:r>
            <a:r>
              <a:rPr lang="en-US" sz="4000" b="0" dirty="0" smtClean="0"/>
              <a:t> Design: Primary Prevention</a:t>
            </a:r>
          </a:p>
        </p:txBody>
      </p:sp>
      <p:sp>
        <p:nvSpPr>
          <p:cNvPr id="11271" name="Text Box 19"/>
          <p:cNvSpPr txBox="1">
            <a:spLocks noChangeArrowheads="1"/>
          </p:cNvSpPr>
          <p:nvPr/>
        </p:nvSpPr>
        <p:spPr bwMode="auto">
          <a:xfrm>
            <a:off x="258763" y="6402388"/>
            <a:ext cx="4557712" cy="255587"/>
          </a:xfrm>
          <a:prstGeom prst="rect">
            <a:avLst/>
          </a:prstGeom>
          <a:noFill/>
          <a:ln w="9525">
            <a:noFill/>
            <a:miter lim="800000"/>
            <a:headEnd/>
            <a:tailEnd/>
          </a:ln>
        </p:spPr>
        <p:txBody>
          <a:bodyPr lIns="0" tIns="0" rIns="0" bIns="0" anchor="b"/>
          <a:lstStyle/>
          <a:p>
            <a:r>
              <a:rPr lang="en-US" sz="1200" b="0">
                <a:solidFill>
                  <a:schemeClr val="bg1"/>
                </a:solidFill>
              </a:rPr>
              <a:t>*Howard BV, et al. </a:t>
            </a:r>
            <a:r>
              <a:rPr lang="en-US" sz="1200" b="0" i="1">
                <a:solidFill>
                  <a:schemeClr val="bg1"/>
                </a:solidFill>
              </a:rPr>
              <a:t>JAMA</a:t>
            </a:r>
            <a:r>
              <a:rPr lang="en-US" sz="1200" b="0">
                <a:solidFill>
                  <a:schemeClr val="bg1"/>
                </a:solidFill>
              </a:rPr>
              <a:t>. 2008;299:1678-1689.</a:t>
            </a:r>
          </a:p>
        </p:txBody>
      </p:sp>
      <p:cxnSp>
        <p:nvCxnSpPr>
          <p:cNvPr id="11272" name="AutoShape 20"/>
          <p:cNvCxnSpPr>
            <a:cxnSpLocks noChangeShapeType="1"/>
            <a:stCxn id="11266" idx="2"/>
            <a:endCxn id="11267" idx="0"/>
          </p:cNvCxnSpPr>
          <p:nvPr/>
        </p:nvCxnSpPr>
        <p:spPr bwMode="auto">
          <a:xfrm flipH="1">
            <a:off x="2479675" y="2733675"/>
            <a:ext cx="2065338" cy="498475"/>
          </a:xfrm>
          <a:prstGeom prst="straightConnector1">
            <a:avLst/>
          </a:prstGeom>
          <a:noFill/>
          <a:ln w="28575">
            <a:solidFill>
              <a:schemeClr val="bg1"/>
            </a:solidFill>
            <a:round/>
            <a:headEnd/>
            <a:tailEnd type="triangle" w="lg" len="lg"/>
          </a:ln>
        </p:spPr>
      </p:cxnSp>
      <p:cxnSp>
        <p:nvCxnSpPr>
          <p:cNvPr id="11273" name="AutoShape 21"/>
          <p:cNvCxnSpPr>
            <a:cxnSpLocks noChangeShapeType="1"/>
            <a:stCxn id="11266" idx="2"/>
            <a:endCxn id="11268" idx="0"/>
          </p:cNvCxnSpPr>
          <p:nvPr/>
        </p:nvCxnSpPr>
        <p:spPr bwMode="auto">
          <a:xfrm>
            <a:off x="4545013" y="2733675"/>
            <a:ext cx="2343150" cy="496888"/>
          </a:xfrm>
          <a:prstGeom prst="straightConnector1">
            <a:avLst/>
          </a:prstGeom>
          <a:noFill/>
          <a:ln w="28575">
            <a:solidFill>
              <a:schemeClr val="bg1"/>
            </a:solidFill>
            <a:round/>
            <a:headEnd/>
            <a:tailEnd type="triangle" w="lg" len="lg"/>
          </a:ln>
        </p:spPr>
      </p:cxnSp>
      <p:cxnSp>
        <p:nvCxnSpPr>
          <p:cNvPr id="11274" name="AutoShape 22"/>
          <p:cNvCxnSpPr>
            <a:cxnSpLocks noChangeShapeType="1"/>
            <a:stCxn id="11267" idx="2"/>
            <a:endCxn id="11269" idx="0"/>
          </p:cNvCxnSpPr>
          <p:nvPr/>
        </p:nvCxnSpPr>
        <p:spPr bwMode="auto">
          <a:xfrm>
            <a:off x="2479675" y="4429125"/>
            <a:ext cx="2074863" cy="409575"/>
          </a:xfrm>
          <a:prstGeom prst="straightConnector1">
            <a:avLst/>
          </a:prstGeom>
          <a:noFill/>
          <a:ln w="28575">
            <a:solidFill>
              <a:schemeClr val="bg1"/>
            </a:solidFill>
            <a:round/>
            <a:headEnd/>
            <a:tailEnd type="triangle" w="lg" len="lg"/>
          </a:ln>
        </p:spPr>
      </p:cxnSp>
      <p:cxnSp>
        <p:nvCxnSpPr>
          <p:cNvPr id="11275" name="AutoShape 23"/>
          <p:cNvCxnSpPr>
            <a:cxnSpLocks noChangeShapeType="1"/>
            <a:stCxn id="11268" idx="2"/>
            <a:endCxn id="11269" idx="0"/>
          </p:cNvCxnSpPr>
          <p:nvPr/>
        </p:nvCxnSpPr>
        <p:spPr bwMode="auto">
          <a:xfrm flipH="1">
            <a:off x="4554538" y="4413250"/>
            <a:ext cx="2333625" cy="425450"/>
          </a:xfrm>
          <a:prstGeom prst="straightConnector1">
            <a:avLst/>
          </a:prstGeom>
          <a:noFill/>
          <a:ln w="28575">
            <a:solidFill>
              <a:schemeClr val="bg1"/>
            </a:solidFill>
            <a:round/>
            <a:headEnd/>
            <a:tailEnd type="triangle" w="lg" len="lg"/>
          </a:ln>
        </p:spPr>
      </p:cxnSp>
      <p:sp>
        <p:nvSpPr>
          <p:cNvPr id="11276" name="TextBox 11"/>
          <p:cNvSpPr txBox="1">
            <a:spLocks noChangeArrowheads="1"/>
          </p:cNvSpPr>
          <p:nvPr/>
        </p:nvSpPr>
        <p:spPr bwMode="auto">
          <a:xfrm>
            <a:off x="3883025" y="2797175"/>
            <a:ext cx="1471613" cy="304800"/>
          </a:xfrm>
          <a:prstGeom prst="rect">
            <a:avLst/>
          </a:prstGeom>
          <a:noFill/>
          <a:ln w="9525">
            <a:noFill/>
            <a:miter lim="800000"/>
            <a:headEnd/>
            <a:tailEnd/>
          </a:ln>
        </p:spPr>
        <p:txBody>
          <a:bodyPr>
            <a:spAutoFit/>
          </a:bodyPr>
          <a:lstStyle/>
          <a:p>
            <a:r>
              <a:rPr lang="en-US" sz="1400">
                <a:solidFill>
                  <a:schemeClr val="bg1"/>
                </a:solidFill>
              </a:rPr>
              <a:t>Randomization</a:t>
            </a:r>
          </a:p>
        </p:txBody>
      </p:sp>
      <p:sp>
        <p:nvSpPr>
          <p:cNvPr id="11277" name="TextBox 12"/>
          <p:cNvSpPr txBox="1">
            <a:spLocks noChangeArrowheads="1"/>
          </p:cNvSpPr>
          <p:nvPr/>
        </p:nvSpPr>
        <p:spPr bwMode="auto">
          <a:xfrm>
            <a:off x="4067175" y="4495800"/>
            <a:ext cx="966788" cy="304800"/>
          </a:xfrm>
          <a:prstGeom prst="rect">
            <a:avLst/>
          </a:prstGeom>
          <a:noFill/>
          <a:ln w="9525">
            <a:noFill/>
            <a:miter lim="800000"/>
            <a:headEnd/>
            <a:tailEnd/>
          </a:ln>
        </p:spPr>
        <p:txBody>
          <a:bodyPr>
            <a:spAutoFit/>
          </a:bodyPr>
          <a:lstStyle/>
          <a:p>
            <a:r>
              <a:rPr lang="en-US" sz="1400">
                <a:solidFill>
                  <a:schemeClr val="bg1"/>
                </a:solidFill>
              </a:rPr>
              <a:t>Outcome</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a:xfrm>
            <a:off x="1219200" y="152400"/>
            <a:ext cx="7772400" cy="1143000"/>
          </a:xfrm>
        </p:spPr>
        <p:txBody>
          <a:bodyPr/>
          <a:lstStyle/>
          <a:p>
            <a:pPr eaLnBrk="1" hangingPunct="1">
              <a:defRPr/>
            </a:pPr>
            <a:r>
              <a:rPr lang="en-US" altLang="en-US" b="1" smtClean="0"/>
              <a:t>Atherosclerosis timeline</a:t>
            </a:r>
            <a:endParaRPr lang="en-US" altLang="en-US" smtClean="0"/>
          </a:p>
        </p:txBody>
      </p:sp>
      <p:sp>
        <p:nvSpPr>
          <p:cNvPr id="46083" name="Footer Placeholder 3"/>
          <p:cNvSpPr>
            <a:spLocks noGrp="1"/>
          </p:cNvSpPr>
          <p:nvPr>
            <p:ph type="ftr" sz="quarter" idx="11"/>
          </p:nvPr>
        </p:nvSpPr>
        <p:spPr>
          <a:noFill/>
        </p:spPr>
        <p:txBody>
          <a:bodyPr/>
          <a:lstStyle/>
          <a:p>
            <a:r>
              <a:rPr lang="en-US" smtClean="0"/>
              <a:t>© Continuing Medical Implementation ®                                       …..</a:t>
            </a:r>
            <a:r>
              <a:rPr lang="en-US" i="1" smtClean="0"/>
              <a:t>.bridging the care gap </a:t>
            </a:r>
          </a:p>
        </p:txBody>
      </p:sp>
      <p:sp>
        <p:nvSpPr>
          <p:cNvPr id="46084" name="Rectangle 3"/>
          <p:cNvSpPr>
            <a:spLocks noChangeArrowheads="1"/>
          </p:cNvSpPr>
          <p:nvPr/>
        </p:nvSpPr>
        <p:spPr bwMode="auto">
          <a:xfrm>
            <a:off x="558800" y="6005513"/>
            <a:ext cx="2360613" cy="244475"/>
          </a:xfrm>
          <a:prstGeom prst="rect">
            <a:avLst/>
          </a:prstGeom>
          <a:noFill/>
          <a:ln w="9525">
            <a:noFill/>
            <a:miter lim="800000"/>
            <a:headEnd/>
            <a:tailEnd/>
          </a:ln>
        </p:spPr>
        <p:txBody>
          <a:bodyPr wrap="none">
            <a:spAutoFit/>
          </a:bodyPr>
          <a:lstStyle/>
          <a:p>
            <a:pPr>
              <a:spcBef>
                <a:spcPct val="30000"/>
              </a:spcBef>
              <a:tabLst>
                <a:tab pos="2857500" algn="l"/>
              </a:tabLst>
            </a:pPr>
            <a:r>
              <a:rPr lang="en-US" altLang="en-US" sz="1000" i="0">
                <a:solidFill>
                  <a:schemeClr val="bg1"/>
                </a:solidFill>
                <a:cs typeface="Times New Roman" pitchFamily="18" charset="0"/>
              </a:rPr>
              <a:t>Stary HC </a:t>
            </a:r>
            <a:r>
              <a:rPr lang="en-US" altLang="en-US" sz="1000">
                <a:solidFill>
                  <a:schemeClr val="bg1"/>
                </a:solidFill>
                <a:cs typeface="Times New Roman" pitchFamily="18" charset="0"/>
              </a:rPr>
              <a:t>et al</a:t>
            </a:r>
            <a:r>
              <a:rPr lang="en-US" altLang="en-US" sz="1000" i="0">
                <a:solidFill>
                  <a:schemeClr val="bg1"/>
                </a:solidFill>
                <a:cs typeface="Times New Roman" pitchFamily="18" charset="0"/>
              </a:rPr>
              <a:t>. </a:t>
            </a:r>
            <a:r>
              <a:rPr lang="en-US" altLang="en-US" sz="1000">
                <a:solidFill>
                  <a:schemeClr val="bg1"/>
                </a:solidFill>
                <a:cs typeface="Times New Roman" pitchFamily="18" charset="0"/>
              </a:rPr>
              <a:t>Cir </a:t>
            </a:r>
            <a:r>
              <a:rPr lang="en-US" altLang="en-US" sz="1000" i="0">
                <a:solidFill>
                  <a:schemeClr val="bg1"/>
                </a:solidFill>
                <a:cs typeface="Times New Roman" pitchFamily="18" charset="0"/>
              </a:rPr>
              <a:t>1995;92(5):1355-1374.</a:t>
            </a:r>
            <a:endParaRPr lang="en-US" altLang="en-US" sz="1000">
              <a:solidFill>
                <a:schemeClr val="bg1"/>
              </a:solidFill>
              <a:cs typeface="Times New Roman" pitchFamily="18" charset="0"/>
            </a:endParaRPr>
          </a:p>
        </p:txBody>
      </p:sp>
      <p:sp>
        <p:nvSpPr>
          <p:cNvPr id="46085" name="Text Box 4"/>
          <p:cNvSpPr txBox="1">
            <a:spLocks noChangeArrowheads="1"/>
          </p:cNvSpPr>
          <p:nvPr/>
        </p:nvSpPr>
        <p:spPr bwMode="auto">
          <a:xfrm>
            <a:off x="2292350" y="1136650"/>
            <a:ext cx="184150" cy="641350"/>
          </a:xfrm>
          <a:prstGeom prst="rect">
            <a:avLst/>
          </a:prstGeom>
          <a:noFill/>
          <a:ln w="9525">
            <a:noFill/>
            <a:miter lim="800000"/>
            <a:headEnd/>
            <a:tailEnd/>
          </a:ln>
        </p:spPr>
        <p:txBody>
          <a:bodyPr wrap="none">
            <a:spAutoFit/>
          </a:bodyPr>
          <a:lstStyle/>
          <a:p>
            <a:pPr eaLnBrk="0" hangingPunct="0"/>
            <a:endParaRPr lang="en-GB" sz="3600" b="1" i="0">
              <a:solidFill>
                <a:schemeClr val="bg1"/>
              </a:solidFill>
            </a:endParaRPr>
          </a:p>
        </p:txBody>
      </p:sp>
      <p:grpSp>
        <p:nvGrpSpPr>
          <p:cNvPr id="46086" name="Group 5"/>
          <p:cNvGrpSpPr>
            <a:grpSpLocks/>
          </p:cNvGrpSpPr>
          <p:nvPr/>
        </p:nvGrpSpPr>
        <p:grpSpPr bwMode="auto">
          <a:xfrm>
            <a:off x="646113" y="5027613"/>
            <a:ext cx="2239962" cy="350837"/>
            <a:chOff x="491" y="3169"/>
            <a:chExt cx="1411" cy="221"/>
          </a:xfrm>
        </p:grpSpPr>
        <p:sp>
          <p:nvSpPr>
            <p:cNvPr id="46120" name="Rectangle 6"/>
            <p:cNvSpPr>
              <a:spLocks noChangeArrowheads="1"/>
            </p:cNvSpPr>
            <p:nvPr/>
          </p:nvSpPr>
          <p:spPr bwMode="blackWhite">
            <a:xfrm>
              <a:off x="491" y="3169"/>
              <a:ext cx="1411" cy="202"/>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46121" name="Text Box 7"/>
            <p:cNvSpPr txBox="1">
              <a:spLocks noChangeArrowheads="1"/>
            </p:cNvSpPr>
            <p:nvPr/>
          </p:nvSpPr>
          <p:spPr bwMode="blackWhite">
            <a:xfrm>
              <a:off x="622" y="3176"/>
              <a:ext cx="1132" cy="214"/>
            </a:xfrm>
            <a:prstGeom prst="rect">
              <a:avLst/>
            </a:prstGeom>
            <a:noFill/>
            <a:ln w="9525">
              <a:noFill/>
              <a:miter lim="800000"/>
              <a:headEnd/>
              <a:tailEnd/>
            </a:ln>
          </p:spPr>
          <p:txBody>
            <a:bodyPr wrap="none">
              <a:spAutoFit/>
            </a:bodyPr>
            <a:lstStyle/>
            <a:p>
              <a:pPr algn="ctr" eaLnBrk="0" hangingPunct="0">
                <a:lnSpc>
                  <a:spcPct val="90000"/>
                </a:lnSpc>
              </a:pPr>
              <a:r>
                <a:rPr lang="en-US" altLang="en-US" sz="1800" i="0">
                  <a:solidFill>
                    <a:schemeClr val="bg1"/>
                  </a:solidFill>
                </a:rPr>
                <a:t>From first decade</a:t>
              </a:r>
            </a:p>
          </p:txBody>
        </p:sp>
      </p:grpSp>
      <p:grpSp>
        <p:nvGrpSpPr>
          <p:cNvPr id="46087" name="Group 8"/>
          <p:cNvGrpSpPr>
            <a:grpSpLocks/>
          </p:cNvGrpSpPr>
          <p:nvPr/>
        </p:nvGrpSpPr>
        <p:grpSpPr bwMode="auto">
          <a:xfrm>
            <a:off x="646113" y="5027613"/>
            <a:ext cx="4745037" cy="830262"/>
            <a:chOff x="491" y="3169"/>
            <a:chExt cx="2989" cy="523"/>
          </a:xfrm>
        </p:grpSpPr>
        <p:grpSp>
          <p:nvGrpSpPr>
            <p:cNvPr id="46114" name="Group 9"/>
            <p:cNvGrpSpPr>
              <a:grpSpLocks/>
            </p:cNvGrpSpPr>
            <p:nvPr/>
          </p:nvGrpSpPr>
          <p:grpSpPr bwMode="auto">
            <a:xfrm>
              <a:off x="1944" y="3169"/>
              <a:ext cx="1533" cy="221"/>
              <a:chOff x="1944" y="3169"/>
              <a:chExt cx="1533" cy="221"/>
            </a:xfrm>
          </p:grpSpPr>
          <p:sp>
            <p:nvSpPr>
              <p:cNvPr id="46118" name="Rectangle 10"/>
              <p:cNvSpPr>
                <a:spLocks noChangeArrowheads="1"/>
              </p:cNvSpPr>
              <p:nvPr/>
            </p:nvSpPr>
            <p:spPr bwMode="blackWhite">
              <a:xfrm>
                <a:off x="1944" y="3169"/>
                <a:ext cx="1533" cy="202"/>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46119" name="Text Box 11"/>
              <p:cNvSpPr txBox="1">
                <a:spLocks noChangeArrowheads="1"/>
              </p:cNvSpPr>
              <p:nvPr/>
            </p:nvSpPr>
            <p:spPr bwMode="blackWhite">
              <a:xfrm>
                <a:off x="2125" y="3176"/>
                <a:ext cx="1172" cy="214"/>
              </a:xfrm>
              <a:prstGeom prst="rect">
                <a:avLst/>
              </a:prstGeom>
              <a:noFill/>
              <a:ln w="9525">
                <a:noFill/>
                <a:miter lim="800000"/>
                <a:headEnd/>
                <a:tailEnd/>
              </a:ln>
            </p:spPr>
            <p:txBody>
              <a:bodyPr wrap="none">
                <a:spAutoFit/>
              </a:bodyPr>
              <a:lstStyle/>
              <a:p>
                <a:pPr algn="ctr" eaLnBrk="0" hangingPunct="0">
                  <a:lnSpc>
                    <a:spcPct val="90000"/>
                  </a:lnSpc>
                </a:pPr>
                <a:r>
                  <a:rPr lang="en-US" altLang="en-US" sz="1800" i="0">
                    <a:solidFill>
                      <a:schemeClr val="bg1"/>
                    </a:solidFill>
                  </a:rPr>
                  <a:t>From third decade</a:t>
                </a:r>
              </a:p>
            </p:txBody>
          </p:sp>
        </p:grpSp>
        <p:grpSp>
          <p:nvGrpSpPr>
            <p:cNvPr id="46115" name="Group 12"/>
            <p:cNvGrpSpPr>
              <a:grpSpLocks/>
            </p:cNvGrpSpPr>
            <p:nvPr/>
          </p:nvGrpSpPr>
          <p:grpSpPr bwMode="auto">
            <a:xfrm>
              <a:off x="491" y="3414"/>
              <a:ext cx="2989" cy="278"/>
              <a:chOff x="491" y="3414"/>
              <a:chExt cx="2989" cy="278"/>
            </a:xfrm>
          </p:grpSpPr>
          <p:sp>
            <p:nvSpPr>
              <p:cNvPr id="46116" name="Rectangle 13"/>
              <p:cNvSpPr>
                <a:spLocks noChangeArrowheads="1"/>
              </p:cNvSpPr>
              <p:nvPr/>
            </p:nvSpPr>
            <p:spPr bwMode="blackWhite">
              <a:xfrm>
                <a:off x="491" y="3414"/>
                <a:ext cx="2989" cy="278"/>
              </a:xfrm>
              <a:prstGeom prst="rect">
                <a:avLst/>
              </a:prstGeom>
              <a:solidFill>
                <a:schemeClr val="accent2"/>
              </a:solidFill>
              <a:ln w="9525">
                <a:noFill/>
                <a:miter lim="800000"/>
                <a:headEnd/>
                <a:tailEnd/>
              </a:ln>
            </p:spPr>
            <p:txBody>
              <a:bodyPr wrap="none" anchor="ctr"/>
              <a:lstStyle/>
              <a:p>
                <a:endParaRPr lang="en-US"/>
              </a:p>
            </p:txBody>
          </p:sp>
          <p:sp>
            <p:nvSpPr>
              <p:cNvPr id="46117" name="Text Box 14"/>
              <p:cNvSpPr txBox="1">
                <a:spLocks noChangeArrowheads="1"/>
              </p:cNvSpPr>
              <p:nvPr/>
            </p:nvSpPr>
            <p:spPr bwMode="blackWhite">
              <a:xfrm>
                <a:off x="797" y="3476"/>
                <a:ext cx="2452" cy="162"/>
              </a:xfrm>
              <a:prstGeom prst="rect">
                <a:avLst/>
              </a:prstGeom>
              <a:noFill/>
              <a:ln w="9525">
                <a:noFill/>
                <a:miter lim="800000"/>
                <a:headEnd/>
                <a:tailEnd/>
              </a:ln>
            </p:spPr>
            <p:txBody>
              <a:bodyPr>
                <a:spAutoFit/>
              </a:bodyPr>
              <a:lstStyle/>
              <a:p>
                <a:pPr algn="ctr" eaLnBrk="0" hangingPunct="0">
                  <a:lnSpc>
                    <a:spcPct val="90000"/>
                  </a:lnSpc>
                </a:pPr>
                <a:r>
                  <a:rPr lang="en-US" altLang="en-US" sz="1200" i="0">
                    <a:solidFill>
                      <a:schemeClr val="bg1"/>
                    </a:solidFill>
                  </a:rPr>
                  <a:t>Growth mainly by lipid accumulation</a:t>
                </a:r>
              </a:p>
            </p:txBody>
          </p:sp>
        </p:grpSp>
      </p:grpSp>
      <p:grpSp>
        <p:nvGrpSpPr>
          <p:cNvPr id="46088" name="Group 15"/>
          <p:cNvGrpSpPr>
            <a:grpSpLocks/>
          </p:cNvGrpSpPr>
          <p:nvPr/>
        </p:nvGrpSpPr>
        <p:grpSpPr bwMode="auto">
          <a:xfrm>
            <a:off x="5451475" y="5027613"/>
            <a:ext cx="2433638" cy="830262"/>
            <a:chOff x="3518" y="3169"/>
            <a:chExt cx="1533" cy="523"/>
          </a:xfrm>
        </p:grpSpPr>
        <p:grpSp>
          <p:nvGrpSpPr>
            <p:cNvPr id="46107" name="Group 16"/>
            <p:cNvGrpSpPr>
              <a:grpSpLocks/>
            </p:cNvGrpSpPr>
            <p:nvPr/>
          </p:nvGrpSpPr>
          <p:grpSpPr bwMode="auto">
            <a:xfrm>
              <a:off x="3518" y="3169"/>
              <a:ext cx="1533" cy="221"/>
              <a:chOff x="3518" y="3169"/>
              <a:chExt cx="1533" cy="221"/>
            </a:xfrm>
          </p:grpSpPr>
          <p:sp>
            <p:nvSpPr>
              <p:cNvPr id="46112" name="Rectangle 17"/>
              <p:cNvSpPr>
                <a:spLocks noChangeArrowheads="1"/>
              </p:cNvSpPr>
              <p:nvPr/>
            </p:nvSpPr>
            <p:spPr bwMode="blackWhite">
              <a:xfrm>
                <a:off x="3518" y="3169"/>
                <a:ext cx="1533" cy="202"/>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46113" name="Text Box 18"/>
              <p:cNvSpPr txBox="1">
                <a:spLocks noChangeArrowheads="1"/>
              </p:cNvSpPr>
              <p:nvPr/>
            </p:nvSpPr>
            <p:spPr bwMode="blackWhite">
              <a:xfrm>
                <a:off x="3667" y="3176"/>
                <a:ext cx="1252" cy="214"/>
              </a:xfrm>
              <a:prstGeom prst="rect">
                <a:avLst/>
              </a:prstGeom>
              <a:noFill/>
              <a:ln w="9525">
                <a:noFill/>
                <a:miter lim="800000"/>
                <a:headEnd/>
                <a:tailEnd/>
              </a:ln>
            </p:spPr>
            <p:txBody>
              <a:bodyPr wrap="none">
                <a:spAutoFit/>
              </a:bodyPr>
              <a:lstStyle/>
              <a:p>
                <a:pPr algn="ctr" eaLnBrk="0" hangingPunct="0">
                  <a:lnSpc>
                    <a:spcPct val="90000"/>
                  </a:lnSpc>
                </a:pPr>
                <a:r>
                  <a:rPr lang="en-US" altLang="en-US" sz="1800" i="0">
                    <a:solidFill>
                      <a:schemeClr val="bg1"/>
                    </a:solidFill>
                  </a:rPr>
                  <a:t>From fourth decade</a:t>
                </a:r>
              </a:p>
            </p:txBody>
          </p:sp>
        </p:grpSp>
        <p:grpSp>
          <p:nvGrpSpPr>
            <p:cNvPr id="46108" name="Group 19"/>
            <p:cNvGrpSpPr>
              <a:grpSpLocks/>
            </p:cNvGrpSpPr>
            <p:nvPr/>
          </p:nvGrpSpPr>
          <p:grpSpPr bwMode="auto">
            <a:xfrm>
              <a:off x="3521" y="3414"/>
              <a:ext cx="1526" cy="278"/>
              <a:chOff x="3521" y="3414"/>
              <a:chExt cx="1526" cy="278"/>
            </a:xfrm>
          </p:grpSpPr>
          <p:sp>
            <p:nvSpPr>
              <p:cNvPr id="46109" name="Rectangle 20"/>
              <p:cNvSpPr>
                <a:spLocks noChangeArrowheads="1"/>
              </p:cNvSpPr>
              <p:nvPr/>
            </p:nvSpPr>
            <p:spPr bwMode="blackWhite">
              <a:xfrm>
                <a:off x="3521" y="3414"/>
                <a:ext cx="747" cy="278"/>
              </a:xfrm>
              <a:prstGeom prst="rect">
                <a:avLst/>
              </a:prstGeom>
              <a:solidFill>
                <a:schemeClr val="accent2"/>
              </a:solidFill>
              <a:ln w="9525">
                <a:noFill/>
                <a:miter lim="800000"/>
                <a:headEnd/>
                <a:tailEnd/>
              </a:ln>
            </p:spPr>
            <p:txBody>
              <a:bodyPr wrap="none" anchor="ctr"/>
              <a:lstStyle/>
              <a:p>
                <a:pPr algn="ctr" eaLnBrk="0" hangingPunct="0">
                  <a:lnSpc>
                    <a:spcPct val="90000"/>
                  </a:lnSpc>
                </a:pPr>
                <a:r>
                  <a:rPr lang="en-US" altLang="en-US" sz="1200" i="0">
                    <a:solidFill>
                      <a:schemeClr val="bg1"/>
                    </a:solidFill>
                  </a:rPr>
                  <a:t>Smooth muscle</a:t>
                </a:r>
              </a:p>
              <a:p>
                <a:pPr algn="ctr" eaLnBrk="0" hangingPunct="0">
                  <a:lnSpc>
                    <a:spcPct val="90000"/>
                  </a:lnSpc>
                </a:pPr>
                <a:r>
                  <a:rPr lang="en-US" altLang="en-US" sz="1200" i="0">
                    <a:solidFill>
                      <a:schemeClr val="bg1"/>
                    </a:solidFill>
                  </a:rPr>
                  <a:t>and collagen</a:t>
                </a:r>
              </a:p>
            </p:txBody>
          </p:sp>
          <p:sp>
            <p:nvSpPr>
              <p:cNvPr id="46110" name="Rectangle 21"/>
              <p:cNvSpPr>
                <a:spLocks noChangeArrowheads="1"/>
              </p:cNvSpPr>
              <p:nvPr/>
            </p:nvSpPr>
            <p:spPr bwMode="blackWhite">
              <a:xfrm>
                <a:off x="4300" y="3414"/>
                <a:ext cx="747" cy="278"/>
              </a:xfrm>
              <a:prstGeom prst="rect">
                <a:avLst/>
              </a:prstGeom>
              <a:solidFill>
                <a:schemeClr val="accent2"/>
              </a:solidFill>
              <a:ln w="9525">
                <a:noFill/>
                <a:miter lim="800000"/>
                <a:headEnd/>
                <a:tailEnd/>
              </a:ln>
            </p:spPr>
            <p:txBody>
              <a:bodyPr wrap="none" anchor="ctr"/>
              <a:lstStyle/>
              <a:p>
                <a:endParaRPr lang="en-US"/>
              </a:p>
            </p:txBody>
          </p:sp>
          <p:sp>
            <p:nvSpPr>
              <p:cNvPr id="46111" name="Text Box 22"/>
              <p:cNvSpPr txBox="1">
                <a:spLocks noChangeArrowheads="1"/>
              </p:cNvSpPr>
              <p:nvPr/>
            </p:nvSpPr>
            <p:spPr bwMode="blackWhite">
              <a:xfrm>
                <a:off x="4405" y="3420"/>
                <a:ext cx="599" cy="266"/>
              </a:xfrm>
              <a:prstGeom prst="rect">
                <a:avLst/>
              </a:prstGeom>
              <a:noFill/>
              <a:ln w="9525">
                <a:noFill/>
                <a:miter lim="800000"/>
                <a:headEnd/>
                <a:tailEnd/>
              </a:ln>
            </p:spPr>
            <p:txBody>
              <a:bodyPr wrap="none">
                <a:spAutoFit/>
              </a:bodyPr>
              <a:lstStyle/>
              <a:p>
                <a:pPr algn="ctr" eaLnBrk="0" hangingPunct="0">
                  <a:lnSpc>
                    <a:spcPct val="90000"/>
                  </a:lnSpc>
                </a:pPr>
                <a:r>
                  <a:rPr lang="en-US" altLang="en-US" sz="1200" i="0">
                    <a:solidFill>
                      <a:schemeClr val="bg1"/>
                    </a:solidFill>
                  </a:rPr>
                  <a:t>Thrombosis,</a:t>
                </a:r>
              </a:p>
              <a:p>
                <a:pPr algn="ctr" eaLnBrk="0" hangingPunct="0">
                  <a:lnSpc>
                    <a:spcPct val="90000"/>
                  </a:lnSpc>
                </a:pPr>
                <a:r>
                  <a:rPr lang="en-US" altLang="en-US" sz="1200" i="0">
                    <a:solidFill>
                      <a:schemeClr val="bg1"/>
                    </a:solidFill>
                  </a:rPr>
                  <a:t>haematoma</a:t>
                </a:r>
              </a:p>
            </p:txBody>
          </p:sp>
        </p:grpSp>
      </p:grpSp>
      <p:grpSp>
        <p:nvGrpSpPr>
          <p:cNvPr id="46089" name="Group 23"/>
          <p:cNvGrpSpPr>
            <a:grpSpLocks/>
          </p:cNvGrpSpPr>
          <p:nvPr/>
        </p:nvGrpSpPr>
        <p:grpSpPr bwMode="auto">
          <a:xfrm>
            <a:off x="649288" y="4611688"/>
            <a:ext cx="7248525" cy="366712"/>
            <a:chOff x="493" y="2907"/>
            <a:chExt cx="4566" cy="231"/>
          </a:xfrm>
        </p:grpSpPr>
        <p:sp>
          <p:nvSpPr>
            <p:cNvPr id="46104" name="Line 24"/>
            <p:cNvSpPr>
              <a:spLocks noChangeShapeType="1"/>
            </p:cNvSpPr>
            <p:nvPr/>
          </p:nvSpPr>
          <p:spPr bwMode="auto">
            <a:xfrm>
              <a:off x="3881" y="3007"/>
              <a:ext cx="1178" cy="0"/>
            </a:xfrm>
            <a:prstGeom prst="line">
              <a:avLst/>
            </a:prstGeom>
            <a:noFill/>
            <a:ln w="57150">
              <a:solidFill>
                <a:srgbClr val="F7E400"/>
              </a:solidFill>
              <a:round/>
              <a:headEnd/>
              <a:tailEnd type="triangle" w="med" len="med"/>
            </a:ln>
          </p:spPr>
          <p:txBody>
            <a:bodyPr wrap="none" anchor="ctr"/>
            <a:lstStyle/>
            <a:p>
              <a:endParaRPr lang="en-US"/>
            </a:p>
          </p:txBody>
        </p:sp>
        <p:sp>
          <p:nvSpPr>
            <p:cNvPr id="46105" name="Text Box 25"/>
            <p:cNvSpPr txBox="1">
              <a:spLocks noChangeArrowheads="1"/>
            </p:cNvSpPr>
            <p:nvPr/>
          </p:nvSpPr>
          <p:spPr bwMode="blackWhite">
            <a:xfrm>
              <a:off x="1655" y="2907"/>
              <a:ext cx="2366" cy="231"/>
            </a:xfrm>
            <a:prstGeom prst="rect">
              <a:avLst/>
            </a:prstGeom>
            <a:noFill/>
            <a:ln w="9525">
              <a:noFill/>
              <a:miter lim="800000"/>
              <a:headEnd/>
              <a:tailEnd/>
            </a:ln>
          </p:spPr>
          <p:txBody>
            <a:bodyPr>
              <a:spAutoFit/>
            </a:bodyPr>
            <a:lstStyle/>
            <a:p>
              <a:pPr algn="ctr" eaLnBrk="0" hangingPunct="0">
                <a:lnSpc>
                  <a:spcPct val="90000"/>
                </a:lnSpc>
              </a:pPr>
              <a:r>
                <a:rPr lang="en-US" altLang="en-US" sz="2000" b="1" i="0">
                  <a:solidFill>
                    <a:schemeClr val="bg1"/>
                  </a:solidFill>
                </a:rPr>
                <a:t>Endothelial dysfunction</a:t>
              </a:r>
            </a:p>
          </p:txBody>
        </p:sp>
        <p:sp>
          <p:nvSpPr>
            <p:cNvPr id="46106" name="Line 26"/>
            <p:cNvSpPr>
              <a:spLocks noChangeShapeType="1"/>
            </p:cNvSpPr>
            <p:nvPr/>
          </p:nvSpPr>
          <p:spPr bwMode="auto">
            <a:xfrm flipH="1">
              <a:off x="493" y="3007"/>
              <a:ext cx="1352" cy="0"/>
            </a:xfrm>
            <a:prstGeom prst="line">
              <a:avLst/>
            </a:prstGeom>
            <a:noFill/>
            <a:ln w="57150">
              <a:solidFill>
                <a:srgbClr val="F7E400"/>
              </a:solidFill>
              <a:round/>
              <a:headEnd/>
              <a:tailEnd/>
            </a:ln>
          </p:spPr>
          <p:txBody>
            <a:bodyPr wrap="none" lIns="0" tIns="0" rIns="0" bIns="0" anchor="ctr">
              <a:spAutoFit/>
            </a:bodyPr>
            <a:lstStyle/>
            <a:p>
              <a:endParaRPr lang="en-US"/>
            </a:p>
          </p:txBody>
        </p:sp>
      </p:grpSp>
      <p:grpSp>
        <p:nvGrpSpPr>
          <p:cNvPr id="10" name="Group 27"/>
          <p:cNvGrpSpPr>
            <a:grpSpLocks/>
          </p:cNvGrpSpPr>
          <p:nvPr/>
        </p:nvGrpSpPr>
        <p:grpSpPr bwMode="auto">
          <a:xfrm>
            <a:off x="552450" y="1441450"/>
            <a:ext cx="8204200" cy="3240088"/>
            <a:chOff x="348" y="576"/>
            <a:chExt cx="5168" cy="2041"/>
          </a:xfrm>
        </p:grpSpPr>
        <p:pic>
          <p:nvPicPr>
            <p:cNvPr id="46091" name="Picture 28" descr="DE Slide 2 copy"/>
            <p:cNvPicPr>
              <a:picLocks noChangeAspect="1" noChangeArrowheads="1"/>
            </p:cNvPicPr>
            <p:nvPr/>
          </p:nvPicPr>
          <p:blipFill>
            <a:blip r:embed="rId3" cstate="print"/>
            <a:srcRect/>
            <a:stretch>
              <a:fillRect/>
            </a:stretch>
          </p:blipFill>
          <p:spPr bwMode="auto">
            <a:xfrm>
              <a:off x="401" y="1079"/>
              <a:ext cx="5115" cy="1538"/>
            </a:xfrm>
            <a:prstGeom prst="rect">
              <a:avLst/>
            </a:prstGeom>
            <a:noFill/>
            <a:ln w="9525">
              <a:noFill/>
              <a:miter lim="800000"/>
              <a:headEnd/>
              <a:tailEnd/>
            </a:ln>
          </p:spPr>
        </p:pic>
        <p:sp>
          <p:nvSpPr>
            <p:cNvPr id="46092" name="Text Box 29"/>
            <p:cNvSpPr txBox="1">
              <a:spLocks noChangeArrowheads="1"/>
            </p:cNvSpPr>
            <p:nvPr/>
          </p:nvSpPr>
          <p:spPr bwMode="auto">
            <a:xfrm>
              <a:off x="4390" y="803"/>
              <a:ext cx="738" cy="286"/>
            </a:xfrm>
            <a:prstGeom prst="rect">
              <a:avLst/>
            </a:prstGeom>
            <a:noFill/>
            <a:ln w="9525">
              <a:noFill/>
              <a:miter lim="800000"/>
              <a:headEnd/>
              <a:tailEnd/>
            </a:ln>
          </p:spPr>
          <p:txBody>
            <a:bodyPr wrap="none">
              <a:spAutoFit/>
            </a:bodyPr>
            <a:lstStyle/>
            <a:p>
              <a:pPr algn="ctr" eaLnBrk="0" hangingPunct="0">
                <a:lnSpc>
                  <a:spcPct val="85000"/>
                </a:lnSpc>
              </a:pPr>
              <a:r>
                <a:rPr lang="en-US" altLang="en-US" sz="1400" i="0">
                  <a:solidFill>
                    <a:schemeClr val="bg1"/>
                  </a:solidFill>
                </a:rPr>
                <a:t>Complicated</a:t>
              </a:r>
            </a:p>
            <a:p>
              <a:pPr algn="ctr" eaLnBrk="0" hangingPunct="0">
                <a:lnSpc>
                  <a:spcPct val="85000"/>
                </a:lnSpc>
              </a:pPr>
              <a:r>
                <a:rPr lang="en-US" altLang="en-US" sz="1400" i="0">
                  <a:solidFill>
                    <a:schemeClr val="bg1"/>
                  </a:solidFill>
                </a:rPr>
                <a:t>lesion/rupture</a:t>
              </a:r>
            </a:p>
          </p:txBody>
        </p:sp>
        <p:sp>
          <p:nvSpPr>
            <p:cNvPr id="46093" name="Text Box 30"/>
            <p:cNvSpPr txBox="1">
              <a:spLocks noChangeArrowheads="1"/>
            </p:cNvSpPr>
            <p:nvPr/>
          </p:nvSpPr>
          <p:spPr bwMode="auto">
            <a:xfrm>
              <a:off x="348" y="576"/>
              <a:ext cx="3984" cy="231"/>
            </a:xfrm>
            <a:prstGeom prst="rect">
              <a:avLst/>
            </a:prstGeom>
            <a:noFill/>
            <a:ln w="9525">
              <a:noFill/>
              <a:miter lim="800000"/>
              <a:headEnd/>
              <a:tailEnd/>
            </a:ln>
          </p:spPr>
          <p:txBody>
            <a:bodyPr>
              <a:spAutoFit/>
            </a:bodyPr>
            <a:lstStyle/>
            <a:p>
              <a:pPr>
                <a:spcBef>
                  <a:spcPct val="50000"/>
                </a:spcBef>
              </a:pPr>
              <a:endParaRPr lang="en-US" altLang="en-US" sz="1800" b="1" i="0">
                <a:solidFill>
                  <a:schemeClr val="bg1"/>
                </a:solidFill>
              </a:endParaRPr>
            </a:p>
          </p:txBody>
        </p:sp>
        <p:sp>
          <p:nvSpPr>
            <p:cNvPr id="46094" name="Text Box 31"/>
            <p:cNvSpPr txBox="1">
              <a:spLocks noChangeArrowheads="1"/>
            </p:cNvSpPr>
            <p:nvPr/>
          </p:nvSpPr>
          <p:spPr bwMode="auto">
            <a:xfrm>
              <a:off x="3696" y="795"/>
              <a:ext cx="458" cy="286"/>
            </a:xfrm>
            <a:prstGeom prst="rect">
              <a:avLst/>
            </a:prstGeom>
            <a:noFill/>
            <a:ln w="9525">
              <a:noFill/>
              <a:miter lim="800000"/>
              <a:headEnd/>
              <a:tailEnd/>
            </a:ln>
          </p:spPr>
          <p:txBody>
            <a:bodyPr wrap="none">
              <a:spAutoFit/>
            </a:bodyPr>
            <a:lstStyle/>
            <a:p>
              <a:pPr algn="ctr" eaLnBrk="0" hangingPunct="0">
                <a:lnSpc>
                  <a:spcPct val="85000"/>
                </a:lnSpc>
              </a:pPr>
              <a:r>
                <a:rPr lang="en-US" altLang="en-US" sz="1400" i="0">
                  <a:solidFill>
                    <a:schemeClr val="bg1"/>
                  </a:solidFill>
                </a:rPr>
                <a:t>Fibrous</a:t>
              </a:r>
            </a:p>
            <a:p>
              <a:pPr algn="ctr" eaLnBrk="0" hangingPunct="0">
                <a:lnSpc>
                  <a:spcPct val="85000"/>
                </a:lnSpc>
              </a:pPr>
              <a:r>
                <a:rPr lang="en-US" altLang="en-US" sz="1400" i="0">
                  <a:solidFill>
                    <a:schemeClr val="bg1"/>
                  </a:solidFill>
                </a:rPr>
                <a:t>plaque</a:t>
              </a:r>
            </a:p>
          </p:txBody>
        </p:sp>
        <p:pic>
          <p:nvPicPr>
            <p:cNvPr id="46095" name="Picture 32" descr="DE Slide 2 copy"/>
            <p:cNvPicPr>
              <a:picLocks noChangeAspect="1" noChangeArrowheads="1"/>
            </p:cNvPicPr>
            <p:nvPr/>
          </p:nvPicPr>
          <p:blipFill>
            <a:blip r:embed="rId3" cstate="print"/>
            <a:srcRect r="22054"/>
            <a:stretch>
              <a:fillRect/>
            </a:stretch>
          </p:blipFill>
          <p:spPr bwMode="auto">
            <a:xfrm>
              <a:off x="386" y="1070"/>
              <a:ext cx="3987" cy="1538"/>
            </a:xfrm>
            <a:prstGeom prst="rect">
              <a:avLst/>
            </a:prstGeom>
            <a:noFill/>
            <a:ln w="9525">
              <a:noFill/>
              <a:miter lim="800000"/>
              <a:headEnd/>
              <a:tailEnd/>
            </a:ln>
          </p:spPr>
        </p:pic>
        <p:sp>
          <p:nvSpPr>
            <p:cNvPr id="46096" name="Text Box 33"/>
            <p:cNvSpPr txBox="1">
              <a:spLocks noChangeArrowheads="1"/>
            </p:cNvSpPr>
            <p:nvPr/>
          </p:nvSpPr>
          <p:spPr bwMode="auto">
            <a:xfrm>
              <a:off x="2854" y="927"/>
              <a:ext cx="564" cy="172"/>
            </a:xfrm>
            <a:prstGeom prst="rect">
              <a:avLst/>
            </a:prstGeom>
            <a:noFill/>
            <a:ln w="9525">
              <a:noFill/>
              <a:miter lim="800000"/>
              <a:headEnd/>
              <a:tailEnd/>
            </a:ln>
          </p:spPr>
          <p:txBody>
            <a:bodyPr wrap="none">
              <a:spAutoFit/>
            </a:bodyPr>
            <a:lstStyle/>
            <a:p>
              <a:pPr algn="ctr" eaLnBrk="0" hangingPunct="0">
                <a:lnSpc>
                  <a:spcPct val="85000"/>
                </a:lnSpc>
              </a:pPr>
              <a:r>
                <a:rPr lang="en-US" altLang="en-US" sz="1400" i="0">
                  <a:solidFill>
                    <a:schemeClr val="bg1"/>
                  </a:solidFill>
                </a:rPr>
                <a:t>Atheroma</a:t>
              </a:r>
            </a:p>
          </p:txBody>
        </p:sp>
        <p:pic>
          <p:nvPicPr>
            <p:cNvPr id="46097" name="Picture 34" descr="DE Slide 2 copy"/>
            <p:cNvPicPr>
              <a:picLocks noChangeAspect="1" noChangeArrowheads="1"/>
            </p:cNvPicPr>
            <p:nvPr/>
          </p:nvPicPr>
          <p:blipFill>
            <a:blip r:embed="rId3" cstate="print"/>
            <a:srcRect r="37537"/>
            <a:stretch>
              <a:fillRect/>
            </a:stretch>
          </p:blipFill>
          <p:spPr bwMode="auto">
            <a:xfrm>
              <a:off x="393" y="1058"/>
              <a:ext cx="3195" cy="1538"/>
            </a:xfrm>
            <a:prstGeom prst="rect">
              <a:avLst/>
            </a:prstGeom>
            <a:noFill/>
            <a:ln w="9525">
              <a:noFill/>
              <a:miter lim="800000"/>
              <a:headEnd/>
              <a:tailEnd/>
            </a:ln>
          </p:spPr>
        </p:pic>
        <p:sp>
          <p:nvSpPr>
            <p:cNvPr id="46098" name="Text Box 35"/>
            <p:cNvSpPr txBox="1">
              <a:spLocks noChangeArrowheads="1"/>
            </p:cNvSpPr>
            <p:nvPr/>
          </p:nvSpPr>
          <p:spPr bwMode="auto">
            <a:xfrm>
              <a:off x="2053" y="803"/>
              <a:ext cx="682" cy="286"/>
            </a:xfrm>
            <a:prstGeom prst="rect">
              <a:avLst/>
            </a:prstGeom>
            <a:noFill/>
            <a:ln w="9525">
              <a:noFill/>
              <a:miter lim="800000"/>
              <a:headEnd/>
              <a:tailEnd/>
            </a:ln>
          </p:spPr>
          <p:txBody>
            <a:bodyPr wrap="none">
              <a:spAutoFit/>
            </a:bodyPr>
            <a:lstStyle/>
            <a:p>
              <a:pPr algn="ctr" eaLnBrk="0" hangingPunct="0">
                <a:lnSpc>
                  <a:spcPct val="85000"/>
                </a:lnSpc>
              </a:pPr>
              <a:r>
                <a:rPr lang="en-US" altLang="en-US" sz="1400" i="0">
                  <a:solidFill>
                    <a:schemeClr val="bg1"/>
                  </a:solidFill>
                </a:rPr>
                <a:t>Intermediate</a:t>
              </a:r>
            </a:p>
            <a:p>
              <a:pPr algn="ctr" eaLnBrk="0" hangingPunct="0">
                <a:lnSpc>
                  <a:spcPct val="85000"/>
                </a:lnSpc>
              </a:pPr>
              <a:r>
                <a:rPr lang="en-US" altLang="en-US" sz="1400" i="0">
                  <a:solidFill>
                    <a:schemeClr val="bg1"/>
                  </a:solidFill>
                </a:rPr>
                <a:t>lesion</a:t>
              </a:r>
            </a:p>
          </p:txBody>
        </p:sp>
        <p:pic>
          <p:nvPicPr>
            <p:cNvPr id="46099" name="Picture 36" descr="DE Slide 2 copy"/>
            <p:cNvPicPr>
              <a:picLocks noChangeAspect="1" noChangeArrowheads="1"/>
            </p:cNvPicPr>
            <p:nvPr/>
          </p:nvPicPr>
          <p:blipFill>
            <a:blip r:embed="rId3" cstate="print"/>
            <a:srcRect r="53021"/>
            <a:stretch>
              <a:fillRect/>
            </a:stretch>
          </p:blipFill>
          <p:spPr bwMode="auto">
            <a:xfrm>
              <a:off x="408" y="1058"/>
              <a:ext cx="2403" cy="1538"/>
            </a:xfrm>
            <a:prstGeom prst="rect">
              <a:avLst/>
            </a:prstGeom>
            <a:noFill/>
            <a:ln w="9525">
              <a:noFill/>
              <a:miter lim="800000"/>
              <a:headEnd/>
              <a:tailEnd/>
            </a:ln>
          </p:spPr>
        </p:pic>
        <p:sp>
          <p:nvSpPr>
            <p:cNvPr id="46100" name="Text Box 37"/>
            <p:cNvSpPr txBox="1">
              <a:spLocks noChangeArrowheads="1"/>
            </p:cNvSpPr>
            <p:nvPr/>
          </p:nvSpPr>
          <p:spPr bwMode="auto">
            <a:xfrm>
              <a:off x="1357" y="803"/>
              <a:ext cx="384" cy="286"/>
            </a:xfrm>
            <a:prstGeom prst="rect">
              <a:avLst/>
            </a:prstGeom>
            <a:noFill/>
            <a:ln w="9525">
              <a:noFill/>
              <a:miter lim="800000"/>
              <a:headEnd/>
              <a:tailEnd/>
            </a:ln>
          </p:spPr>
          <p:txBody>
            <a:bodyPr wrap="none">
              <a:spAutoFit/>
            </a:bodyPr>
            <a:lstStyle/>
            <a:p>
              <a:pPr algn="ctr" eaLnBrk="0" hangingPunct="0">
                <a:lnSpc>
                  <a:spcPct val="85000"/>
                </a:lnSpc>
              </a:pPr>
              <a:r>
                <a:rPr lang="en-US" altLang="en-US" sz="1400" i="0">
                  <a:solidFill>
                    <a:schemeClr val="bg1"/>
                  </a:solidFill>
                </a:rPr>
                <a:t>Fatty</a:t>
              </a:r>
            </a:p>
            <a:p>
              <a:pPr algn="ctr" eaLnBrk="0" hangingPunct="0">
                <a:lnSpc>
                  <a:spcPct val="85000"/>
                </a:lnSpc>
              </a:pPr>
              <a:r>
                <a:rPr lang="en-US" altLang="en-US" sz="1400" i="0">
                  <a:solidFill>
                    <a:schemeClr val="bg1"/>
                  </a:solidFill>
                </a:rPr>
                <a:t>streak</a:t>
              </a:r>
            </a:p>
          </p:txBody>
        </p:sp>
        <p:pic>
          <p:nvPicPr>
            <p:cNvPr id="46101" name="Picture 38" descr="DE Slide 2 copy"/>
            <p:cNvPicPr>
              <a:picLocks noChangeAspect="1" noChangeArrowheads="1"/>
            </p:cNvPicPr>
            <p:nvPr/>
          </p:nvPicPr>
          <p:blipFill>
            <a:blip r:embed="rId3" cstate="print"/>
            <a:srcRect r="68269"/>
            <a:stretch>
              <a:fillRect/>
            </a:stretch>
          </p:blipFill>
          <p:spPr bwMode="auto">
            <a:xfrm>
              <a:off x="394" y="1058"/>
              <a:ext cx="1623" cy="1538"/>
            </a:xfrm>
            <a:prstGeom prst="rect">
              <a:avLst/>
            </a:prstGeom>
            <a:noFill/>
            <a:ln w="9525">
              <a:noFill/>
              <a:miter lim="800000"/>
              <a:headEnd/>
              <a:tailEnd/>
            </a:ln>
          </p:spPr>
        </p:pic>
        <p:sp>
          <p:nvSpPr>
            <p:cNvPr id="46102" name="Text Box 39"/>
            <p:cNvSpPr txBox="1">
              <a:spLocks noChangeArrowheads="1"/>
            </p:cNvSpPr>
            <p:nvPr/>
          </p:nvSpPr>
          <p:spPr bwMode="auto">
            <a:xfrm>
              <a:off x="609" y="803"/>
              <a:ext cx="371" cy="286"/>
            </a:xfrm>
            <a:prstGeom prst="rect">
              <a:avLst/>
            </a:prstGeom>
            <a:noFill/>
            <a:ln w="9525">
              <a:noFill/>
              <a:miter lim="800000"/>
              <a:headEnd/>
              <a:tailEnd/>
            </a:ln>
          </p:spPr>
          <p:txBody>
            <a:bodyPr wrap="none">
              <a:spAutoFit/>
            </a:bodyPr>
            <a:lstStyle/>
            <a:p>
              <a:pPr algn="ctr" eaLnBrk="0" hangingPunct="0">
                <a:lnSpc>
                  <a:spcPct val="85000"/>
                </a:lnSpc>
              </a:pPr>
              <a:r>
                <a:rPr lang="en-US" altLang="en-US" sz="1400" i="0">
                  <a:solidFill>
                    <a:schemeClr val="bg1"/>
                  </a:solidFill>
                </a:rPr>
                <a:t>Foam</a:t>
              </a:r>
            </a:p>
            <a:p>
              <a:pPr algn="ctr" eaLnBrk="0" hangingPunct="0">
                <a:lnSpc>
                  <a:spcPct val="85000"/>
                </a:lnSpc>
              </a:pPr>
              <a:r>
                <a:rPr lang="en-US" altLang="en-US" sz="1400" i="0">
                  <a:solidFill>
                    <a:schemeClr val="bg1"/>
                  </a:solidFill>
                </a:rPr>
                <a:t>cells</a:t>
              </a:r>
            </a:p>
          </p:txBody>
        </p:sp>
        <p:pic>
          <p:nvPicPr>
            <p:cNvPr id="46103" name="Picture 40" descr="DE Slide 2 copy"/>
            <p:cNvPicPr>
              <a:picLocks noChangeAspect="1" noChangeArrowheads="1"/>
            </p:cNvPicPr>
            <p:nvPr/>
          </p:nvPicPr>
          <p:blipFill>
            <a:blip r:embed="rId3" cstate="print"/>
            <a:srcRect r="83754"/>
            <a:stretch>
              <a:fillRect/>
            </a:stretch>
          </p:blipFill>
          <p:spPr bwMode="auto">
            <a:xfrm>
              <a:off x="378" y="1058"/>
              <a:ext cx="831" cy="1538"/>
            </a:xfrm>
            <a:prstGeom prst="rect">
              <a:avLst/>
            </a:prstGeom>
            <a:noFill/>
            <a:ln w="9525">
              <a:noFill/>
              <a:miter lim="800000"/>
              <a:headEnd/>
              <a:tailEnd/>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t>Algorithm for Lipid </a:t>
            </a:r>
            <a:br>
              <a:rPr lang="en-US" dirty="0" smtClean="0"/>
            </a:br>
            <a:r>
              <a:rPr lang="en-US" dirty="0" smtClean="0"/>
              <a:t>Management</a:t>
            </a:r>
          </a:p>
        </p:txBody>
      </p:sp>
      <p:sp>
        <p:nvSpPr>
          <p:cNvPr id="45059" name="Rectangle 3"/>
          <p:cNvSpPr>
            <a:spLocks noGrp="1" noChangeArrowheads="1"/>
          </p:cNvSpPr>
          <p:nvPr>
            <p:ph idx="1"/>
          </p:nvPr>
        </p:nvSpPr>
        <p:spPr/>
        <p:txBody>
          <a:bodyPr/>
          <a:lstStyle/>
          <a:p>
            <a:pPr eaLnBrk="1" hangingPunct="1">
              <a:lnSpc>
                <a:spcPct val="90000"/>
              </a:lnSpc>
              <a:buFontTx/>
              <a:buNone/>
            </a:pPr>
            <a:r>
              <a:rPr lang="en-US" sz="3600" b="1" dirty="0" smtClean="0">
                <a:solidFill>
                  <a:srgbClr val="FFC000"/>
                </a:solidFill>
              </a:rPr>
              <a:t>LDL Goal:</a:t>
            </a:r>
          </a:p>
          <a:p>
            <a:pPr eaLnBrk="1" hangingPunct="1">
              <a:lnSpc>
                <a:spcPct val="90000"/>
              </a:lnSpc>
            </a:pPr>
            <a:r>
              <a:rPr lang="en-US" sz="3600" dirty="0" smtClean="0"/>
              <a:t>Statin</a:t>
            </a:r>
          </a:p>
          <a:p>
            <a:pPr eaLnBrk="1" hangingPunct="1">
              <a:lnSpc>
                <a:spcPct val="90000"/>
              </a:lnSpc>
            </a:pPr>
            <a:r>
              <a:rPr lang="en-US" sz="3600" dirty="0" err="1" smtClean="0"/>
              <a:t>Ezetimibe</a:t>
            </a:r>
            <a:r>
              <a:rPr lang="en-US" sz="3600" dirty="0" smtClean="0"/>
              <a:t>, </a:t>
            </a:r>
            <a:r>
              <a:rPr lang="en-US" sz="3600" dirty="0" err="1" smtClean="0"/>
              <a:t>colesevelam</a:t>
            </a:r>
            <a:endParaRPr lang="en-US" sz="3600" dirty="0" smtClean="0"/>
          </a:p>
          <a:p>
            <a:pPr eaLnBrk="1" hangingPunct="1">
              <a:lnSpc>
                <a:spcPct val="90000"/>
              </a:lnSpc>
              <a:buFontTx/>
              <a:buNone/>
            </a:pPr>
            <a:r>
              <a:rPr lang="en-US" sz="3600" b="1" dirty="0" smtClean="0">
                <a:solidFill>
                  <a:srgbClr val="FFC000"/>
                </a:solidFill>
              </a:rPr>
              <a:t>Non-HDL Goal:</a:t>
            </a:r>
          </a:p>
          <a:p>
            <a:pPr eaLnBrk="1" hangingPunct="1">
              <a:lnSpc>
                <a:spcPct val="90000"/>
              </a:lnSpc>
            </a:pPr>
            <a:r>
              <a:rPr lang="en-US" sz="3600" dirty="0" err="1" smtClean="0"/>
              <a:t>Fenofibrate</a:t>
            </a:r>
            <a:endParaRPr lang="en-US" sz="3600" dirty="0" smtClean="0"/>
          </a:p>
          <a:p>
            <a:pPr eaLnBrk="1" hangingPunct="1">
              <a:lnSpc>
                <a:spcPct val="90000"/>
              </a:lnSpc>
            </a:pPr>
            <a:r>
              <a:rPr lang="en-US" sz="3600" dirty="0" smtClean="0"/>
              <a:t>Omega-3 fatty acids</a:t>
            </a:r>
          </a:p>
          <a:p>
            <a:pPr eaLnBrk="1" hangingPunct="1">
              <a:lnSpc>
                <a:spcPct val="90000"/>
              </a:lnSpc>
            </a:pPr>
            <a:r>
              <a:rPr lang="en-US" sz="3600" dirty="0" smtClean="0"/>
              <a:t>Niacin</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185356" y="2520951"/>
            <a:ext cx="188915" cy="463759"/>
          </a:xfrm>
          <a:prstGeom prst="rect">
            <a:avLst/>
          </a:prstGeom>
          <a:noFill/>
          <a:ln w="9525">
            <a:noFill/>
            <a:miter lim="800000"/>
            <a:headEnd/>
            <a:tailEnd/>
          </a:ln>
        </p:spPr>
        <p:txBody>
          <a:bodyPr wrap="none" lIns="93512" tIns="46757" rIns="93512" bIns="46757">
            <a:spAutoFit/>
          </a:bodyPr>
          <a:lstStyle/>
          <a:p>
            <a:endParaRPr lang="en-US" b="0"/>
          </a:p>
        </p:txBody>
      </p:sp>
      <p:sp>
        <p:nvSpPr>
          <p:cNvPr id="46083" name="Text Box 3"/>
          <p:cNvSpPr txBox="1">
            <a:spLocks noChangeArrowheads="1"/>
          </p:cNvSpPr>
          <p:nvPr/>
        </p:nvSpPr>
        <p:spPr bwMode="auto">
          <a:xfrm>
            <a:off x="4185356" y="3176588"/>
            <a:ext cx="188915" cy="463759"/>
          </a:xfrm>
          <a:prstGeom prst="rect">
            <a:avLst/>
          </a:prstGeom>
          <a:noFill/>
          <a:ln w="9525">
            <a:noFill/>
            <a:miter lim="800000"/>
            <a:headEnd/>
            <a:tailEnd/>
          </a:ln>
        </p:spPr>
        <p:txBody>
          <a:bodyPr wrap="none" lIns="93512" tIns="46757" rIns="93512" bIns="46757">
            <a:spAutoFit/>
          </a:bodyPr>
          <a:lstStyle/>
          <a:p>
            <a:endParaRPr lang="en-US" b="0"/>
          </a:p>
        </p:txBody>
      </p:sp>
      <p:sp>
        <p:nvSpPr>
          <p:cNvPr id="46084" name="Text Box 4"/>
          <p:cNvSpPr txBox="1">
            <a:spLocks noChangeArrowheads="1"/>
          </p:cNvSpPr>
          <p:nvPr/>
        </p:nvSpPr>
        <p:spPr bwMode="auto">
          <a:xfrm>
            <a:off x="4062590" y="3405188"/>
            <a:ext cx="188915" cy="463759"/>
          </a:xfrm>
          <a:prstGeom prst="rect">
            <a:avLst/>
          </a:prstGeom>
          <a:noFill/>
          <a:ln w="9525">
            <a:noFill/>
            <a:miter lim="800000"/>
            <a:headEnd/>
            <a:tailEnd/>
          </a:ln>
        </p:spPr>
        <p:txBody>
          <a:bodyPr wrap="none" lIns="93512" tIns="46757" rIns="93512" bIns="46757">
            <a:spAutoFit/>
          </a:bodyPr>
          <a:lstStyle/>
          <a:p>
            <a:endParaRPr lang="en-US" b="0"/>
          </a:p>
        </p:txBody>
      </p:sp>
      <p:sp>
        <p:nvSpPr>
          <p:cNvPr id="46085" name="Rectangle 5"/>
          <p:cNvSpPr>
            <a:spLocks noGrp="1" noChangeArrowheads="1"/>
          </p:cNvSpPr>
          <p:nvPr>
            <p:ph type="title"/>
          </p:nvPr>
        </p:nvSpPr>
        <p:spPr/>
        <p:txBody>
          <a:bodyPr/>
          <a:lstStyle/>
          <a:p>
            <a:pPr eaLnBrk="1" hangingPunct="1"/>
            <a:r>
              <a:rPr lang="en-US" dirty="0" smtClean="0"/>
              <a:t>Algorithm for Blood Pressure Control</a:t>
            </a:r>
          </a:p>
        </p:txBody>
      </p:sp>
      <p:sp>
        <p:nvSpPr>
          <p:cNvPr id="46086" name="Rectangle 6"/>
          <p:cNvSpPr>
            <a:spLocks noGrp="1" noChangeArrowheads="1"/>
          </p:cNvSpPr>
          <p:nvPr>
            <p:ph idx="1"/>
          </p:nvPr>
        </p:nvSpPr>
        <p:spPr/>
        <p:txBody>
          <a:bodyPr/>
          <a:lstStyle/>
          <a:p>
            <a:pPr marL="609600" indent="-609600" eaLnBrk="1" hangingPunct="1"/>
            <a:r>
              <a:rPr lang="en-US" dirty="0" smtClean="0"/>
              <a:t>ACE or ARB</a:t>
            </a:r>
          </a:p>
          <a:p>
            <a:pPr marL="609600" indent="-609600" eaLnBrk="1" hangingPunct="1"/>
            <a:r>
              <a:rPr lang="en-US" dirty="0" smtClean="0"/>
              <a:t>HCTZ</a:t>
            </a:r>
          </a:p>
          <a:p>
            <a:pPr marL="609600" indent="-609600" eaLnBrk="1" hangingPunct="1"/>
            <a:r>
              <a:rPr lang="en-US" dirty="0" err="1" smtClean="0"/>
              <a:t>Atenolol</a:t>
            </a:r>
            <a:r>
              <a:rPr lang="en-US" dirty="0" smtClean="0"/>
              <a:t> or </a:t>
            </a:r>
            <a:r>
              <a:rPr lang="en-US" dirty="0" err="1" smtClean="0"/>
              <a:t>Nifedipine</a:t>
            </a:r>
            <a:endParaRPr lang="en-US" dirty="0" smtClean="0"/>
          </a:p>
          <a:p>
            <a:pPr marL="609600" indent="-609600" eaLnBrk="1" hangingPunct="1"/>
            <a:r>
              <a:rPr lang="en-US" dirty="0" smtClean="0"/>
              <a:t>Add alternative step 3 agent</a:t>
            </a:r>
          </a:p>
          <a:p>
            <a:pPr marL="609600" indent="-609600" eaLnBrk="1" hangingPunct="1"/>
            <a:r>
              <a:rPr lang="en-US" dirty="0" err="1" smtClean="0"/>
              <a:t>Doxazocin</a:t>
            </a:r>
            <a:endParaRPr lang="en-US" dirty="0" smtClean="0"/>
          </a:p>
          <a:p>
            <a:pPr marL="609600" indent="-609600" eaLnBrk="1" hangingPunct="1"/>
            <a:r>
              <a:rPr lang="en-US" dirty="0" err="1" smtClean="0"/>
              <a:t>Hydralizine</a:t>
            </a:r>
            <a:r>
              <a:rPr lang="en-US" dirty="0" smtClean="0"/>
              <a:t> or </a:t>
            </a:r>
            <a:r>
              <a:rPr lang="en-US" dirty="0" err="1" smtClean="0"/>
              <a:t>Minoxidil</a:t>
            </a:r>
            <a:r>
              <a:rPr lang="en-US" dirty="0" smtClean="0"/>
              <a:t> or </a:t>
            </a:r>
            <a:r>
              <a:rPr lang="en-US" dirty="0" err="1" smtClean="0"/>
              <a:t>Reserpine</a:t>
            </a:r>
            <a:endParaRPr lang="en-US" dirty="0" smtClean="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2427112" y="3098801"/>
            <a:ext cx="188915" cy="463759"/>
          </a:xfrm>
          <a:prstGeom prst="rect">
            <a:avLst/>
          </a:prstGeom>
          <a:noFill/>
          <a:ln w="12700">
            <a:noFill/>
            <a:miter lim="800000"/>
            <a:headEnd type="none" w="sm" len="sm"/>
            <a:tailEnd type="none" w="sm" len="sm"/>
          </a:ln>
        </p:spPr>
        <p:txBody>
          <a:bodyPr wrap="none" lIns="93512" tIns="46757" rIns="93512" bIns="46757">
            <a:spAutoFit/>
          </a:bodyPr>
          <a:lstStyle/>
          <a:p>
            <a:pPr defTabSz="935038"/>
            <a:endParaRPr lang="en-US">
              <a:solidFill>
                <a:srgbClr val="FFFF99"/>
              </a:solidFill>
              <a:latin typeface="Times New Roman" pitchFamily="1" charset="0"/>
            </a:endParaRPr>
          </a:p>
        </p:txBody>
      </p:sp>
      <p:graphicFrame>
        <p:nvGraphicFramePr>
          <p:cNvPr id="3074" name="Object 9"/>
          <p:cNvGraphicFramePr>
            <a:graphicFrameLocks noChangeAspect="1"/>
          </p:cNvGraphicFramePr>
          <p:nvPr/>
        </p:nvGraphicFramePr>
        <p:xfrm>
          <a:off x="1063978" y="482601"/>
          <a:ext cx="7713133" cy="5781675"/>
        </p:xfrm>
        <a:graphic>
          <a:graphicData uri="http://schemas.openxmlformats.org/presentationml/2006/ole">
            <p:oleObj spid="_x0000_s147458" name="Chart" r:id="rId4" imgW="8677084" imgH="5781723" progId="Excel.Sheet.8">
              <p:embed/>
            </p:oleObj>
          </a:graphicData>
        </a:graphic>
      </p:graphicFrame>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3848101" y="2768601"/>
            <a:ext cx="188915" cy="463759"/>
          </a:xfrm>
          <a:prstGeom prst="rect">
            <a:avLst/>
          </a:prstGeom>
          <a:noFill/>
          <a:ln w="12700">
            <a:noFill/>
            <a:miter lim="800000"/>
            <a:headEnd type="none" w="sm" len="sm"/>
            <a:tailEnd type="none" w="sm" len="sm"/>
          </a:ln>
        </p:spPr>
        <p:txBody>
          <a:bodyPr wrap="none" lIns="93512" tIns="46757" rIns="93512" bIns="46757">
            <a:spAutoFit/>
          </a:bodyPr>
          <a:lstStyle/>
          <a:p>
            <a:pPr defTabSz="935038"/>
            <a:endParaRPr lang="en-US">
              <a:solidFill>
                <a:srgbClr val="FFFF99"/>
              </a:solidFill>
              <a:latin typeface="Times New Roman" pitchFamily="1" charset="0"/>
            </a:endParaRPr>
          </a:p>
        </p:txBody>
      </p:sp>
      <p:graphicFrame>
        <p:nvGraphicFramePr>
          <p:cNvPr id="5122" name="Object 6"/>
          <p:cNvGraphicFramePr>
            <a:graphicFrameLocks noChangeAspect="1"/>
          </p:cNvGraphicFramePr>
          <p:nvPr/>
        </p:nvGraphicFramePr>
        <p:xfrm>
          <a:off x="1063978" y="490539"/>
          <a:ext cx="7713133" cy="5781675"/>
        </p:xfrm>
        <a:graphic>
          <a:graphicData uri="http://schemas.openxmlformats.org/presentationml/2006/ole">
            <p:oleObj spid="_x0000_s149506" name="Chart" r:id="rId4" imgW="8677084" imgH="5781723" progId="Excel.Sheet.8">
              <p:embed/>
            </p:oleObj>
          </a:graphicData>
        </a:graphic>
      </p:graphicFrame>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chor="ctr"/>
          <a:lstStyle/>
          <a:p>
            <a:pPr eaLnBrk="1" hangingPunct="1"/>
            <a:r>
              <a:rPr lang="en-US" sz="4000" b="0" dirty="0" smtClean="0"/>
              <a:t>Target Achievement and Drugs Required</a:t>
            </a:r>
          </a:p>
        </p:txBody>
      </p:sp>
      <p:sp>
        <p:nvSpPr>
          <p:cNvPr id="12291" name="Rectangle 3"/>
          <p:cNvSpPr>
            <a:spLocks noGrp="1" noChangeArrowheads="1"/>
          </p:cNvSpPr>
          <p:nvPr>
            <p:ph idx="1"/>
          </p:nvPr>
        </p:nvSpPr>
        <p:spPr/>
        <p:txBody>
          <a:bodyPr/>
          <a:lstStyle/>
          <a:p>
            <a:pPr eaLnBrk="1" hangingPunct="1"/>
            <a:r>
              <a:rPr lang="en-US" sz="2800" dirty="0" smtClean="0"/>
              <a:t>Targets achieved in both treatment groups</a:t>
            </a:r>
          </a:p>
          <a:p>
            <a:pPr eaLnBrk="1" hangingPunct="1"/>
            <a:endParaRPr lang="en-US" sz="900" dirty="0" smtClean="0"/>
          </a:p>
          <a:p>
            <a:pPr eaLnBrk="1" hangingPunct="1"/>
            <a:r>
              <a:rPr lang="en-US" sz="2800" dirty="0" smtClean="0"/>
              <a:t>Groups kept apart at 0.8 mmol/L for LDL-C and non-HDL-C</a:t>
            </a:r>
          </a:p>
          <a:p>
            <a:pPr algn="ctr" eaLnBrk="1" hangingPunct="1"/>
            <a:r>
              <a:rPr lang="en-US" sz="2400" b="1" dirty="0" smtClean="0"/>
              <a:t>Average Number of Drugs Required in Each Treatment Group</a:t>
            </a:r>
          </a:p>
        </p:txBody>
      </p:sp>
      <p:graphicFrame>
        <p:nvGraphicFramePr>
          <p:cNvPr id="7187" name="Group 19"/>
          <p:cNvGraphicFramePr>
            <a:graphicFrameLocks noGrp="1"/>
          </p:cNvGraphicFramePr>
          <p:nvPr/>
        </p:nvGraphicFramePr>
        <p:xfrm>
          <a:off x="823913" y="4714884"/>
          <a:ext cx="7572375" cy="1371600"/>
        </p:xfrm>
        <a:graphic>
          <a:graphicData uri="http://schemas.openxmlformats.org/drawingml/2006/table">
            <a:tbl>
              <a:tblPr/>
              <a:tblGrid>
                <a:gridCol w="2524125"/>
                <a:gridCol w="2524125"/>
                <a:gridCol w="25241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A" sz="2400" b="1" i="0" u="none" strike="noStrike" cap="none" normalizeH="0" baseline="0" dirty="0" smtClean="0">
                        <a:ln>
                          <a:noFill/>
                        </a:ln>
                        <a:solidFill>
                          <a:srgbClr val="333333"/>
                        </a:solidFill>
                        <a:effectLst/>
                        <a:latin typeface="Arial" charset="0"/>
                        <a:cs typeface="Arial" charset="0"/>
                      </a:endParaRPr>
                    </a:p>
                  </a:txBody>
                  <a:tcPr horzOverflow="overflow">
                    <a:lnL>
                      <a:noFill/>
                    </a:lnL>
                    <a:lnR>
                      <a:noFill/>
                    </a:lnR>
                    <a:lnT>
                      <a:noFill/>
                    </a:lnT>
                    <a:lnB w="28575"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Lipid-Lowering</a:t>
                      </a:r>
                      <a:endParaRPr kumimoji="0" lang="fr-CA" sz="2400" b="1" i="0" u="none" strike="noStrike" cap="none" normalizeH="0" baseline="0" dirty="0" smtClean="0">
                        <a:ln>
                          <a:noFill/>
                        </a:ln>
                        <a:solidFill>
                          <a:schemeClr val="bg1"/>
                        </a:solidFill>
                        <a:effectLst/>
                        <a:latin typeface="Arial" charset="0"/>
                        <a:cs typeface="Arial" charset="0"/>
                      </a:endParaRPr>
                    </a:p>
                  </a:txBody>
                  <a:tcPr horzOverflow="overflow">
                    <a:lnL>
                      <a:noFill/>
                    </a:lnL>
                    <a:lnR w="12700" cap="flat" cmpd="sng" algn="ctr">
                      <a:solidFill>
                        <a:srgbClr val="FF6600"/>
                      </a:solidFill>
                      <a:prstDash val="solid"/>
                      <a:round/>
                      <a:headEnd type="none" w="med" len="med"/>
                      <a:tailEnd type="none" w="med" len="med"/>
                    </a:lnR>
                    <a:lnT>
                      <a:noFill/>
                    </a:lnT>
                    <a:lnB w="28575"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Blood Pressure</a:t>
                      </a:r>
                      <a:endParaRPr kumimoji="0" lang="fr-CA" sz="2400" b="1" i="0" u="none" strike="noStrike" cap="none" normalizeH="0" baseline="0" dirty="0" smtClean="0">
                        <a:ln>
                          <a:noFill/>
                        </a:ln>
                        <a:solidFill>
                          <a:schemeClr val="bg1"/>
                        </a:solidFill>
                        <a:effectLst/>
                        <a:latin typeface="Arial" charset="0"/>
                        <a:cs typeface="Arial" charset="0"/>
                      </a:endParaRPr>
                    </a:p>
                  </a:txBody>
                  <a:tcPr horzOverflow="overflow">
                    <a:lnL w="12700" cap="flat" cmpd="sng" algn="ctr">
                      <a:solidFill>
                        <a:srgbClr val="FF6600"/>
                      </a:solidFill>
                      <a:prstDash val="solid"/>
                      <a:round/>
                      <a:headEnd type="none" w="med" len="med"/>
                      <a:tailEnd type="none" w="med" len="med"/>
                    </a:lnL>
                    <a:lnR>
                      <a:noFill/>
                    </a:lnR>
                    <a:lnT>
                      <a:noFill/>
                    </a:lnT>
                    <a:lnB w="28575" cap="flat" cmpd="sng" algn="ctr">
                      <a:solidFill>
                        <a:srgbClr val="FF6600"/>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Standard</a:t>
                      </a:r>
                      <a:endParaRPr kumimoji="0" lang="fr-CA" sz="2400" b="0" i="0" u="none" strike="noStrike" cap="none" normalizeH="0" baseline="0" dirty="0" smtClean="0">
                        <a:ln>
                          <a:noFill/>
                        </a:ln>
                        <a:solidFill>
                          <a:schemeClr val="bg1"/>
                        </a:solidFill>
                        <a:effectLst/>
                        <a:latin typeface="Arial" charset="0"/>
                        <a:cs typeface="Arial" charset="0"/>
                      </a:endParaRPr>
                    </a:p>
                  </a:txBody>
                  <a:tcPr horzOverflow="overflow">
                    <a:lnL>
                      <a:noFill/>
                    </a:lnL>
                    <a:lnR w="12700"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1.2</a:t>
                      </a:r>
                      <a:endParaRPr kumimoji="0" lang="fr-CA" sz="2400" b="0" i="0" u="none" strike="noStrike" cap="none" normalizeH="0" baseline="0" dirty="0" smtClean="0">
                        <a:ln>
                          <a:noFill/>
                        </a:ln>
                        <a:solidFill>
                          <a:schemeClr val="bg1"/>
                        </a:solidFill>
                        <a:effectLst/>
                        <a:latin typeface="Arial" charset="0"/>
                        <a:cs typeface="Arial" charset="0"/>
                      </a:endParaRP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cs typeface="Arial" charset="0"/>
                        </a:rPr>
                        <a:t>1.6</a:t>
                      </a:r>
                    </a:p>
                  </a:txBody>
                  <a:tcPr horzOverflow="overflow">
                    <a:lnL w="12700" cap="flat" cmpd="sng" algn="ctr">
                      <a:solidFill>
                        <a:srgbClr val="FF6600"/>
                      </a:solidFill>
                      <a:prstDash val="solid"/>
                      <a:round/>
                      <a:headEnd type="none" w="med" len="med"/>
                      <a:tailEnd type="none" w="med" len="med"/>
                    </a:lnL>
                    <a:lnR>
                      <a:noFill/>
                    </a:lnR>
                    <a:lnT w="28575"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Aggressive</a:t>
                      </a:r>
                      <a:endParaRPr kumimoji="0" lang="fr-CA" sz="2400" b="0" i="0" u="none" strike="noStrike" cap="none" normalizeH="0" baseline="0" dirty="0" smtClean="0">
                        <a:ln>
                          <a:noFill/>
                        </a:ln>
                        <a:solidFill>
                          <a:schemeClr val="bg1"/>
                        </a:solidFill>
                        <a:effectLst/>
                        <a:latin typeface="Arial" charset="0"/>
                        <a:cs typeface="Arial" charset="0"/>
                      </a:endParaRPr>
                    </a:p>
                  </a:txBody>
                  <a:tcPr horzOverflow="overflow">
                    <a:lnL>
                      <a:noFill/>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1.5</a:t>
                      </a:r>
                      <a:endParaRPr kumimoji="0" lang="fr-CA" sz="2400" b="0" i="0" u="none" strike="noStrike" cap="none" normalizeH="0" baseline="0" dirty="0" smtClean="0">
                        <a:ln>
                          <a:noFill/>
                        </a:ln>
                        <a:solidFill>
                          <a:schemeClr val="bg1"/>
                        </a:solidFill>
                        <a:effectLst/>
                        <a:latin typeface="Arial" charset="0"/>
                        <a:cs typeface="Arial" charset="0"/>
                      </a:endParaRP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cs typeface="Arial" charset="0"/>
                        </a:rPr>
                        <a:t>2.4</a:t>
                      </a:r>
                    </a:p>
                  </a:txBody>
                  <a:tcPr horzOverflow="overflow">
                    <a:lnL w="12700" cap="flat" cmpd="sng" algn="ctr">
                      <a:solidFill>
                        <a:srgbClr val="FF6600"/>
                      </a:solidFill>
                      <a:prstDash val="solid"/>
                      <a:round/>
                      <a:headEnd type="none" w="med" len="med"/>
                      <a:tailEnd type="none" w="med" len="med"/>
                    </a:lnL>
                    <a:lnR>
                      <a:noFill/>
                    </a:lnR>
                    <a:lnT w="12700" cap="flat" cmpd="sng" algn="ctr">
                      <a:solidFill>
                        <a:srgbClr val="FF6600"/>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nvGraphicFramePr>
        <p:xfrm>
          <a:off x="595337" y="223840"/>
          <a:ext cx="7477125" cy="3562350"/>
        </p:xfrm>
        <a:graphic>
          <a:graphicData uri="http://schemas.openxmlformats.org/presentationml/2006/ole">
            <p:oleObj spid="_x0000_s104450" name="Chart" r:id="rId4" imgW="7477049" imgH="3562401" progId="Excel.Sheet.8">
              <p:embed/>
            </p:oleObj>
          </a:graphicData>
        </a:graphic>
      </p:graphicFrame>
      <p:sp>
        <p:nvSpPr>
          <p:cNvPr id="1028" name="Text Box 4"/>
          <p:cNvSpPr txBox="1">
            <a:spLocks noChangeArrowheads="1"/>
          </p:cNvSpPr>
          <p:nvPr/>
        </p:nvSpPr>
        <p:spPr bwMode="auto">
          <a:xfrm>
            <a:off x="450850" y="3896878"/>
            <a:ext cx="8526463" cy="2818270"/>
          </a:xfrm>
          <a:prstGeom prst="rect">
            <a:avLst/>
          </a:prstGeom>
          <a:noFill/>
          <a:ln w="9525">
            <a:noFill/>
            <a:miter lim="800000"/>
            <a:headEnd/>
            <a:tailEnd/>
          </a:ln>
        </p:spPr>
        <p:txBody>
          <a:bodyPr lIns="93534" tIns="46767" rIns="93534" bIns="46767">
            <a:spAutoFit/>
          </a:bodyPr>
          <a:lstStyle/>
          <a:p>
            <a:r>
              <a:rPr lang="en-US" b="1" i="0" dirty="0">
                <a:solidFill>
                  <a:schemeClr val="bg1"/>
                </a:solidFill>
              </a:rPr>
              <a:t>Intention to treat (ITT) analysis (N = 499)</a:t>
            </a:r>
          </a:p>
          <a:p>
            <a:r>
              <a:rPr lang="en-US" b="0" i="0" dirty="0">
                <a:solidFill>
                  <a:schemeClr val="bg1"/>
                </a:solidFill>
              </a:rPr>
              <a:t>At 36 months, significant IMT regression in aggressive group </a:t>
            </a:r>
            <a:r>
              <a:rPr lang="en-US" b="0" i="0" dirty="0" err="1">
                <a:solidFill>
                  <a:schemeClr val="bg1"/>
                </a:solidFill>
              </a:rPr>
              <a:t>vs</a:t>
            </a:r>
            <a:r>
              <a:rPr lang="en-US" b="0" i="0" dirty="0">
                <a:solidFill>
                  <a:schemeClr val="bg1"/>
                </a:solidFill>
              </a:rPr>
              <a:t> slowed progression in standard group (P &lt; .001)</a:t>
            </a:r>
          </a:p>
          <a:p>
            <a:endParaRPr lang="en-US" sz="900" b="0" dirty="0">
              <a:solidFill>
                <a:schemeClr val="bg1"/>
              </a:solidFill>
            </a:endParaRPr>
          </a:p>
          <a:p>
            <a:r>
              <a:rPr lang="en-US" b="1" i="0" dirty="0">
                <a:solidFill>
                  <a:schemeClr val="bg1"/>
                </a:solidFill>
              </a:rPr>
              <a:t>Sensitivity analysis (N = 129)</a:t>
            </a:r>
          </a:p>
          <a:p>
            <a:r>
              <a:rPr lang="en-US" b="0" i="0" dirty="0">
                <a:solidFill>
                  <a:schemeClr val="bg1"/>
                </a:solidFill>
              </a:rPr>
              <a:t>Participants maintaining LDL-C ≤ 1.8 mmol/L during last 12 months of intervention showed further IMT regression, compared with standard group (P &lt; .001)</a:t>
            </a:r>
          </a:p>
        </p:txBody>
      </p:sp>
      <p:sp>
        <p:nvSpPr>
          <p:cNvPr id="1029" name="Text Box 5"/>
          <p:cNvSpPr txBox="1">
            <a:spLocks noChangeArrowheads="1"/>
          </p:cNvSpPr>
          <p:nvPr/>
        </p:nvSpPr>
        <p:spPr bwMode="auto">
          <a:xfrm>
            <a:off x="595009" y="1785926"/>
            <a:ext cx="547967" cy="402224"/>
          </a:xfrm>
          <a:prstGeom prst="rect">
            <a:avLst/>
          </a:prstGeom>
          <a:noFill/>
          <a:ln w="9525">
            <a:noFill/>
            <a:miter lim="800000"/>
            <a:headEnd/>
            <a:tailEnd/>
          </a:ln>
        </p:spPr>
        <p:txBody>
          <a:bodyPr wrap="none" lIns="93534" tIns="46767" rIns="93534" bIns="46767">
            <a:spAutoFit/>
          </a:bodyPr>
          <a:lstStyle/>
          <a:p>
            <a:pPr algn="ctr"/>
            <a:r>
              <a:rPr lang="en-US" sz="1600" dirty="0"/>
              <a:t>mm</a:t>
            </a:r>
            <a:r>
              <a:rPr lang="en-US" sz="2000" dirty="0">
                <a:solidFill>
                  <a:schemeClr val="bg1"/>
                </a:solidFill>
              </a:rPr>
              <a:t> </a:t>
            </a:r>
          </a:p>
        </p:txBody>
      </p:sp>
      <p:sp>
        <p:nvSpPr>
          <p:cNvPr id="8" name="TextBox 7"/>
          <p:cNvSpPr txBox="1"/>
          <p:nvPr/>
        </p:nvSpPr>
        <p:spPr>
          <a:xfrm>
            <a:off x="4286248" y="285728"/>
            <a:ext cx="3786214" cy="646331"/>
          </a:xfrm>
          <a:prstGeom prst="rect">
            <a:avLst/>
          </a:prstGeom>
          <a:noFill/>
        </p:spPr>
        <p:txBody>
          <a:bodyPr wrap="square" rtlCol="0">
            <a:spAutoFit/>
          </a:bodyPr>
          <a:lstStyle/>
          <a:p>
            <a:r>
              <a:rPr lang="en-US" sz="3600" b="1" i="0" dirty="0" smtClean="0"/>
              <a:t>Changes in CIMT</a:t>
            </a:r>
            <a:endParaRPr lang="en-US" sz="3600" b="1" i="0"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chor="ctr"/>
          <a:lstStyle/>
          <a:p>
            <a:pPr eaLnBrk="1" hangingPunct="1"/>
            <a:r>
              <a:rPr lang="en-US" b="0" dirty="0" smtClean="0"/>
              <a:t>SANDS Population Sub-study</a:t>
            </a:r>
            <a:endParaRPr lang="en-US" b="0" dirty="0" smtClean="0">
              <a:latin typeface="Britannic Bold" pitchFamily="34" charset="0"/>
            </a:endParaRPr>
          </a:p>
        </p:txBody>
      </p:sp>
      <p:sp>
        <p:nvSpPr>
          <p:cNvPr id="17411" name="Rectangle 3"/>
          <p:cNvSpPr>
            <a:spLocks noGrp="1" noChangeArrowheads="1"/>
          </p:cNvSpPr>
          <p:nvPr>
            <p:ph idx="1"/>
          </p:nvPr>
        </p:nvSpPr>
        <p:spPr/>
        <p:txBody>
          <a:bodyPr/>
          <a:lstStyle/>
          <a:p>
            <a:pPr marL="0" indent="0" eaLnBrk="1" hangingPunct="1">
              <a:lnSpc>
                <a:spcPct val="90000"/>
              </a:lnSpc>
            </a:pPr>
            <a:r>
              <a:rPr lang="en-US" dirty="0" smtClean="0"/>
              <a:t> </a:t>
            </a:r>
            <a:r>
              <a:rPr lang="en-US" sz="2800" dirty="0" smtClean="0"/>
              <a:t>SANDS </a:t>
            </a:r>
            <a:r>
              <a:rPr lang="en-US" sz="2800" dirty="0" err="1" smtClean="0"/>
              <a:t>substudy</a:t>
            </a:r>
            <a:r>
              <a:rPr lang="en-US" sz="2800" dirty="0" smtClean="0"/>
              <a:t> of aggressive group (N = 213) </a:t>
            </a:r>
            <a:endParaRPr lang="en-US" sz="800" dirty="0" smtClean="0"/>
          </a:p>
          <a:p>
            <a:pPr marL="452438" lvl="1" indent="-182563" eaLnBrk="1" hangingPunct="1">
              <a:lnSpc>
                <a:spcPct val="90000"/>
              </a:lnSpc>
            </a:pPr>
            <a:r>
              <a:rPr lang="en-US" dirty="0" smtClean="0">
                <a:solidFill>
                  <a:srgbClr val="FFC000"/>
                </a:solidFill>
              </a:rPr>
              <a:t>32% </a:t>
            </a:r>
            <a:r>
              <a:rPr lang="en-US" dirty="0" smtClean="0"/>
              <a:t>of patients in aggressive group were taking </a:t>
            </a:r>
            <a:r>
              <a:rPr lang="en-US" dirty="0" err="1" smtClean="0">
                <a:solidFill>
                  <a:srgbClr val="FFC000"/>
                </a:solidFill>
              </a:rPr>
              <a:t>statin</a:t>
            </a:r>
            <a:r>
              <a:rPr lang="en-US" dirty="0" smtClean="0">
                <a:solidFill>
                  <a:srgbClr val="FFC000"/>
                </a:solidFill>
              </a:rPr>
              <a:t> + </a:t>
            </a:r>
            <a:r>
              <a:rPr lang="en-US" dirty="0" err="1" smtClean="0">
                <a:solidFill>
                  <a:srgbClr val="FFC000"/>
                </a:solidFill>
              </a:rPr>
              <a:t>ezetimibe</a:t>
            </a:r>
            <a:endParaRPr lang="en-US" dirty="0" smtClean="0">
              <a:solidFill>
                <a:srgbClr val="FFC000"/>
              </a:solidFill>
            </a:endParaRPr>
          </a:p>
          <a:p>
            <a:pPr marL="452438" lvl="1" indent="-182563" eaLnBrk="1" hangingPunct="1">
              <a:lnSpc>
                <a:spcPct val="90000"/>
              </a:lnSpc>
            </a:pPr>
            <a:r>
              <a:rPr lang="en-US" dirty="0" smtClean="0"/>
              <a:t>68% on </a:t>
            </a:r>
            <a:r>
              <a:rPr lang="en-US" dirty="0" err="1" smtClean="0"/>
              <a:t>statin</a:t>
            </a:r>
            <a:r>
              <a:rPr lang="en-US" dirty="0" smtClean="0"/>
              <a:t> mono-therapy</a:t>
            </a:r>
            <a:endParaRPr lang="en-US" sz="1400" dirty="0" smtClean="0"/>
          </a:p>
          <a:p>
            <a:pPr marL="0" indent="0" eaLnBrk="1" hangingPunct="1">
              <a:lnSpc>
                <a:spcPct val="90000"/>
              </a:lnSpc>
            </a:pPr>
            <a:r>
              <a:rPr lang="en-US" dirty="0" smtClean="0"/>
              <a:t> </a:t>
            </a:r>
            <a:r>
              <a:rPr lang="en-US" sz="2800" dirty="0" smtClean="0"/>
              <a:t>Comparison of CIMT and lipid lowering at </a:t>
            </a:r>
            <a:br>
              <a:rPr lang="en-US" sz="2800" dirty="0" smtClean="0"/>
            </a:br>
            <a:r>
              <a:rPr lang="en-US" sz="2800" dirty="0" smtClean="0"/>
              <a:t>36 months in 3 groups:</a:t>
            </a:r>
            <a:endParaRPr lang="en-US" dirty="0" smtClean="0"/>
          </a:p>
          <a:p>
            <a:pPr marL="452438" lvl="2" indent="-182563" eaLnBrk="1" hangingPunct="1">
              <a:lnSpc>
                <a:spcPct val="90000"/>
              </a:lnSpc>
            </a:pPr>
            <a:r>
              <a:rPr lang="en-US" dirty="0" smtClean="0"/>
              <a:t>Aggressive group (E-): </a:t>
            </a:r>
            <a:r>
              <a:rPr lang="en-US" dirty="0" err="1" smtClean="0"/>
              <a:t>statin</a:t>
            </a:r>
            <a:r>
              <a:rPr lang="en-US" dirty="0" smtClean="0"/>
              <a:t> alone (N = 144) </a:t>
            </a:r>
          </a:p>
          <a:p>
            <a:pPr marL="452438" lvl="2" indent="-182563" eaLnBrk="1" hangingPunct="1">
              <a:lnSpc>
                <a:spcPct val="90000"/>
              </a:lnSpc>
            </a:pPr>
            <a:r>
              <a:rPr lang="en-US" dirty="0" smtClean="0"/>
              <a:t>Aggressive group (E+): </a:t>
            </a:r>
            <a:r>
              <a:rPr lang="en-US" dirty="0" err="1" smtClean="0"/>
              <a:t>statin</a:t>
            </a:r>
            <a:r>
              <a:rPr lang="en-US" dirty="0" smtClean="0"/>
              <a:t> + </a:t>
            </a:r>
            <a:r>
              <a:rPr lang="en-US" dirty="0" err="1" smtClean="0"/>
              <a:t>ezetimibe</a:t>
            </a:r>
            <a:r>
              <a:rPr lang="en-US" dirty="0" smtClean="0"/>
              <a:t> (N = 69 )</a:t>
            </a:r>
          </a:p>
          <a:p>
            <a:pPr marL="452438" lvl="2" indent="-182563" eaLnBrk="1" hangingPunct="1">
              <a:lnSpc>
                <a:spcPct val="90000"/>
              </a:lnSpc>
            </a:pPr>
            <a:r>
              <a:rPr lang="en-US" dirty="0" smtClean="0"/>
              <a:t>Standard group (S): </a:t>
            </a:r>
            <a:r>
              <a:rPr lang="en-US" dirty="0" err="1" smtClean="0"/>
              <a:t>statin</a:t>
            </a:r>
            <a:r>
              <a:rPr lang="en-US" dirty="0" smtClean="0"/>
              <a:t> WITHOUT </a:t>
            </a:r>
            <a:r>
              <a:rPr lang="en-US" dirty="0" err="1" smtClean="0"/>
              <a:t>ezetimibe</a:t>
            </a:r>
            <a:r>
              <a:rPr lang="en-US" dirty="0" smtClean="0"/>
              <a:t> (N = 204)  </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z="2800" b="0" dirty="0" smtClean="0"/>
              <a:t>Change in Lipid and CRP at 36 Months: Standard </a:t>
            </a:r>
            <a:br>
              <a:rPr lang="en-US" sz="2800" b="0" dirty="0" smtClean="0"/>
            </a:br>
            <a:r>
              <a:rPr lang="en-US" sz="2800" b="0" dirty="0" err="1" smtClean="0"/>
              <a:t>vs</a:t>
            </a:r>
            <a:r>
              <a:rPr lang="en-US" sz="2800" b="0" dirty="0" smtClean="0"/>
              <a:t> Aggressive Therapy Subgroups</a:t>
            </a:r>
          </a:p>
        </p:txBody>
      </p:sp>
      <p:sp>
        <p:nvSpPr>
          <p:cNvPr id="4100" name="Text Box 3"/>
          <p:cNvSpPr txBox="1">
            <a:spLocks noChangeArrowheads="1"/>
          </p:cNvSpPr>
          <p:nvPr/>
        </p:nvSpPr>
        <p:spPr bwMode="auto">
          <a:xfrm>
            <a:off x="528638" y="5241925"/>
            <a:ext cx="8312150" cy="946150"/>
          </a:xfrm>
          <a:prstGeom prst="rect">
            <a:avLst/>
          </a:prstGeom>
          <a:noFill/>
          <a:ln w="9525">
            <a:noFill/>
            <a:miter lim="800000"/>
            <a:headEnd/>
            <a:tailEnd/>
          </a:ln>
        </p:spPr>
        <p:txBody>
          <a:bodyPr lIns="0" tIns="0" rIns="0" bIns="0" anchor="b"/>
          <a:lstStyle/>
          <a:p>
            <a:pPr>
              <a:spcBef>
                <a:spcPct val="25000"/>
              </a:spcBef>
            </a:pPr>
            <a:r>
              <a:rPr lang="en-US" sz="1800" b="0" dirty="0">
                <a:solidFill>
                  <a:schemeClr val="bg1"/>
                </a:solidFill>
              </a:rPr>
              <a:t>Values are mean (95% confidence interval). The </a:t>
            </a:r>
            <a:r>
              <a:rPr lang="en-US" sz="1800" b="0" i="1" dirty="0">
                <a:solidFill>
                  <a:schemeClr val="bg1"/>
                </a:solidFill>
              </a:rPr>
              <a:t>P </a:t>
            </a:r>
            <a:r>
              <a:rPr lang="en-US" sz="1800" b="0" dirty="0">
                <a:solidFill>
                  <a:schemeClr val="bg1"/>
                </a:solidFill>
              </a:rPr>
              <a:t>values were determined using the ANOVA F Test.</a:t>
            </a:r>
          </a:p>
          <a:p>
            <a:r>
              <a:rPr lang="en-US" sz="1600" b="0" baseline="30000" dirty="0" err="1">
                <a:solidFill>
                  <a:schemeClr val="bg1"/>
                </a:solidFill>
              </a:rPr>
              <a:t>a</a:t>
            </a:r>
            <a:r>
              <a:rPr lang="en-US" sz="1600" b="0" dirty="0" err="1">
                <a:solidFill>
                  <a:schemeClr val="bg1"/>
                </a:solidFill>
              </a:rPr>
              <a:t>Significant</a:t>
            </a:r>
            <a:r>
              <a:rPr lang="en-US" sz="1600" b="0" dirty="0">
                <a:solidFill>
                  <a:schemeClr val="bg1"/>
                </a:solidFill>
              </a:rPr>
              <a:t> difference between S an E+.</a:t>
            </a:r>
          </a:p>
          <a:p>
            <a:pPr>
              <a:spcAft>
                <a:spcPct val="25000"/>
              </a:spcAft>
            </a:pPr>
            <a:r>
              <a:rPr lang="en-US" sz="1600" b="0" baseline="30000" dirty="0" err="1">
                <a:solidFill>
                  <a:schemeClr val="bg1"/>
                </a:solidFill>
              </a:rPr>
              <a:t>b</a:t>
            </a:r>
            <a:r>
              <a:rPr lang="en-US" sz="1600" b="0" dirty="0" err="1">
                <a:solidFill>
                  <a:schemeClr val="bg1"/>
                </a:solidFill>
              </a:rPr>
              <a:t>Significant</a:t>
            </a:r>
            <a:r>
              <a:rPr lang="en-US" sz="1600" b="0" dirty="0">
                <a:solidFill>
                  <a:schemeClr val="bg1"/>
                </a:solidFill>
              </a:rPr>
              <a:t> difference between S and E- (based on logarithm of CRP)</a:t>
            </a:r>
            <a:endParaRPr lang="en-US" sz="1400" b="0" dirty="0">
              <a:solidFill>
                <a:schemeClr val="bg1"/>
              </a:solidFill>
            </a:endParaRPr>
          </a:p>
        </p:txBody>
      </p:sp>
      <p:graphicFrame>
        <p:nvGraphicFramePr>
          <p:cNvPr id="4098" name="Object 4"/>
          <p:cNvGraphicFramePr>
            <a:graphicFrameLocks noChangeAspect="1"/>
          </p:cNvGraphicFramePr>
          <p:nvPr/>
        </p:nvGraphicFramePr>
        <p:xfrm>
          <a:off x="574675" y="1212850"/>
          <a:ext cx="7886700" cy="3914775"/>
        </p:xfrm>
        <a:graphic>
          <a:graphicData uri="http://schemas.openxmlformats.org/presentationml/2006/ole">
            <p:oleObj spid="_x0000_s107522" name="Chart" r:id="rId4" imgW="7886700" imgH="3914928" progId="Excel.Sheet.8">
              <p:embed/>
            </p:oleObj>
          </a:graphicData>
        </a:graphic>
      </p:graphicFrame>
      <p:sp>
        <p:nvSpPr>
          <p:cNvPr id="4101" name="Text Box 5"/>
          <p:cNvSpPr txBox="1">
            <a:spLocks noChangeArrowheads="1"/>
          </p:cNvSpPr>
          <p:nvPr/>
        </p:nvSpPr>
        <p:spPr bwMode="auto">
          <a:xfrm>
            <a:off x="1130300" y="4913313"/>
            <a:ext cx="1212850" cy="244475"/>
          </a:xfrm>
          <a:prstGeom prst="rect">
            <a:avLst/>
          </a:prstGeom>
          <a:noFill/>
          <a:ln w="9525">
            <a:noFill/>
            <a:miter lim="800000"/>
            <a:headEnd/>
            <a:tailEnd/>
          </a:ln>
        </p:spPr>
        <p:txBody>
          <a:bodyPr lIns="0" tIns="0" rIns="0" bIns="0" anchor="ctr"/>
          <a:lstStyle/>
          <a:p>
            <a:pPr algn="ctr">
              <a:spcBef>
                <a:spcPct val="50000"/>
              </a:spcBef>
            </a:pPr>
            <a:r>
              <a:rPr lang="en-US" sz="1400" i="1">
                <a:solidFill>
                  <a:srgbClr val="000000"/>
                </a:solidFill>
              </a:rPr>
              <a:t>P </a:t>
            </a:r>
            <a:r>
              <a:rPr lang="en-US" sz="1400">
                <a:solidFill>
                  <a:srgbClr val="000000"/>
                </a:solidFill>
              </a:rPr>
              <a:t>= .0001</a:t>
            </a:r>
          </a:p>
        </p:txBody>
      </p:sp>
      <p:sp>
        <p:nvSpPr>
          <p:cNvPr id="4102" name="Text Box 6"/>
          <p:cNvSpPr txBox="1">
            <a:spLocks noChangeArrowheads="1"/>
          </p:cNvSpPr>
          <p:nvPr/>
        </p:nvSpPr>
        <p:spPr bwMode="auto">
          <a:xfrm>
            <a:off x="2592388" y="4924425"/>
            <a:ext cx="1081087" cy="244475"/>
          </a:xfrm>
          <a:prstGeom prst="rect">
            <a:avLst/>
          </a:prstGeom>
          <a:noFill/>
          <a:ln w="9525">
            <a:noFill/>
            <a:miter lim="800000"/>
            <a:headEnd/>
            <a:tailEnd/>
          </a:ln>
        </p:spPr>
        <p:txBody>
          <a:bodyPr lIns="0" tIns="0" rIns="0" bIns="0" anchor="ctr"/>
          <a:lstStyle/>
          <a:p>
            <a:pPr algn="ctr">
              <a:spcBef>
                <a:spcPct val="50000"/>
              </a:spcBef>
            </a:pPr>
            <a:r>
              <a:rPr lang="en-US" sz="1400" i="1">
                <a:solidFill>
                  <a:srgbClr val="000000"/>
                </a:solidFill>
              </a:rPr>
              <a:t>P </a:t>
            </a:r>
            <a:r>
              <a:rPr lang="en-US" sz="1400">
                <a:solidFill>
                  <a:srgbClr val="000000"/>
                </a:solidFill>
              </a:rPr>
              <a:t>= .987</a:t>
            </a:r>
          </a:p>
        </p:txBody>
      </p:sp>
      <p:sp>
        <p:nvSpPr>
          <p:cNvPr id="4103" name="Text Box 7"/>
          <p:cNvSpPr txBox="1">
            <a:spLocks noChangeArrowheads="1"/>
          </p:cNvSpPr>
          <p:nvPr/>
        </p:nvSpPr>
        <p:spPr bwMode="auto">
          <a:xfrm>
            <a:off x="4090988" y="4935538"/>
            <a:ext cx="1212850" cy="244475"/>
          </a:xfrm>
          <a:prstGeom prst="rect">
            <a:avLst/>
          </a:prstGeom>
          <a:noFill/>
          <a:ln w="9525">
            <a:noFill/>
            <a:miter lim="800000"/>
            <a:headEnd/>
            <a:tailEnd/>
          </a:ln>
        </p:spPr>
        <p:txBody>
          <a:bodyPr lIns="0" tIns="0" rIns="0" bIns="0" anchor="ctr"/>
          <a:lstStyle/>
          <a:p>
            <a:pPr algn="ctr">
              <a:spcBef>
                <a:spcPct val="50000"/>
              </a:spcBef>
            </a:pPr>
            <a:r>
              <a:rPr lang="en-US" sz="1400" i="1">
                <a:solidFill>
                  <a:srgbClr val="000000"/>
                </a:solidFill>
              </a:rPr>
              <a:t>P </a:t>
            </a:r>
            <a:r>
              <a:rPr lang="en-US" sz="1400">
                <a:solidFill>
                  <a:srgbClr val="000000"/>
                </a:solidFill>
              </a:rPr>
              <a:t>= .0001</a:t>
            </a:r>
          </a:p>
        </p:txBody>
      </p:sp>
      <p:sp>
        <p:nvSpPr>
          <p:cNvPr id="4104" name="Text Box 8"/>
          <p:cNvSpPr txBox="1">
            <a:spLocks noChangeArrowheads="1"/>
          </p:cNvSpPr>
          <p:nvPr/>
        </p:nvSpPr>
        <p:spPr bwMode="auto">
          <a:xfrm>
            <a:off x="5499100" y="4913313"/>
            <a:ext cx="1212850" cy="244475"/>
          </a:xfrm>
          <a:prstGeom prst="rect">
            <a:avLst/>
          </a:prstGeom>
          <a:noFill/>
          <a:ln w="9525">
            <a:noFill/>
            <a:miter lim="800000"/>
            <a:headEnd/>
            <a:tailEnd/>
          </a:ln>
        </p:spPr>
        <p:txBody>
          <a:bodyPr lIns="0" tIns="0" rIns="0" bIns="0" anchor="ctr"/>
          <a:lstStyle/>
          <a:p>
            <a:pPr algn="ctr">
              <a:spcBef>
                <a:spcPct val="50000"/>
              </a:spcBef>
            </a:pPr>
            <a:r>
              <a:rPr lang="en-US" sz="1400" i="1">
                <a:solidFill>
                  <a:srgbClr val="000000"/>
                </a:solidFill>
              </a:rPr>
              <a:t>P </a:t>
            </a:r>
            <a:r>
              <a:rPr lang="en-US" sz="1400">
                <a:solidFill>
                  <a:srgbClr val="000000"/>
                </a:solidFill>
              </a:rPr>
              <a:t>= .11</a:t>
            </a:r>
          </a:p>
        </p:txBody>
      </p:sp>
      <p:sp>
        <p:nvSpPr>
          <p:cNvPr id="4105" name="Text Box 9"/>
          <p:cNvSpPr txBox="1">
            <a:spLocks noChangeArrowheads="1"/>
          </p:cNvSpPr>
          <p:nvPr/>
        </p:nvSpPr>
        <p:spPr bwMode="auto">
          <a:xfrm>
            <a:off x="6940550" y="4881563"/>
            <a:ext cx="1212850" cy="244475"/>
          </a:xfrm>
          <a:prstGeom prst="rect">
            <a:avLst/>
          </a:prstGeom>
          <a:noFill/>
          <a:ln w="9525">
            <a:noFill/>
            <a:miter lim="800000"/>
            <a:headEnd/>
            <a:tailEnd/>
          </a:ln>
        </p:spPr>
        <p:txBody>
          <a:bodyPr lIns="0" tIns="0" rIns="0" bIns="0" anchor="ctr"/>
          <a:lstStyle/>
          <a:p>
            <a:pPr algn="ctr">
              <a:spcBef>
                <a:spcPct val="50000"/>
              </a:spcBef>
            </a:pPr>
            <a:r>
              <a:rPr lang="en-US" sz="1400" i="1">
                <a:solidFill>
                  <a:srgbClr val="000000"/>
                </a:solidFill>
              </a:rPr>
              <a:t>P </a:t>
            </a:r>
            <a:r>
              <a:rPr lang="en-US" sz="1400">
                <a:solidFill>
                  <a:srgbClr val="000000"/>
                </a:solidFill>
              </a:rPr>
              <a:t>= .008</a:t>
            </a:r>
          </a:p>
        </p:txBody>
      </p:sp>
      <p:sp>
        <p:nvSpPr>
          <p:cNvPr id="4106" name="Text Box 10"/>
          <p:cNvSpPr txBox="1">
            <a:spLocks noChangeArrowheads="1"/>
          </p:cNvSpPr>
          <p:nvPr/>
        </p:nvSpPr>
        <p:spPr bwMode="auto">
          <a:xfrm>
            <a:off x="1285875" y="2640013"/>
            <a:ext cx="196850" cy="134937"/>
          </a:xfrm>
          <a:prstGeom prst="rect">
            <a:avLst/>
          </a:prstGeom>
          <a:noFill/>
          <a:ln w="9525">
            <a:noFill/>
            <a:miter lim="800000"/>
            <a:headEnd/>
            <a:tailEnd/>
          </a:ln>
        </p:spPr>
        <p:txBody>
          <a:bodyPr lIns="0" tIns="0" rIns="0" bIns="0" anchor="ctr"/>
          <a:lstStyle/>
          <a:p>
            <a:pPr algn="ctr">
              <a:spcBef>
                <a:spcPct val="50000"/>
              </a:spcBef>
            </a:pPr>
            <a:r>
              <a:rPr lang="en-US" sz="1200" baseline="30000"/>
              <a:t>ab</a:t>
            </a:r>
          </a:p>
        </p:txBody>
      </p:sp>
      <p:sp>
        <p:nvSpPr>
          <p:cNvPr id="4107" name="Text Box 11"/>
          <p:cNvSpPr txBox="1">
            <a:spLocks noChangeArrowheads="1"/>
          </p:cNvSpPr>
          <p:nvPr/>
        </p:nvSpPr>
        <p:spPr bwMode="auto">
          <a:xfrm>
            <a:off x="4305300" y="2965450"/>
            <a:ext cx="196850" cy="134938"/>
          </a:xfrm>
          <a:prstGeom prst="rect">
            <a:avLst/>
          </a:prstGeom>
          <a:noFill/>
          <a:ln w="9525">
            <a:noFill/>
            <a:miter lim="800000"/>
            <a:headEnd/>
            <a:tailEnd/>
          </a:ln>
        </p:spPr>
        <p:txBody>
          <a:bodyPr lIns="0" tIns="0" rIns="0" bIns="0" anchor="ctr"/>
          <a:lstStyle/>
          <a:p>
            <a:pPr algn="ctr">
              <a:spcBef>
                <a:spcPct val="50000"/>
              </a:spcBef>
            </a:pPr>
            <a:r>
              <a:rPr lang="en-US" sz="1200" baseline="30000">
                <a:solidFill>
                  <a:srgbClr val="000000"/>
                </a:solidFill>
              </a:rPr>
              <a:t>ab</a:t>
            </a:r>
          </a:p>
        </p:txBody>
      </p:sp>
      <p:sp>
        <p:nvSpPr>
          <p:cNvPr id="4108" name="Text Box 12"/>
          <p:cNvSpPr txBox="1">
            <a:spLocks noChangeArrowheads="1"/>
          </p:cNvSpPr>
          <p:nvPr/>
        </p:nvSpPr>
        <p:spPr bwMode="auto">
          <a:xfrm rot="-5400000">
            <a:off x="-1252537" y="3195638"/>
            <a:ext cx="3127375" cy="244475"/>
          </a:xfrm>
          <a:prstGeom prst="rect">
            <a:avLst/>
          </a:prstGeom>
          <a:noFill/>
          <a:ln w="9525">
            <a:noFill/>
            <a:miter lim="800000"/>
            <a:headEnd/>
            <a:tailEnd/>
          </a:ln>
        </p:spPr>
        <p:txBody>
          <a:bodyPr lIns="0" tIns="0" rIns="0" bIns="0" anchor="ctr"/>
          <a:lstStyle/>
          <a:p>
            <a:pPr algn="ctr">
              <a:spcBef>
                <a:spcPct val="50000"/>
              </a:spcBef>
            </a:pPr>
            <a:r>
              <a:rPr lang="en-US" sz="1600" dirty="0">
                <a:solidFill>
                  <a:schemeClr val="bg1"/>
                </a:solidFill>
              </a:rPr>
              <a:t>Change in Parameter (mg/dl)</a:t>
            </a:r>
          </a:p>
        </p:txBody>
      </p:sp>
      <p:sp>
        <p:nvSpPr>
          <p:cNvPr id="4109" name="Text Box 11"/>
          <p:cNvSpPr txBox="1">
            <a:spLocks noChangeArrowheads="1"/>
          </p:cNvSpPr>
          <p:nvPr/>
        </p:nvSpPr>
        <p:spPr bwMode="auto">
          <a:xfrm>
            <a:off x="1370013" y="2709863"/>
            <a:ext cx="196850" cy="134937"/>
          </a:xfrm>
          <a:prstGeom prst="rect">
            <a:avLst/>
          </a:prstGeom>
          <a:noFill/>
          <a:ln w="9525">
            <a:noFill/>
            <a:miter lim="800000"/>
            <a:headEnd/>
            <a:tailEnd/>
          </a:ln>
        </p:spPr>
        <p:txBody>
          <a:bodyPr lIns="0" tIns="0" rIns="0" bIns="0" anchor="ctr"/>
          <a:lstStyle/>
          <a:p>
            <a:pPr algn="ctr">
              <a:spcBef>
                <a:spcPct val="50000"/>
              </a:spcBef>
            </a:pPr>
            <a:r>
              <a:rPr lang="en-US" sz="1200" baseline="30000">
                <a:solidFill>
                  <a:srgbClr val="000000"/>
                </a:solidFill>
              </a:rPr>
              <a:t>ab</a:t>
            </a:r>
          </a:p>
        </p:txBody>
      </p:sp>
      <p:sp>
        <p:nvSpPr>
          <p:cNvPr id="4110" name="Rectangle 14"/>
          <p:cNvSpPr>
            <a:spLocks noChangeArrowheads="1"/>
          </p:cNvSpPr>
          <p:nvPr/>
        </p:nvSpPr>
        <p:spPr bwMode="auto">
          <a:xfrm>
            <a:off x="25400" y="6507163"/>
            <a:ext cx="4816475" cy="274637"/>
          </a:xfrm>
          <a:prstGeom prst="rect">
            <a:avLst/>
          </a:prstGeom>
          <a:noFill/>
          <a:ln w="9525">
            <a:noFill/>
            <a:miter lim="800000"/>
            <a:headEnd/>
            <a:tailEnd/>
          </a:ln>
        </p:spPr>
        <p:txBody>
          <a:bodyPr>
            <a:spAutoFit/>
          </a:bodyPr>
          <a:lstStyle/>
          <a:p>
            <a:pPr>
              <a:spcBef>
                <a:spcPct val="25000"/>
              </a:spcBef>
            </a:pPr>
            <a:r>
              <a:rPr lang="en-US" sz="1200" b="0" dirty="0" err="1">
                <a:solidFill>
                  <a:schemeClr val="bg1"/>
                </a:solidFill>
              </a:rPr>
              <a:t>Fleg</a:t>
            </a:r>
            <a:r>
              <a:rPr lang="en-US" sz="1200" b="0" dirty="0">
                <a:solidFill>
                  <a:schemeClr val="bg1"/>
                </a:solidFill>
              </a:rPr>
              <a:t> JL, et al. </a:t>
            </a:r>
            <a:r>
              <a:rPr lang="en-US" sz="1200" b="0" i="1" dirty="0">
                <a:solidFill>
                  <a:schemeClr val="bg1"/>
                </a:solidFill>
              </a:rPr>
              <a:t>J Am </a:t>
            </a:r>
            <a:r>
              <a:rPr lang="en-US" sz="1200" b="0" i="1" dirty="0" err="1">
                <a:solidFill>
                  <a:schemeClr val="bg1"/>
                </a:solidFill>
              </a:rPr>
              <a:t>Coll</a:t>
            </a:r>
            <a:r>
              <a:rPr lang="en-US" sz="1200" b="0" i="1" dirty="0">
                <a:solidFill>
                  <a:schemeClr val="bg1"/>
                </a:solidFill>
              </a:rPr>
              <a:t> </a:t>
            </a:r>
            <a:r>
              <a:rPr lang="en-US" sz="1200" b="0" i="1" dirty="0" err="1">
                <a:solidFill>
                  <a:schemeClr val="bg1"/>
                </a:solidFill>
              </a:rPr>
              <a:t>Cardiol</a:t>
            </a:r>
            <a:r>
              <a:rPr lang="en-US" sz="1200" b="0" dirty="0">
                <a:solidFill>
                  <a:schemeClr val="bg1"/>
                </a:solidFill>
              </a:rPr>
              <a:t>. 2008;52:1-8.</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2"/>
          <p:cNvSpPr>
            <a:spLocks noGrp="1" noChangeArrowheads="1"/>
          </p:cNvSpPr>
          <p:nvPr>
            <p:ph type="title"/>
          </p:nvPr>
        </p:nvSpPr>
        <p:spPr>
          <a:xfrm>
            <a:off x="1219200" y="71414"/>
            <a:ext cx="7772400" cy="1143000"/>
          </a:xfrm>
        </p:spPr>
        <p:txBody>
          <a:bodyPr/>
          <a:lstStyle/>
          <a:p>
            <a:pPr eaLnBrk="1" hangingPunct="1">
              <a:defRPr/>
            </a:pPr>
            <a:r>
              <a:rPr lang="en-US" sz="3200" b="0" dirty="0" smtClean="0">
                <a:latin typeface="+mn-lt"/>
              </a:rPr>
              <a:t>Change in CIMT at 36 Months: Standard </a:t>
            </a:r>
            <a:br>
              <a:rPr lang="en-US" sz="3200" b="0" dirty="0" smtClean="0">
                <a:latin typeface="+mn-lt"/>
              </a:rPr>
            </a:br>
            <a:r>
              <a:rPr lang="en-US" sz="3200" b="0" dirty="0" err="1" smtClean="0">
                <a:latin typeface="+mn-lt"/>
              </a:rPr>
              <a:t>vs</a:t>
            </a:r>
            <a:r>
              <a:rPr lang="en-US" sz="3200" b="0" dirty="0" smtClean="0">
                <a:latin typeface="+mn-lt"/>
              </a:rPr>
              <a:t> Aggressive Therapy Subgroups</a:t>
            </a:r>
          </a:p>
        </p:txBody>
      </p:sp>
      <p:sp>
        <p:nvSpPr>
          <p:cNvPr id="5124" name="Text Box 3"/>
          <p:cNvSpPr txBox="1">
            <a:spLocks noChangeArrowheads="1"/>
          </p:cNvSpPr>
          <p:nvPr/>
        </p:nvSpPr>
        <p:spPr bwMode="auto">
          <a:xfrm>
            <a:off x="876300" y="5973792"/>
            <a:ext cx="7778750" cy="598488"/>
          </a:xfrm>
          <a:prstGeom prst="rect">
            <a:avLst/>
          </a:prstGeom>
          <a:noFill/>
          <a:ln w="9525">
            <a:noFill/>
            <a:miter lim="800000"/>
            <a:headEnd/>
            <a:tailEnd/>
          </a:ln>
        </p:spPr>
        <p:txBody>
          <a:bodyPr lIns="0" tIns="0" rIns="0" bIns="0" anchor="b"/>
          <a:lstStyle/>
          <a:p>
            <a:pPr>
              <a:spcBef>
                <a:spcPct val="25000"/>
              </a:spcBef>
              <a:defRPr/>
            </a:pPr>
            <a:r>
              <a:rPr lang="en-US" sz="1600" b="0" baseline="30000" dirty="0" err="1">
                <a:solidFill>
                  <a:schemeClr val="bg1"/>
                </a:solidFill>
                <a:latin typeface="+mn-lt"/>
              </a:rPr>
              <a:t>a</a:t>
            </a:r>
            <a:r>
              <a:rPr lang="en-US" sz="1600" b="0" i="1" dirty="0" err="1">
                <a:solidFill>
                  <a:schemeClr val="bg1"/>
                </a:solidFill>
                <a:latin typeface="+mn-lt"/>
              </a:rPr>
              <a:t>P</a:t>
            </a:r>
            <a:r>
              <a:rPr lang="en-US" sz="1600" b="0" i="1" dirty="0">
                <a:solidFill>
                  <a:schemeClr val="bg1"/>
                </a:solidFill>
                <a:latin typeface="+mn-lt"/>
              </a:rPr>
              <a:t> &lt; </a:t>
            </a:r>
            <a:r>
              <a:rPr lang="en-US" sz="1600" b="0" dirty="0">
                <a:solidFill>
                  <a:schemeClr val="bg1"/>
                </a:solidFill>
                <a:latin typeface="+mn-lt"/>
              </a:rPr>
              <a:t>.001 </a:t>
            </a:r>
            <a:r>
              <a:rPr lang="en-US" sz="1600" b="0" dirty="0" err="1">
                <a:solidFill>
                  <a:schemeClr val="bg1"/>
                </a:solidFill>
                <a:latin typeface="+mn-lt"/>
              </a:rPr>
              <a:t>vs</a:t>
            </a:r>
            <a:r>
              <a:rPr lang="en-US" sz="1600" b="0" dirty="0">
                <a:solidFill>
                  <a:schemeClr val="bg1"/>
                </a:solidFill>
                <a:latin typeface="+mn-lt"/>
              </a:rPr>
              <a:t> standard group; </a:t>
            </a:r>
            <a:r>
              <a:rPr lang="en-US" sz="1600" b="0" baseline="30000" dirty="0">
                <a:solidFill>
                  <a:schemeClr val="bg1"/>
                </a:solidFill>
                <a:latin typeface="+mn-lt"/>
              </a:rPr>
              <a:t>b</a:t>
            </a:r>
            <a:r>
              <a:rPr lang="en-US" sz="1600" b="0" dirty="0">
                <a:solidFill>
                  <a:schemeClr val="bg1"/>
                </a:solidFill>
                <a:latin typeface="+mn-lt"/>
              </a:rPr>
              <a:t> No statistical difference between E+ and E- subgroups</a:t>
            </a:r>
          </a:p>
        </p:txBody>
      </p:sp>
      <p:graphicFrame>
        <p:nvGraphicFramePr>
          <p:cNvPr id="5122" name="Object 4"/>
          <p:cNvGraphicFramePr>
            <a:graphicFrameLocks noChangeAspect="1"/>
          </p:cNvGraphicFramePr>
          <p:nvPr/>
        </p:nvGraphicFramePr>
        <p:xfrm>
          <a:off x="519113" y="1582767"/>
          <a:ext cx="8315325" cy="4756150"/>
        </p:xfrm>
        <a:graphic>
          <a:graphicData uri="http://schemas.openxmlformats.org/presentationml/2006/ole">
            <p:oleObj spid="_x0000_s108546" r:id="rId4" imgW="8315665" imgH="4755292" progId="Excel.Sheet.8">
              <p:embed/>
            </p:oleObj>
          </a:graphicData>
        </a:graphic>
      </p:graphicFrame>
      <p:sp>
        <p:nvSpPr>
          <p:cNvPr id="5125" name="Text Box 13"/>
          <p:cNvSpPr txBox="1">
            <a:spLocks noChangeArrowheads="1"/>
          </p:cNvSpPr>
          <p:nvPr/>
        </p:nvSpPr>
        <p:spPr bwMode="auto">
          <a:xfrm rot="16200000">
            <a:off x="-1190624" y="4210079"/>
            <a:ext cx="3149600" cy="244475"/>
          </a:xfrm>
          <a:prstGeom prst="rect">
            <a:avLst/>
          </a:prstGeom>
          <a:noFill/>
          <a:ln w="9525">
            <a:noFill/>
            <a:miter lim="800000"/>
            <a:headEnd/>
            <a:tailEnd/>
          </a:ln>
        </p:spPr>
        <p:txBody>
          <a:bodyPr lIns="0" tIns="0" rIns="0" bIns="0" anchor="ctr"/>
          <a:lstStyle/>
          <a:p>
            <a:pPr algn="ctr">
              <a:spcBef>
                <a:spcPct val="50000"/>
              </a:spcBef>
              <a:defRPr/>
            </a:pPr>
            <a:r>
              <a:rPr lang="en-US" sz="1600" dirty="0">
                <a:solidFill>
                  <a:schemeClr val="bg1"/>
                </a:solidFill>
                <a:latin typeface="+mn-lt"/>
              </a:rPr>
              <a:t>CIMT (mm)</a:t>
            </a:r>
          </a:p>
        </p:txBody>
      </p:sp>
      <p:sp>
        <p:nvSpPr>
          <p:cNvPr id="5126" name="Text Box 14"/>
          <p:cNvSpPr txBox="1">
            <a:spLocks noChangeArrowheads="1"/>
          </p:cNvSpPr>
          <p:nvPr/>
        </p:nvSpPr>
        <p:spPr bwMode="auto">
          <a:xfrm>
            <a:off x="5241925" y="5095905"/>
            <a:ext cx="350838" cy="122237"/>
          </a:xfrm>
          <a:prstGeom prst="rect">
            <a:avLst/>
          </a:prstGeom>
          <a:noFill/>
          <a:ln w="9525">
            <a:noFill/>
            <a:miter lim="800000"/>
            <a:headEnd/>
            <a:tailEnd/>
          </a:ln>
        </p:spPr>
        <p:txBody>
          <a:bodyPr lIns="0" tIns="0" rIns="0" bIns="0" anchor="ctr"/>
          <a:lstStyle/>
          <a:p>
            <a:pPr algn="ctr">
              <a:spcBef>
                <a:spcPct val="50000"/>
              </a:spcBef>
              <a:defRPr/>
            </a:pPr>
            <a:r>
              <a:rPr lang="en-US" sz="1200" baseline="30000" dirty="0">
                <a:solidFill>
                  <a:srgbClr val="000000"/>
                </a:solidFill>
                <a:latin typeface="+mn-lt"/>
              </a:rPr>
              <a:t>a ,b</a:t>
            </a:r>
          </a:p>
        </p:txBody>
      </p:sp>
      <p:sp>
        <p:nvSpPr>
          <p:cNvPr id="5127" name="Text Box 14"/>
          <p:cNvSpPr txBox="1">
            <a:spLocks noChangeArrowheads="1"/>
          </p:cNvSpPr>
          <p:nvPr/>
        </p:nvSpPr>
        <p:spPr bwMode="auto">
          <a:xfrm>
            <a:off x="6916738" y="4787930"/>
            <a:ext cx="350837" cy="122237"/>
          </a:xfrm>
          <a:prstGeom prst="rect">
            <a:avLst/>
          </a:prstGeom>
          <a:noFill/>
          <a:ln w="9525">
            <a:noFill/>
            <a:miter lim="800000"/>
            <a:headEnd/>
            <a:tailEnd/>
          </a:ln>
        </p:spPr>
        <p:txBody>
          <a:bodyPr lIns="0" tIns="0" rIns="0" bIns="0" anchor="ctr"/>
          <a:lstStyle/>
          <a:p>
            <a:pPr algn="ctr">
              <a:spcBef>
                <a:spcPct val="50000"/>
              </a:spcBef>
              <a:defRPr/>
            </a:pPr>
            <a:r>
              <a:rPr lang="en-US" sz="1200" baseline="30000" dirty="0">
                <a:solidFill>
                  <a:srgbClr val="000000"/>
                </a:solidFill>
                <a:latin typeface="+mn-lt"/>
              </a:rPr>
              <a:t>a, b</a:t>
            </a:r>
          </a:p>
        </p:txBody>
      </p:sp>
      <p:cxnSp>
        <p:nvCxnSpPr>
          <p:cNvPr id="5128" name="Connecteur droit 9"/>
          <p:cNvCxnSpPr>
            <a:cxnSpLocks noChangeShapeType="1"/>
          </p:cNvCxnSpPr>
          <p:nvPr/>
        </p:nvCxnSpPr>
        <p:spPr bwMode="auto">
          <a:xfrm>
            <a:off x="1223963" y="4268817"/>
            <a:ext cx="6619875" cy="1588"/>
          </a:xfrm>
          <a:prstGeom prst="line">
            <a:avLst/>
          </a:prstGeom>
          <a:noFill/>
          <a:ln w="9525" algn="ctr">
            <a:solidFill>
              <a:srgbClr val="000000"/>
            </a:solidFill>
            <a:round/>
            <a:headEnd/>
            <a:tailEnd/>
          </a:ln>
        </p:spPr>
      </p:cxnSp>
      <p:sp>
        <p:nvSpPr>
          <p:cNvPr id="5129" name="Rectangle 10"/>
          <p:cNvSpPr>
            <a:spLocks noChangeArrowheads="1"/>
          </p:cNvSpPr>
          <p:nvPr/>
        </p:nvSpPr>
        <p:spPr bwMode="auto">
          <a:xfrm>
            <a:off x="0" y="6583387"/>
            <a:ext cx="4881563" cy="274637"/>
          </a:xfrm>
          <a:prstGeom prst="rect">
            <a:avLst/>
          </a:prstGeom>
          <a:noFill/>
          <a:ln w="9525">
            <a:noFill/>
            <a:miter lim="800000"/>
            <a:headEnd/>
            <a:tailEnd/>
          </a:ln>
        </p:spPr>
        <p:txBody>
          <a:bodyPr>
            <a:spAutoFit/>
          </a:bodyPr>
          <a:lstStyle/>
          <a:p>
            <a:pPr>
              <a:spcBef>
                <a:spcPct val="25000"/>
              </a:spcBef>
            </a:pPr>
            <a:r>
              <a:rPr lang="en-US" sz="1200" b="0" dirty="0" err="1">
                <a:solidFill>
                  <a:schemeClr val="bg1"/>
                </a:solidFill>
              </a:rPr>
              <a:t>Fleg</a:t>
            </a:r>
            <a:r>
              <a:rPr lang="en-US" sz="1200" b="0" dirty="0">
                <a:solidFill>
                  <a:schemeClr val="bg1"/>
                </a:solidFill>
              </a:rPr>
              <a:t> JL, et al. </a:t>
            </a:r>
            <a:r>
              <a:rPr lang="en-US" sz="1200" b="0" i="1" dirty="0">
                <a:solidFill>
                  <a:schemeClr val="bg1"/>
                </a:solidFill>
              </a:rPr>
              <a:t>J Am </a:t>
            </a:r>
            <a:r>
              <a:rPr lang="en-US" sz="1200" b="0" i="1" dirty="0" err="1">
                <a:solidFill>
                  <a:schemeClr val="bg1"/>
                </a:solidFill>
              </a:rPr>
              <a:t>Coll</a:t>
            </a:r>
            <a:r>
              <a:rPr lang="en-US" sz="1200" b="0" i="1" dirty="0">
                <a:solidFill>
                  <a:schemeClr val="bg1"/>
                </a:solidFill>
              </a:rPr>
              <a:t> </a:t>
            </a:r>
            <a:r>
              <a:rPr lang="en-US" sz="1200" b="0" i="1" dirty="0" err="1">
                <a:solidFill>
                  <a:schemeClr val="bg1"/>
                </a:solidFill>
              </a:rPr>
              <a:t>Cardiol</a:t>
            </a:r>
            <a:r>
              <a:rPr lang="en-US" sz="1200" b="0" dirty="0">
                <a:solidFill>
                  <a:schemeClr val="bg1"/>
                </a:solidFill>
              </a:rPr>
              <a:t>. 2008;52:1-8.</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SANDS and Surrogate </a:t>
            </a:r>
            <a:br>
              <a:rPr lang="en-US" b="0" dirty="0" smtClean="0"/>
            </a:br>
            <a:r>
              <a:rPr lang="en-US" b="0" dirty="0" smtClean="0"/>
              <a:t>Endpoints</a:t>
            </a:r>
            <a:endParaRPr lang="en-US" dirty="0"/>
          </a:p>
        </p:txBody>
      </p:sp>
      <p:sp>
        <p:nvSpPr>
          <p:cNvPr id="3" name="Content Placeholder 2"/>
          <p:cNvSpPr>
            <a:spLocks noGrp="1"/>
          </p:cNvSpPr>
          <p:nvPr>
            <p:ph idx="1"/>
          </p:nvPr>
        </p:nvSpPr>
        <p:spPr/>
        <p:txBody>
          <a:bodyPr/>
          <a:lstStyle/>
          <a:p>
            <a:r>
              <a:rPr lang="en-US" dirty="0" smtClean="0"/>
              <a:t>LDL-C/non-HDL-C were significantly lower at 36 months in both aggressive subgroups as compared with the standard subgroup</a:t>
            </a:r>
          </a:p>
          <a:p>
            <a:r>
              <a:rPr lang="en-US" dirty="0" smtClean="0"/>
              <a:t>The combination of </a:t>
            </a:r>
            <a:r>
              <a:rPr lang="en-US" dirty="0" err="1" smtClean="0"/>
              <a:t>ezetimibe</a:t>
            </a:r>
            <a:r>
              <a:rPr lang="en-US" dirty="0" smtClean="0"/>
              <a:t> plus </a:t>
            </a:r>
            <a:r>
              <a:rPr lang="en-US" dirty="0" err="1" smtClean="0"/>
              <a:t>statin</a:t>
            </a:r>
            <a:r>
              <a:rPr lang="en-US" dirty="0" smtClean="0"/>
              <a:t> has essentially an identical beneficial effect on CIMT as </a:t>
            </a:r>
            <a:r>
              <a:rPr lang="en-US" dirty="0" err="1" smtClean="0"/>
              <a:t>statin</a:t>
            </a:r>
            <a:r>
              <a:rPr lang="en-US" dirty="0" smtClean="0"/>
              <a:t> alone, for a similar change in LDL-C and non-HDL-C.</a:t>
            </a:r>
            <a:endParaRPr lang="en-US" dirty="0"/>
          </a:p>
        </p:txBody>
      </p:sp>
      <p:sp>
        <p:nvSpPr>
          <p:cNvPr id="4" name="Footer Placeholder 3"/>
          <p:cNvSpPr>
            <a:spLocks noGrp="1"/>
          </p:cNvSpPr>
          <p:nvPr>
            <p:ph type="ftr" sz="quarter" idx="11"/>
          </p:nvPr>
        </p:nvSpPr>
        <p:spPr/>
        <p:txBody>
          <a:bodyPr/>
          <a:lstStyle/>
          <a:p>
            <a:pPr>
              <a:defRPr/>
            </a:pPr>
            <a:r>
              <a:rPr lang="en-US" smtClean="0"/>
              <a:t>© Continuing Medical Implementation ®                                       …..</a:t>
            </a:r>
            <a:r>
              <a:rPr lang="en-US" i="1" smtClean="0"/>
              <a:t>.bridging the care gap </a:t>
            </a:r>
            <a:endParaRPr lang="en-US" i="1"/>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Goals of Lipid Lowering</a:t>
            </a:r>
            <a:br>
              <a:rPr lang="en-US" dirty="0" smtClean="0"/>
            </a:br>
            <a:r>
              <a:rPr lang="en-US" dirty="0" smtClean="0"/>
              <a:t> Therapy</a:t>
            </a:r>
          </a:p>
        </p:txBody>
      </p:sp>
      <p:sp>
        <p:nvSpPr>
          <p:cNvPr id="45059" name="Content Placeholder 3"/>
          <p:cNvSpPr>
            <a:spLocks noGrp="1"/>
          </p:cNvSpPr>
          <p:nvPr>
            <p:ph idx="1"/>
          </p:nvPr>
        </p:nvSpPr>
        <p:spPr/>
        <p:txBody>
          <a:bodyPr/>
          <a:lstStyle/>
          <a:p>
            <a:pPr eaLnBrk="1" hangingPunct="1"/>
            <a:r>
              <a:rPr lang="en-US" dirty="0" smtClean="0"/>
              <a:t>Prevent initiation of atherosclerosis</a:t>
            </a:r>
          </a:p>
          <a:p>
            <a:pPr eaLnBrk="1" hangingPunct="1"/>
            <a:r>
              <a:rPr lang="en-US" dirty="0" smtClean="0"/>
              <a:t>Stop progression of atherosclerosis</a:t>
            </a:r>
          </a:p>
          <a:p>
            <a:pPr eaLnBrk="1" hangingPunct="1"/>
            <a:r>
              <a:rPr lang="en-US" dirty="0" smtClean="0"/>
              <a:t>Induce regression of atherosclerosis</a:t>
            </a:r>
          </a:p>
          <a:p>
            <a:pPr eaLnBrk="1" hangingPunct="1"/>
            <a:r>
              <a:rPr lang="en-US" dirty="0" smtClean="0"/>
              <a:t>Achieve therapeutic targets</a:t>
            </a:r>
          </a:p>
          <a:p>
            <a:pPr eaLnBrk="1" hangingPunct="1"/>
            <a:r>
              <a:rPr lang="en-US" dirty="0" smtClean="0"/>
              <a:t>Optimize surrogate endpoints</a:t>
            </a:r>
          </a:p>
          <a:p>
            <a:pPr eaLnBrk="1" hangingPunct="1"/>
            <a:r>
              <a:rPr lang="en-US" dirty="0" smtClean="0"/>
              <a:t>Prevent 1° events</a:t>
            </a:r>
          </a:p>
          <a:p>
            <a:pPr eaLnBrk="1" hangingPunct="1"/>
            <a:r>
              <a:rPr lang="en-US" dirty="0" smtClean="0"/>
              <a:t>Prevent 2 ° events</a:t>
            </a:r>
          </a:p>
          <a:p>
            <a:pPr eaLnBrk="1" hangingPunct="1"/>
            <a:endParaRPr lang="en-US" dirty="0" smtClean="0"/>
          </a:p>
        </p:txBody>
      </p:sp>
      <p:sp>
        <p:nvSpPr>
          <p:cNvPr id="45060" name="Footer Placeholder 2"/>
          <p:cNvSpPr>
            <a:spLocks noGrp="1"/>
          </p:cNvSpPr>
          <p:nvPr>
            <p:ph type="ftr" sz="quarter" idx="11"/>
          </p:nvPr>
        </p:nvSpPr>
        <p:spPr>
          <a:noFill/>
        </p:spPr>
        <p:txBody>
          <a:bodyPr/>
          <a:lstStyle/>
          <a:p>
            <a:r>
              <a:rPr lang="en-US" smtClean="0"/>
              <a:t>© Continuing Medical Implementation ®                                       …..</a:t>
            </a:r>
            <a:r>
              <a:rPr lang="en-US" i="1" smtClean="0"/>
              <a:t>.bridging the care gap </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SANDS and Surrogate </a:t>
            </a:r>
            <a:br>
              <a:rPr lang="en-US" b="0" dirty="0" smtClean="0"/>
            </a:br>
            <a:r>
              <a:rPr lang="en-US" b="0" dirty="0" smtClean="0"/>
              <a:t>Endpoints</a:t>
            </a:r>
            <a:endParaRPr lang="en-US" dirty="0"/>
          </a:p>
        </p:txBody>
      </p:sp>
      <p:sp>
        <p:nvSpPr>
          <p:cNvPr id="3" name="Content Placeholder 2"/>
          <p:cNvSpPr>
            <a:spLocks noGrp="1"/>
          </p:cNvSpPr>
          <p:nvPr>
            <p:ph idx="1"/>
          </p:nvPr>
        </p:nvSpPr>
        <p:spPr/>
        <p:txBody>
          <a:bodyPr/>
          <a:lstStyle/>
          <a:p>
            <a:pPr marL="342900" lvl="1" indent="-342900">
              <a:buFontTx/>
              <a:buChar char="•"/>
            </a:pPr>
            <a:r>
              <a:rPr lang="en-US" sz="3200" dirty="0" smtClean="0"/>
              <a:t>Degree of lipid lowering appears to be more important than treatment type (</a:t>
            </a:r>
            <a:r>
              <a:rPr lang="en-US" sz="3200" dirty="0" err="1" smtClean="0"/>
              <a:t>ie</a:t>
            </a:r>
            <a:r>
              <a:rPr lang="en-US" sz="3200" dirty="0" smtClean="0"/>
              <a:t>, </a:t>
            </a:r>
            <a:r>
              <a:rPr lang="en-US" sz="3200" dirty="0" err="1" smtClean="0"/>
              <a:t>statin</a:t>
            </a:r>
            <a:r>
              <a:rPr lang="en-US" sz="3200" dirty="0" smtClean="0"/>
              <a:t> alone </a:t>
            </a:r>
            <a:r>
              <a:rPr lang="en-US" sz="3200" dirty="0" err="1" smtClean="0"/>
              <a:t>vs</a:t>
            </a:r>
            <a:r>
              <a:rPr lang="en-US" sz="3200" dirty="0" smtClean="0"/>
              <a:t> </a:t>
            </a:r>
            <a:r>
              <a:rPr lang="en-US" sz="3200" dirty="0" err="1" smtClean="0"/>
              <a:t>statin</a:t>
            </a:r>
            <a:r>
              <a:rPr lang="en-US" sz="3200" dirty="0" smtClean="0"/>
              <a:t> + </a:t>
            </a:r>
            <a:r>
              <a:rPr lang="en-US" sz="3200" dirty="0" err="1" smtClean="0"/>
              <a:t>ezetimibe</a:t>
            </a:r>
            <a:r>
              <a:rPr lang="en-US" sz="3200" dirty="0" smtClean="0"/>
              <a:t>)</a:t>
            </a:r>
          </a:p>
          <a:p>
            <a:pPr marL="342900" lvl="1" indent="-342900">
              <a:buFontTx/>
              <a:buChar char="•"/>
            </a:pPr>
            <a:endParaRPr lang="en-US" sz="3200" dirty="0" smtClean="0"/>
          </a:p>
          <a:p>
            <a:pPr marL="342900" lvl="1" indent="-342900">
              <a:buFontTx/>
              <a:buChar char="•"/>
            </a:pPr>
            <a:r>
              <a:rPr lang="en-US" sz="3200" dirty="0" smtClean="0">
                <a:solidFill>
                  <a:srgbClr val="FFC000"/>
                </a:solidFill>
              </a:rPr>
              <a:t>~ 1/3 of patients will require combination therapy (</a:t>
            </a:r>
            <a:r>
              <a:rPr lang="en-US" sz="3200" dirty="0" err="1" smtClean="0">
                <a:solidFill>
                  <a:srgbClr val="FFC000"/>
                </a:solidFill>
              </a:rPr>
              <a:t>statin</a:t>
            </a:r>
            <a:r>
              <a:rPr lang="en-US" sz="3200" dirty="0" smtClean="0">
                <a:solidFill>
                  <a:srgbClr val="FFC000"/>
                </a:solidFill>
              </a:rPr>
              <a:t> + </a:t>
            </a:r>
            <a:r>
              <a:rPr lang="en-US" sz="3200" dirty="0" err="1" smtClean="0">
                <a:solidFill>
                  <a:srgbClr val="FFC000"/>
                </a:solidFill>
              </a:rPr>
              <a:t>ezetimibe</a:t>
            </a:r>
            <a:r>
              <a:rPr lang="en-US" sz="3200" dirty="0" smtClean="0">
                <a:solidFill>
                  <a:srgbClr val="FFC000"/>
                </a:solidFill>
              </a:rPr>
              <a:t>) to achieve more aggressive targets</a:t>
            </a:r>
          </a:p>
          <a:p>
            <a:pPr marL="342900" lvl="1" indent="-342900">
              <a:buFontTx/>
              <a:buChar char="•"/>
            </a:pPr>
            <a:endParaRPr lang="en-US" sz="3200" dirty="0" smtClean="0"/>
          </a:p>
          <a:p>
            <a:endParaRPr lang="en-US" dirty="0"/>
          </a:p>
        </p:txBody>
      </p:sp>
      <p:sp>
        <p:nvSpPr>
          <p:cNvPr id="4" name="Footer Placeholder 3"/>
          <p:cNvSpPr>
            <a:spLocks noGrp="1"/>
          </p:cNvSpPr>
          <p:nvPr>
            <p:ph type="ftr" sz="quarter" idx="11"/>
          </p:nvPr>
        </p:nvSpPr>
        <p:spPr/>
        <p:txBody>
          <a:bodyPr/>
          <a:lstStyle/>
          <a:p>
            <a:pPr>
              <a:defRPr/>
            </a:pPr>
            <a:r>
              <a:rPr lang="en-US" smtClean="0"/>
              <a:t>© Continuing Medical Implementation ®                                       …..</a:t>
            </a:r>
            <a:r>
              <a:rPr lang="en-US" i="1" smtClean="0"/>
              <a:t>.bridging the care gap </a:t>
            </a:r>
            <a:endParaRPr lang="en-US" i="1"/>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71406" y="1714488"/>
          <a:ext cx="9029672" cy="4968488"/>
        </p:xfrm>
        <a:graphic>
          <a:graphicData uri="http://schemas.openxmlformats.org/drawingml/2006/table">
            <a:tbl>
              <a:tblPr firstRow="1" bandRow="1">
                <a:tableStyleId>{5C22544A-7EE6-4342-B048-85BDC9FD1C3A}</a:tableStyleId>
              </a:tblPr>
              <a:tblGrid>
                <a:gridCol w="2257418"/>
                <a:gridCol w="2257418"/>
                <a:gridCol w="2257418"/>
                <a:gridCol w="2257418"/>
              </a:tblGrid>
              <a:tr h="790405">
                <a:tc>
                  <a:txBody>
                    <a:bodyPr/>
                    <a:lstStyle/>
                    <a:p>
                      <a:pPr algn="ctr"/>
                      <a:r>
                        <a:rPr lang="en-US" dirty="0" smtClean="0"/>
                        <a:t>LDL Level mmol/L</a:t>
                      </a:r>
                      <a:endParaRPr lang="en-US" dirty="0"/>
                    </a:p>
                  </a:txBody>
                  <a:tcPr>
                    <a:solidFill>
                      <a:schemeClr val="bg2"/>
                    </a:solidFill>
                  </a:tcPr>
                </a:tc>
                <a:tc>
                  <a:txBody>
                    <a:bodyPr/>
                    <a:lstStyle/>
                    <a:p>
                      <a:pPr algn="ctr"/>
                      <a:r>
                        <a:rPr lang="en-US" dirty="0" smtClean="0"/>
                        <a:t>Trial (Type)</a:t>
                      </a:r>
                      <a:endParaRPr lang="en-US" dirty="0"/>
                    </a:p>
                  </a:txBody>
                  <a:tcPr>
                    <a:solidFill>
                      <a:schemeClr val="bg2"/>
                    </a:solidFill>
                  </a:tcPr>
                </a:tc>
                <a:tc>
                  <a:txBody>
                    <a:bodyPr/>
                    <a:lstStyle/>
                    <a:p>
                      <a:pPr algn="ctr"/>
                      <a:r>
                        <a:rPr lang="en-US" dirty="0" smtClean="0"/>
                        <a:t>Treatment</a:t>
                      </a:r>
                      <a:endParaRPr lang="en-US" dirty="0"/>
                    </a:p>
                  </a:txBody>
                  <a:tcPr>
                    <a:solidFill>
                      <a:schemeClr val="bg2"/>
                    </a:solidFill>
                  </a:tcPr>
                </a:tc>
                <a:tc>
                  <a:txBody>
                    <a:bodyPr/>
                    <a:lstStyle/>
                    <a:p>
                      <a:pPr algn="ctr"/>
                      <a:r>
                        <a:rPr lang="en-US" dirty="0" smtClean="0"/>
                        <a:t>Outcome</a:t>
                      </a:r>
                      <a:endParaRPr lang="en-US" dirty="0"/>
                    </a:p>
                  </a:txBody>
                  <a:tcPr>
                    <a:solidFill>
                      <a:schemeClr val="bg2"/>
                    </a:solidFill>
                  </a:tcPr>
                </a:tc>
              </a:tr>
              <a:tr h="457933">
                <a:tc>
                  <a:txBody>
                    <a:bodyPr/>
                    <a:lstStyle/>
                    <a:p>
                      <a:r>
                        <a:rPr lang="en-US" dirty="0" smtClean="0"/>
                        <a:t>1.6</a:t>
                      </a:r>
                      <a:endParaRPr lang="en-US" dirty="0"/>
                    </a:p>
                  </a:txBody>
                  <a:tcPr/>
                </a:tc>
                <a:tc>
                  <a:txBody>
                    <a:bodyPr/>
                    <a:lstStyle/>
                    <a:p>
                      <a:r>
                        <a:rPr lang="en-US" dirty="0" smtClean="0"/>
                        <a:t>ASTEROID (IVUS)</a:t>
                      </a:r>
                      <a:endParaRPr lang="en-US" dirty="0"/>
                    </a:p>
                  </a:txBody>
                  <a:tcPr/>
                </a:tc>
                <a:tc>
                  <a:txBody>
                    <a:bodyPr/>
                    <a:lstStyle/>
                    <a:p>
                      <a:r>
                        <a:rPr lang="en-US" dirty="0" err="1" smtClean="0"/>
                        <a:t>Rosuva</a:t>
                      </a:r>
                      <a:r>
                        <a:rPr lang="en-US" baseline="0" dirty="0" smtClean="0"/>
                        <a:t> 40 mg</a:t>
                      </a:r>
                      <a:endParaRPr lang="en-US" dirty="0"/>
                    </a:p>
                  </a:txBody>
                  <a:tcPr/>
                </a:tc>
                <a:tc>
                  <a:txBody>
                    <a:bodyPr/>
                    <a:lstStyle/>
                    <a:p>
                      <a:r>
                        <a:rPr lang="en-US" dirty="0" smtClean="0"/>
                        <a:t>Regression</a:t>
                      </a:r>
                      <a:endParaRPr lang="en-US" dirty="0"/>
                    </a:p>
                  </a:txBody>
                  <a:tcPr/>
                </a:tc>
              </a:tr>
              <a:tr h="790405">
                <a:tc>
                  <a:txBody>
                    <a:bodyPr/>
                    <a:lstStyle/>
                    <a:p>
                      <a:r>
                        <a:rPr lang="en-US" dirty="0" smtClean="0"/>
                        <a:t>1.8</a:t>
                      </a:r>
                      <a:endParaRPr lang="en-US" dirty="0"/>
                    </a:p>
                  </a:txBody>
                  <a:tcPr/>
                </a:tc>
                <a:tc>
                  <a:txBody>
                    <a:bodyPr/>
                    <a:lstStyle/>
                    <a:p>
                      <a:r>
                        <a:rPr lang="en-US" dirty="0" smtClean="0"/>
                        <a:t>SANDS [aggressive]</a:t>
                      </a:r>
                    </a:p>
                    <a:p>
                      <a:r>
                        <a:rPr lang="en-US" dirty="0" smtClean="0"/>
                        <a:t>(CIMT)</a:t>
                      </a:r>
                      <a:endParaRPr lang="en-US" dirty="0"/>
                    </a:p>
                  </a:txBody>
                  <a:tcPr/>
                </a:tc>
                <a:tc>
                  <a:txBody>
                    <a:bodyPr/>
                    <a:lstStyle/>
                    <a:p>
                      <a:r>
                        <a:rPr lang="en-US" dirty="0" smtClean="0"/>
                        <a:t>Statin or Statin/</a:t>
                      </a:r>
                      <a:r>
                        <a:rPr lang="en-US" dirty="0" err="1" smtClean="0"/>
                        <a:t>ezetimibe</a:t>
                      </a:r>
                      <a:endParaRPr lang="en-US" dirty="0"/>
                    </a:p>
                  </a:txBody>
                  <a:tcPr/>
                </a:tc>
                <a:tc>
                  <a:txBody>
                    <a:bodyPr/>
                    <a:lstStyle/>
                    <a:p>
                      <a:r>
                        <a:rPr lang="en-US" dirty="0" smtClean="0"/>
                        <a:t>Regression</a:t>
                      </a:r>
                      <a:endParaRPr lang="en-US" dirty="0"/>
                    </a:p>
                  </a:txBody>
                  <a:tcPr/>
                </a:tc>
              </a:tr>
              <a:tr h="457933">
                <a:tc>
                  <a:txBody>
                    <a:bodyPr/>
                    <a:lstStyle/>
                    <a:p>
                      <a:r>
                        <a:rPr lang="en-US" dirty="0" smtClean="0"/>
                        <a:t>2.0</a:t>
                      </a:r>
                      <a:endParaRPr lang="en-US" dirty="0"/>
                    </a:p>
                  </a:txBody>
                  <a:tcPr/>
                </a:tc>
                <a:tc>
                  <a:txBody>
                    <a:bodyPr/>
                    <a:lstStyle/>
                    <a:p>
                      <a:r>
                        <a:rPr lang="en-US" dirty="0" smtClean="0"/>
                        <a:t>METEOR (CIMT)</a:t>
                      </a:r>
                      <a:endParaRPr lang="en-US" dirty="0"/>
                    </a:p>
                  </a:txBody>
                  <a:tcPr/>
                </a:tc>
                <a:tc>
                  <a:txBody>
                    <a:bodyPr/>
                    <a:lstStyle/>
                    <a:p>
                      <a:r>
                        <a:rPr lang="en-US" dirty="0" err="1" smtClean="0"/>
                        <a:t>Rosuva</a:t>
                      </a:r>
                      <a:r>
                        <a:rPr lang="en-US" dirty="0" smtClean="0"/>
                        <a:t> 40 mg</a:t>
                      </a:r>
                      <a:endParaRPr lang="en-US" dirty="0"/>
                    </a:p>
                  </a:txBody>
                  <a:tcPr/>
                </a:tc>
                <a:tc>
                  <a:txBody>
                    <a:bodyPr/>
                    <a:lstStyle/>
                    <a:p>
                      <a:r>
                        <a:rPr lang="en-US" dirty="0" smtClean="0"/>
                        <a:t>Halts progression</a:t>
                      </a:r>
                      <a:endParaRPr lang="en-US" dirty="0"/>
                    </a:p>
                  </a:txBody>
                  <a:tcPr/>
                </a:tc>
              </a:tr>
              <a:tr h="457933">
                <a:tc>
                  <a:txBody>
                    <a:bodyPr/>
                    <a:lstStyle/>
                    <a:p>
                      <a:r>
                        <a:rPr lang="en-US" dirty="0" smtClean="0"/>
                        <a:t>2.05</a:t>
                      </a:r>
                      <a:endParaRPr lang="en-US" dirty="0"/>
                    </a:p>
                  </a:txBody>
                  <a:tcPr/>
                </a:tc>
                <a:tc>
                  <a:txBody>
                    <a:bodyPr/>
                    <a:lstStyle/>
                    <a:p>
                      <a:r>
                        <a:rPr lang="en-US" dirty="0" smtClean="0"/>
                        <a:t>REVERSAL (IVUS)</a:t>
                      </a:r>
                      <a:endParaRPr lang="en-US" dirty="0"/>
                    </a:p>
                  </a:txBody>
                  <a:tcPr/>
                </a:tc>
                <a:tc>
                  <a:txBody>
                    <a:bodyPr/>
                    <a:lstStyle/>
                    <a:p>
                      <a:r>
                        <a:rPr lang="en-US" dirty="0" err="1" smtClean="0"/>
                        <a:t>Atorva</a:t>
                      </a:r>
                      <a:r>
                        <a:rPr lang="en-US" dirty="0" smtClean="0"/>
                        <a:t> 80 mg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Halts progression</a:t>
                      </a:r>
                      <a:endParaRPr lang="en-US" dirty="0"/>
                    </a:p>
                  </a:txBody>
                  <a:tcPr/>
                </a:tc>
              </a:tr>
              <a:tr h="457933">
                <a:tc>
                  <a:txBody>
                    <a:bodyPr/>
                    <a:lstStyle/>
                    <a:p>
                      <a:r>
                        <a:rPr lang="en-US" dirty="0" smtClean="0"/>
                        <a:t>2.36</a:t>
                      </a:r>
                      <a:endParaRPr lang="en-US" dirty="0"/>
                    </a:p>
                  </a:txBody>
                  <a:tcPr/>
                </a:tc>
                <a:tc>
                  <a:txBody>
                    <a:bodyPr/>
                    <a:lstStyle/>
                    <a:p>
                      <a:r>
                        <a:rPr lang="en-US" dirty="0" smtClean="0"/>
                        <a:t>C ASHMERE (CIMT)</a:t>
                      </a:r>
                      <a:endParaRPr lang="en-US" dirty="0"/>
                    </a:p>
                  </a:txBody>
                  <a:tcPr/>
                </a:tc>
                <a:tc>
                  <a:txBody>
                    <a:bodyPr/>
                    <a:lstStyle/>
                    <a:p>
                      <a:r>
                        <a:rPr lang="en-US" dirty="0" err="1" smtClean="0"/>
                        <a:t>Atorva</a:t>
                      </a:r>
                      <a:r>
                        <a:rPr lang="en-US" dirty="0" smtClean="0"/>
                        <a:t> 80 mg</a:t>
                      </a:r>
                      <a:endParaRPr lang="en-US" dirty="0"/>
                    </a:p>
                  </a:txBody>
                  <a:tcPr/>
                </a:tc>
                <a:tc>
                  <a:txBody>
                    <a:bodyPr/>
                    <a:lstStyle/>
                    <a:p>
                      <a:r>
                        <a:rPr lang="en-US" dirty="0" smtClean="0"/>
                        <a:t>No diff. </a:t>
                      </a:r>
                      <a:r>
                        <a:rPr lang="en-US" dirty="0" err="1" smtClean="0"/>
                        <a:t>vs</a:t>
                      </a:r>
                      <a:r>
                        <a:rPr lang="en-US" dirty="0" smtClean="0"/>
                        <a:t> placebo</a:t>
                      </a:r>
                      <a:endParaRPr lang="en-US" dirty="0"/>
                    </a:p>
                  </a:txBody>
                  <a:tcPr/>
                </a:tc>
              </a:tr>
              <a:tr h="457933">
                <a:tc>
                  <a:txBody>
                    <a:bodyPr/>
                    <a:lstStyle/>
                    <a:p>
                      <a:r>
                        <a:rPr lang="en-US" dirty="0" smtClean="0"/>
                        <a:t>2.5</a:t>
                      </a:r>
                      <a:endParaRPr lang="en-US" dirty="0"/>
                    </a:p>
                  </a:txBody>
                  <a:tcPr/>
                </a:tc>
                <a:tc>
                  <a:txBody>
                    <a:bodyPr/>
                    <a:lstStyle/>
                    <a:p>
                      <a:r>
                        <a:rPr lang="en-US" dirty="0" smtClean="0"/>
                        <a:t>REVERSAL (IVUS)</a:t>
                      </a:r>
                      <a:endParaRPr lang="en-US" dirty="0"/>
                    </a:p>
                  </a:txBody>
                  <a:tcPr/>
                </a:tc>
                <a:tc>
                  <a:txBody>
                    <a:bodyPr/>
                    <a:lstStyle/>
                    <a:p>
                      <a:r>
                        <a:rPr lang="en-US" dirty="0" err="1" smtClean="0"/>
                        <a:t>Prava</a:t>
                      </a:r>
                      <a:r>
                        <a:rPr lang="en-US" dirty="0" smtClean="0"/>
                        <a:t> 40 mg</a:t>
                      </a:r>
                      <a:endParaRPr lang="en-US" dirty="0"/>
                    </a:p>
                  </a:txBody>
                  <a:tcPr/>
                </a:tc>
                <a:tc>
                  <a:txBody>
                    <a:bodyPr/>
                    <a:lstStyle/>
                    <a:p>
                      <a:r>
                        <a:rPr lang="en-US" dirty="0" smtClean="0"/>
                        <a:t>Progression</a:t>
                      </a:r>
                      <a:endParaRPr lang="en-US" dirty="0"/>
                    </a:p>
                  </a:txBody>
                  <a:tcPr/>
                </a:tc>
              </a:tr>
              <a:tr h="457933">
                <a:tc>
                  <a:txBody>
                    <a:bodyPr/>
                    <a:lstStyle/>
                    <a:p>
                      <a:r>
                        <a:rPr lang="en-US" dirty="0" smtClean="0"/>
                        <a:t>2.5</a:t>
                      </a:r>
                      <a:endParaRPr lang="en-US" dirty="0"/>
                    </a:p>
                  </a:txBody>
                  <a:tcPr/>
                </a:tc>
                <a:tc>
                  <a:txBody>
                    <a:bodyPr/>
                    <a:lstStyle/>
                    <a:p>
                      <a:r>
                        <a:rPr lang="en-US" dirty="0" smtClean="0"/>
                        <a:t>SANDS [standard]</a:t>
                      </a:r>
                    </a:p>
                    <a:p>
                      <a:r>
                        <a:rPr lang="en-US" dirty="0" smtClean="0"/>
                        <a:t>(CIMT)</a:t>
                      </a:r>
                      <a:endParaRPr lang="en-US" dirty="0"/>
                    </a:p>
                  </a:txBody>
                  <a:tcPr/>
                </a:tc>
                <a:tc>
                  <a:txBody>
                    <a:bodyPr/>
                    <a:lstStyle/>
                    <a:p>
                      <a:r>
                        <a:rPr lang="en-US" dirty="0" smtClean="0"/>
                        <a:t>Statin alone</a:t>
                      </a:r>
                      <a:endParaRPr lang="en-US" dirty="0"/>
                    </a:p>
                  </a:txBody>
                  <a:tcPr/>
                </a:tc>
                <a:tc>
                  <a:txBody>
                    <a:bodyPr/>
                    <a:lstStyle/>
                    <a:p>
                      <a:r>
                        <a:rPr lang="en-US" dirty="0" smtClean="0"/>
                        <a:t>Progression</a:t>
                      </a:r>
                      <a:endParaRPr lang="en-US" dirty="0"/>
                    </a:p>
                  </a:txBody>
                  <a:tcPr/>
                </a:tc>
              </a:tr>
              <a:tr h="457933">
                <a:tc>
                  <a:txBody>
                    <a:bodyPr/>
                    <a:lstStyle/>
                    <a:p>
                      <a:r>
                        <a:rPr lang="en-US" dirty="0" smtClean="0"/>
                        <a:t>3.5</a:t>
                      </a:r>
                      <a:endParaRPr lang="en-US" dirty="0"/>
                    </a:p>
                  </a:txBody>
                  <a:tcPr/>
                </a:tc>
                <a:tc>
                  <a:txBody>
                    <a:bodyPr/>
                    <a:lstStyle/>
                    <a:p>
                      <a:r>
                        <a:rPr lang="en-US" dirty="0" smtClean="0"/>
                        <a:t>ENHANCE (CIMT)</a:t>
                      </a:r>
                      <a:endParaRPr lang="en-US" dirty="0"/>
                    </a:p>
                  </a:txBody>
                  <a:tcPr/>
                </a:tc>
                <a:tc>
                  <a:txBody>
                    <a:bodyPr/>
                    <a:lstStyle/>
                    <a:p>
                      <a:r>
                        <a:rPr lang="en-US" dirty="0" err="1" smtClean="0"/>
                        <a:t>Simva</a:t>
                      </a:r>
                      <a:r>
                        <a:rPr lang="en-US" dirty="0" smtClean="0"/>
                        <a:t> + </a:t>
                      </a:r>
                      <a:r>
                        <a:rPr lang="en-US" dirty="0" err="1" smtClean="0"/>
                        <a:t>Ezetimibe</a:t>
                      </a:r>
                      <a:endParaRPr lang="en-US" dirty="0"/>
                    </a:p>
                  </a:txBody>
                  <a:tcPr/>
                </a:tc>
                <a:tc>
                  <a:txBody>
                    <a:bodyPr/>
                    <a:lstStyle/>
                    <a:p>
                      <a:r>
                        <a:rPr lang="en-US" dirty="0" smtClean="0"/>
                        <a:t>No diff </a:t>
                      </a:r>
                      <a:r>
                        <a:rPr lang="en-US" dirty="0" err="1" smtClean="0"/>
                        <a:t>vs</a:t>
                      </a:r>
                      <a:r>
                        <a:rPr lang="en-US" dirty="0" smtClean="0"/>
                        <a:t> </a:t>
                      </a:r>
                      <a:r>
                        <a:rPr lang="en-US" dirty="0" err="1" smtClean="0"/>
                        <a:t>statin</a:t>
                      </a:r>
                      <a:endParaRPr lang="en-US" dirty="0"/>
                    </a:p>
                  </a:txBody>
                  <a:tcPr/>
                </a:tc>
              </a:tr>
            </a:tbl>
          </a:graphicData>
        </a:graphic>
      </p:graphicFrame>
      <p:sp>
        <p:nvSpPr>
          <p:cNvPr id="2" name="Title 1"/>
          <p:cNvSpPr>
            <a:spLocks noGrp="1"/>
          </p:cNvSpPr>
          <p:nvPr>
            <p:ph type="title"/>
          </p:nvPr>
        </p:nvSpPr>
        <p:spPr/>
        <p:txBody>
          <a:bodyPr/>
          <a:lstStyle/>
          <a:p>
            <a:pPr eaLnBrk="1" hangingPunct="1">
              <a:defRPr/>
            </a:pPr>
            <a:r>
              <a:rPr lang="en-US" sz="4800" dirty="0" smtClean="0"/>
              <a:t>Surrogate Outcome Trials</a:t>
            </a:r>
            <a:br>
              <a:rPr lang="en-US" sz="4800" dirty="0" smtClean="0"/>
            </a:br>
            <a:r>
              <a:rPr lang="en-US" sz="4800" dirty="0" smtClean="0"/>
              <a:t>Is Lower Better?</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So Does it Matter How To</a:t>
            </a:r>
            <a:br>
              <a:rPr lang="en-US" dirty="0" smtClean="0"/>
            </a:br>
            <a:r>
              <a:rPr lang="en-US" dirty="0" smtClean="0"/>
              <a:t> Get LDL to Target?</a:t>
            </a:r>
          </a:p>
        </p:txBody>
      </p:sp>
      <p:sp>
        <p:nvSpPr>
          <p:cNvPr id="39939" name="Content Placeholder 2"/>
          <p:cNvSpPr>
            <a:spLocks noGrp="1"/>
          </p:cNvSpPr>
          <p:nvPr>
            <p:ph idx="1"/>
          </p:nvPr>
        </p:nvSpPr>
        <p:spPr/>
        <p:txBody>
          <a:bodyPr/>
          <a:lstStyle/>
          <a:p>
            <a:pPr eaLnBrk="1" hangingPunct="1">
              <a:defRPr/>
            </a:pPr>
            <a:r>
              <a:rPr lang="en-US" dirty="0" smtClean="0"/>
              <a:t>Up-titrate to maximum </a:t>
            </a:r>
            <a:r>
              <a:rPr lang="en-US" dirty="0" err="1" smtClean="0"/>
              <a:t>statin</a:t>
            </a:r>
            <a:r>
              <a:rPr lang="en-US" dirty="0" smtClean="0"/>
              <a:t> dose yields 6% reduction per </a:t>
            </a:r>
            <a:r>
              <a:rPr lang="en-US" dirty="0" err="1" smtClean="0"/>
              <a:t>statin</a:t>
            </a:r>
            <a:r>
              <a:rPr lang="en-US" dirty="0" smtClean="0"/>
              <a:t> doubling:</a:t>
            </a:r>
          </a:p>
          <a:p>
            <a:pPr lvl="1" eaLnBrk="1" hangingPunct="1">
              <a:defRPr/>
            </a:pPr>
            <a:r>
              <a:rPr lang="en-US" dirty="0" err="1" smtClean="0"/>
              <a:t>Atorvastatin</a:t>
            </a:r>
            <a:r>
              <a:rPr lang="en-US" dirty="0" smtClean="0"/>
              <a:t> 10</a:t>
            </a:r>
            <a:r>
              <a:rPr lang="en-US" dirty="0" smtClean="0">
                <a:latin typeface="Monotype Corsiva"/>
              </a:rPr>
              <a:t>→</a:t>
            </a:r>
            <a:r>
              <a:rPr lang="en-US" dirty="0" smtClean="0"/>
              <a:t>20</a:t>
            </a:r>
            <a:r>
              <a:rPr lang="en-US" dirty="0" smtClean="0">
                <a:latin typeface="Monotype Corsiva"/>
              </a:rPr>
              <a:t> →</a:t>
            </a:r>
            <a:r>
              <a:rPr lang="en-US" dirty="0" smtClean="0"/>
              <a:t>40</a:t>
            </a:r>
            <a:r>
              <a:rPr lang="en-US" dirty="0" smtClean="0">
                <a:latin typeface="Monotype Corsiva"/>
              </a:rPr>
              <a:t> →</a:t>
            </a:r>
            <a:r>
              <a:rPr lang="en-US" dirty="0" smtClean="0"/>
              <a:t>80 = 18% </a:t>
            </a:r>
            <a:r>
              <a:rPr lang="en-US" dirty="0" smtClean="0">
                <a:latin typeface="Monotype Corsiva"/>
              </a:rPr>
              <a:t>↓</a:t>
            </a:r>
          </a:p>
          <a:p>
            <a:pPr lvl="1" eaLnBrk="1" hangingPunct="1">
              <a:defRPr/>
            </a:pPr>
            <a:r>
              <a:rPr lang="en-US" dirty="0" smtClean="0">
                <a:cs typeface="Times New Roman" pitchFamily="18" charset="0"/>
              </a:rPr>
              <a:t>Rosuvastatin 5</a:t>
            </a:r>
            <a:r>
              <a:rPr lang="en-US" dirty="0" smtClean="0">
                <a:latin typeface="Monotype Corsiva"/>
              </a:rPr>
              <a:t>→</a:t>
            </a:r>
            <a:r>
              <a:rPr lang="en-US" dirty="0" smtClean="0"/>
              <a:t>10</a:t>
            </a:r>
            <a:r>
              <a:rPr lang="en-US" dirty="0" smtClean="0">
                <a:latin typeface="Monotype Corsiva"/>
              </a:rPr>
              <a:t>→</a:t>
            </a:r>
            <a:r>
              <a:rPr lang="en-US" dirty="0" smtClean="0"/>
              <a:t>20</a:t>
            </a:r>
            <a:r>
              <a:rPr lang="en-US" dirty="0" smtClean="0">
                <a:latin typeface="Monotype Corsiva"/>
              </a:rPr>
              <a:t> →</a:t>
            </a:r>
            <a:r>
              <a:rPr lang="en-US" dirty="0" smtClean="0"/>
              <a:t>40</a:t>
            </a:r>
            <a:r>
              <a:rPr lang="en-US" dirty="0" smtClean="0">
                <a:latin typeface="Monotype Corsiva"/>
              </a:rPr>
              <a:t> </a:t>
            </a:r>
            <a:r>
              <a:rPr lang="en-US" dirty="0" smtClean="0"/>
              <a:t>= 18% </a:t>
            </a:r>
            <a:r>
              <a:rPr lang="en-US" dirty="0" smtClean="0">
                <a:latin typeface="Monotype Corsiva"/>
              </a:rPr>
              <a:t>↓</a:t>
            </a:r>
          </a:p>
          <a:p>
            <a:pPr eaLnBrk="1" hangingPunct="1">
              <a:defRPr/>
            </a:pPr>
            <a:r>
              <a:rPr lang="en-US" dirty="0" smtClean="0">
                <a:latin typeface="+mj-lt"/>
                <a:cs typeface="Times New Roman" pitchFamily="18" charset="0"/>
              </a:rPr>
              <a:t>Adding </a:t>
            </a:r>
            <a:r>
              <a:rPr lang="en-US" dirty="0" err="1" smtClean="0">
                <a:latin typeface="+mj-lt"/>
                <a:cs typeface="Times New Roman" pitchFamily="18" charset="0"/>
              </a:rPr>
              <a:t>ezetimibe</a:t>
            </a:r>
            <a:r>
              <a:rPr lang="en-US" dirty="0" smtClean="0">
                <a:latin typeface="+mj-lt"/>
                <a:cs typeface="Times New Roman" pitchFamily="18" charset="0"/>
              </a:rPr>
              <a:t> 10 mg yields incremental 20% LDL reduction</a:t>
            </a:r>
          </a:p>
          <a:p>
            <a:pPr lvl="1" eaLnBrk="1" hangingPunct="1">
              <a:defRPr/>
            </a:pPr>
            <a:r>
              <a:rPr lang="en-US" dirty="0" smtClean="0">
                <a:latin typeface="+mj-lt"/>
                <a:cs typeface="Times New Roman" pitchFamily="18" charset="0"/>
              </a:rPr>
              <a:t>2.5 mmol/L</a:t>
            </a:r>
            <a:r>
              <a:rPr lang="en-US" dirty="0" smtClean="0">
                <a:latin typeface="Monotype Corsiva"/>
              </a:rPr>
              <a:t> → </a:t>
            </a:r>
            <a:r>
              <a:rPr lang="en-US" dirty="0" smtClean="0">
                <a:latin typeface="+mj-lt"/>
              </a:rPr>
              <a:t>2.0 mmol/L</a:t>
            </a:r>
          </a:p>
          <a:p>
            <a:pPr lvl="1" eaLnBrk="1" hangingPunct="1">
              <a:defRPr/>
            </a:pPr>
            <a:r>
              <a:rPr lang="en-US" dirty="0" smtClean="0">
                <a:latin typeface="+mj-lt"/>
                <a:cs typeface="Times New Roman" pitchFamily="18" charset="0"/>
              </a:rPr>
              <a:t>2.0 mmol/L </a:t>
            </a:r>
            <a:r>
              <a:rPr lang="en-US" dirty="0" smtClean="0">
                <a:latin typeface="Monotype Corsiva"/>
              </a:rPr>
              <a:t>→ </a:t>
            </a:r>
            <a:r>
              <a:rPr lang="en-US" dirty="0" smtClean="0">
                <a:latin typeface="+mj-lt"/>
              </a:rPr>
              <a:t>1.6 mmol/L</a:t>
            </a:r>
            <a:endParaRPr lang="en-US" dirty="0" smtClean="0">
              <a:latin typeface="+mj-lt"/>
              <a:cs typeface="Times New Roman" pitchFamily="18" charset="0"/>
            </a:endParaRPr>
          </a:p>
          <a:p>
            <a:pPr lvl="1" eaLnBrk="1" hangingPunct="1">
              <a:defRPr/>
            </a:pPr>
            <a:endParaRPr lang="en-US" dirty="0" smtClean="0">
              <a:cs typeface="Times New Roman" pitchFamily="18" charset="0"/>
            </a:endParaRPr>
          </a:p>
          <a:p>
            <a:pPr lvl="1" eaLnBrk="1" hangingPunct="1">
              <a:defRPr/>
            </a:pPr>
            <a:endParaRPr lang="en-US" dirty="0" smtClean="0">
              <a:latin typeface="Monotype Corsiva"/>
            </a:endParaRPr>
          </a:p>
          <a:p>
            <a:pPr lvl="1" eaLnBrk="1" hangingPunct="1">
              <a:defRPr/>
            </a:pPr>
            <a:endParaRPr lang="en-US" dirty="0" smtClean="0"/>
          </a:p>
        </p:txBody>
      </p:sp>
      <p:sp>
        <p:nvSpPr>
          <p:cNvPr id="59396" name="Footer Placeholder 3"/>
          <p:cNvSpPr>
            <a:spLocks noGrp="1"/>
          </p:cNvSpPr>
          <p:nvPr>
            <p:ph type="ftr" sz="quarter" idx="11"/>
          </p:nvPr>
        </p:nvSpPr>
        <p:spPr>
          <a:noFill/>
        </p:spPr>
        <p:txBody>
          <a:bodyPr/>
          <a:lstStyle/>
          <a:p>
            <a:r>
              <a:rPr lang="en-US" smtClean="0"/>
              <a:t>© Continuing Medical Implementation ®                                       …..</a:t>
            </a:r>
            <a:r>
              <a:rPr lang="en-US" i="1" smtClean="0"/>
              <a:t>.bridging the care gap </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eaLnBrk="1" hangingPunct="1">
              <a:defRPr/>
            </a:pPr>
            <a:r>
              <a:rPr lang="en-US" sz="4000" smtClean="0"/>
              <a:t>Explorer efficacy</a:t>
            </a:r>
            <a:r>
              <a:rPr lang="en-US" sz="2800" smtClean="0"/>
              <a:t/>
            </a:r>
            <a:br>
              <a:rPr lang="en-US" sz="2800" smtClean="0"/>
            </a:br>
            <a:r>
              <a:rPr lang="en-US" sz="2800" smtClean="0"/>
              <a:t>Change (%) in lipids and lipoproteins at 6 weeks</a:t>
            </a:r>
          </a:p>
        </p:txBody>
      </p:sp>
      <p:graphicFrame>
        <p:nvGraphicFramePr>
          <p:cNvPr id="361475" name="Group 3"/>
          <p:cNvGraphicFramePr>
            <a:graphicFrameLocks noGrp="1"/>
          </p:cNvGraphicFramePr>
          <p:nvPr>
            <p:ph idx="1"/>
          </p:nvPr>
        </p:nvGraphicFramePr>
        <p:xfrm>
          <a:off x="685800" y="1828800"/>
          <a:ext cx="7772400" cy="4325112"/>
        </p:xfrm>
        <a:graphic>
          <a:graphicData uri="http://schemas.openxmlformats.org/drawingml/2006/table">
            <a:tbl>
              <a:tblPr/>
              <a:tblGrid>
                <a:gridCol w="2590800"/>
                <a:gridCol w="2590800"/>
                <a:gridCol w="25908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Change from baseline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Rosuvastatin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40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Rosuva 40 mg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Ezetimibe 10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LDL–C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-57.1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-69.8***</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HDL–C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8.5</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10.8</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LDL–C/HDL–C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-59.6</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-72.2***</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ApoB/Apo–AI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-45.6</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itchFamily="18" charset="0"/>
                        </a:rPr>
                        <a:t>-56.7***</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85800">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Times New Roman" pitchFamily="18" charset="0"/>
                        </a:rPr>
                        <a:t>***P&lt;0.001 versus rosuvastatin. LDL–C = low density lipoprotein cholesterol, HDL–C = high density lipoprotein cholesterol, Apo = apolipoprotein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57375" name="Footer Placeholder 4"/>
          <p:cNvSpPr>
            <a:spLocks noGrp="1"/>
          </p:cNvSpPr>
          <p:nvPr>
            <p:ph type="ftr" sz="quarter" idx="11"/>
          </p:nvPr>
        </p:nvSpPr>
        <p:spPr>
          <a:noFill/>
        </p:spPr>
        <p:txBody>
          <a:bodyPr/>
          <a:lstStyle/>
          <a:p>
            <a:r>
              <a:rPr lang="en-US" smtClean="0"/>
              <a:t>© </a:t>
            </a:r>
            <a:r>
              <a:rPr lang="en-US" smtClean="0">
                <a:cs typeface="Arial" charset="0"/>
              </a:rPr>
              <a:t>Continuing Medical Implementation </a:t>
            </a:r>
            <a:r>
              <a:rPr lang="en-US" smtClean="0"/>
              <a:t>®</a:t>
            </a:r>
            <a:r>
              <a:rPr lang="en-US" smtClean="0">
                <a:cs typeface="Arial" charset="0"/>
              </a:rPr>
              <a:t>                                       …..</a:t>
            </a:r>
            <a:r>
              <a:rPr lang="en-US" i="1" smtClean="0">
                <a:cs typeface="Arial" charset="0"/>
              </a:rPr>
              <a:t>.bridging the care gap </a:t>
            </a:r>
          </a:p>
        </p:txBody>
      </p:sp>
      <p:sp>
        <p:nvSpPr>
          <p:cNvPr id="57376" name="Text Box 31"/>
          <p:cNvSpPr txBox="1">
            <a:spLocks noChangeArrowheads="1"/>
          </p:cNvSpPr>
          <p:nvPr/>
        </p:nvSpPr>
        <p:spPr bwMode="auto">
          <a:xfrm>
            <a:off x="0" y="6324600"/>
            <a:ext cx="9144000" cy="304800"/>
          </a:xfrm>
          <a:prstGeom prst="rect">
            <a:avLst/>
          </a:prstGeom>
          <a:solidFill>
            <a:srgbClr val="008080"/>
          </a:solidFill>
          <a:ln w="9525">
            <a:noFill/>
            <a:miter lim="800000"/>
            <a:headEnd/>
            <a:tailEnd/>
          </a:ln>
        </p:spPr>
        <p:txBody>
          <a:bodyPr>
            <a:spAutoFit/>
          </a:bodyPr>
          <a:lstStyle/>
          <a:p>
            <a:pPr algn="ctr">
              <a:spcBef>
                <a:spcPct val="50000"/>
              </a:spcBef>
            </a:pPr>
            <a:r>
              <a:rPr lang="en-US" sz="1400" i="0">
                <a:solidFill>
                  <a:schemeClr val="bg1"/>
                </a:solidFill>
              </a:rPr>
              <a:t>Ballantyne CM et al. World Congress of Cardiology 2006; September 6, 2006; Barcelona, Spain. Poster 5390.</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pPr eaLnBrk="1" hangingPunct="1">
              <a:defRPr/>
            </a:pPr>
            <a:r>
              <a:rPr lang="en-US" sz="2800" b="1" smtClean="0">
                <a:cs typeface="Tahoma" pitchFamily="34" charset="0"/>
              </a:rPr>
              <a:t>EXPLORER: Patients achieving NCEP ATP III treatment goals and low CRP levels</a:t>
            </a:r>
          </a:p>
        </p:txBody>
      </p:sp>
      <p:graphicFrame>
        <p:nvGraphicFramePr>
          <p:cNvPr id="23554" name="Object 2"/>
          <p:cNvGraphicFramePr>
            <a:graphicFrameLocks noChangeAspect="1"/>
          </p:cNvGraphicFramePr>
          <p:nvPr>
            <p:ph idx="1"/>
          </p:nvPr>
        </p:nvGraphicFramePr>
        <p:xfrm>
          <a:off x="685800" y="1981200"/>
          <a:ext cx="7772400" cy="4114800"/>
        </p:xfrm>
        <a:graphic>
          <a:graphicData uri="http://schemas.openxmlformats.org/presentationml/2006/ole">
            <p:oleObj spid="_x0000_s23554" name="Chart" r:id="rId4" imgW="7772400" imgH="4114800" progId="MSGraph.Chart.8">
              <p:embed followColorScheme="full"/>
            </p:oleObj>
          </a:graphicData>
        </a:graphic>
      </p:graphicFrame>
      <p:sp>
        <p:nvSpPr>
          <p:cNvPr id="23556" name="Footer Placeholder 4"/>
          <p:cNvSpPr>
            <a:spLocks noGrp="1"/>
          </p:cNvSpPr>
          <p:nvPr>
            <p:ph type="ftr" sz="quarter" idx="11"/>
          </p:nvPr>
        </p:nvSpPr>
        <p:spPr>
          <a:noFill/>
        </p:spPr>
        <p:txBody>
          <a:bodyPr/>
          <a:lstStyle/>
          <a:p>
            <a:r>
              <a:rPr lang="en-US" smtClean="0"/>
              <a:t>© </a:t>
            </a:r>
            <a:r>
              <a:rPr lang="en-US" smtClean="0">
                <a:cs typeface="Arial" charset="0"/>
              </a:rPr>
              <a:t>Continuing Medical Implementation </a:t>
            </a:r>
            <a:r>
              <a:rPr lang="en-US" smtClean="0"/>
              <a:t>®</a:t>
            </a:r>
            <a:r>
              <a:rPr lang="en-US" smtClean="0">
                <a:cs typeface="Arial" charset="0"/>
              </a:rPr>
              <a:t>                                       …..</a:t>
            </a:r>
            <a:r>
              <a:rPr lang="en-US" i="1" smtClean="0">
                <a:cs typeface="Arial" charset="0"/>
              </a:rPr>
              <a:t>.bridging the care gap </a:t>
            </a:r>
          </a:p>
        </p:txBody>
      </p:sp>
      <p:sp>
        <p:nvSpPr>
          <p:cNvPr id="23557" name="Text Box 4"/>
          <p:cNvSpPr txBox="1">
            <a:spLocks noChangeArrowheads="1"/>
          </p:cNvSpPr>
          <p:nvPr/>
        </p:nvSpPr>
        <p:spPr bwMode="auto">
          <a:xfrm>
            <a:off x="228600" y="6324600"/>
            <a:ext cx="8915400" cy="304800"/>
          </a:xfrm>
          <a:prstGeom prst="rect">
            <a:avLst/>
          </a:prstGeom>
          <a:solidFill>
            <a:srgbClr val="008080"/>
          </a:solidFill>
          <a:ln w="9525">
            <a:noFill/>
            <a:miter lim="800000"/>
            <a:headEnd/>
            <a:tailEnd/>
          </a:ln>
        </p:spPr>
        <p:txBody>
          <a:bodyPr>
            <a:spAutoFit/>
          </a:bodyPr>
          <a:lstStyle/>
          <a:p>
            <a:pPr>
              <a:spcBef>
                <a:spcPct val="50000"/>
              </a:spcBef>
            </a:pPr>
            <a:r>
              <a:rPr lang="en-US" sz="1400" i="0">
                <a:solidFill>
                  <a:schemeClr val="bg1"/>
                </a:solidFill>
              </a:rPr>
              <a:t>Ballantyne CM et al. World Congress of Cardiology 2006; September 6, 2006; Barcelona, Spain. Poster 5390.</a:t>
            </a:r>
          </a:p>
        </p:txBody>
      </p:sp>
      <p:sp>
        <p:nvSpPr>
          <p:cNvPr id="23558" name="Text Box 5"/>
          <p:cNvSpPr txBox="1">
            <a:spLocks noChangeArrowheads="1"/>
          </p:cNvSpPr>
          <p:nvPr/>
        </p:nvSpPr>
        <p:spPr bwMode="auto">
          <a:xfrm>
            <a:off x="3352800" y="5867400"/>
            <a:ext cx="2590800" cy="779463"/>
          </a:xfrm>
          <a:prstGeom prst="rect">
            <a:avLst/>
          </a:prstGeom>
          <a:noFill/>
          <a:ln w="9525">
            <a:noFill/>
            <a:miter lim="800000"/>
            <a:headEnd/>
            <a:tailEnd/>
          </a:ln>
        </p:spPr>
        <p:txBody>
          <a:bodyPr>
            <a:spAutoFit/>
          </a:bodyPr>
          <a:lstStyle/>
          <a:p>
            <a:pPr>
              <a:spcBef>
                <a:spcPct val="50000"/>
              </a:spcBef>
            </a:pPr>
            <a:r>
              <a:rPr lang="en-US" sz="1800" b="1" i="0">
                <a:solidFill>
                  <a:schemeClr val="bg1"/>
                </a:solidFill>
              </a:rPr>
              <a:t>+ CRP &lt;2    + CRP &lt;2</a:t>
            </a:r>
          </a:p>
          <a:p>
            <a:pPr>
              <a:spcBef>
                <a:spcPct val="50000"/>
              </a:spcBef>
            </a:pPr>
            <a:endParaRPr lang="en-US" sz="1800" b="1" i="0">
              <a:solidFill>
                <a:schemeClr val="bg1"/>
              </a:solidFill>
            </a:endParaRPr>
          </a:p>
        </p:txBody>
      </p:sp>
      <p:sp>
        <p:nvSpPr>
          <p:cNvPr id="23559" name="Text Box 6"/>
          <p:cNvSpPr txBox="1">
            <a:spLocks noChangeArrowheads="1"/>
          </p:cNvSpPr>
          <p:nvPr/>
        </p:nvSpPr>
        <p:spPr bwMode="auto">
          <a:xfrm rot="-5400000">
            <a:off x="-311944" y="3740944"/>
            <a:ext cx="2147888" cy="457200"/>
          </a:xfrm>
          <a:prstGeom prst="rect">
            <a:avLst/>
          </a:prstGeom>
          <a:noFill/>
          <a:ln w="9525">
            <a:noFill/>
            <a:miter lim="800000"/>
            <a:headEnd/>
            <a:tailEnd/>
          </a:ln>
        </p:spPr>
        <p:txBody>
          <a:bodyPr wrap="none">
            <a:spAutoFit/>
          </a:bodyPr>
          <a:lstStyle/>
          <a:p>
            <a:r>
              <a:rPr lang="en-US">
                <a:solidFill>
                  <a:schemeClr val="bg1"/>
                </a:solidFill>
              </a:rPr>
              <a:t>% Control rates</a:t>
            </a:r>
          </a:p>
        </p:txBody>
      </p:sp>
      <p:sp>
        <p:nvSpPr>
          <p:cNvPr id="23560" name="Text Box 7"/>
          <p:cNvSpPr txBox="1">
            <a:spLocks noChangeArrowheads="1"/>
          </p:cNvSpPr>
          <p:nvPr/>
        </p:nvSpPr>
        <p:spPr bwMode="auto">
          <a:xfrm>
            <a:off x="1600200" y="1676400"/>
            <a:ext cx="40386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All P values &lt; 0.001</a:t>
            </a:r>
          </a:p>
        </p:txBody>
      </p:sp>
      <p:sp>
        <p:nvSpPr>
          <p:cNvPr id="362504" name="Oval 8"/>
          <p:cNvSpPr>
            <a:spLocks noChangeArrowheads="1"/>
          </p:cNvSpPr>
          <p:nvPr/>
        </p:nvSpPr>
        <p:spPr bwMode="auto">
          <a:xfrm>
            <a:off x="1371600" y="2667000"/>
            <a:ext cx="838200" cy="457200"/>
          </a:xfrm>
          <a:prstGeom prst="ellipse">
            <a:avLst/>
          </a:prstGeom>
          <a:noFill/>
          <a:ln w="25400">
            <a:solidFill>
              <a:srgbClr val="FF6600"/>
            </a:solidFill>
            <a:round/>
            <a:headEnd/>
            <a:tailEnd/>
          </a:ln>
        </p:spPr>
        <p:txBody>
          <a:bodyPr wrap="none" anchor="ctr"/>
          <a:lstStyle/>
          <a:p>
            <a:endParaRPr lang="en-US"/>
          </a:p>
        </p:txBody>
      </p:sp>
      <p:sp>
        <p:nvSpPr>
          <p:cNvPr id="362505" name="Oval 9"/>
          <p:cNvSpPr>
            <a:spLocks noChangeArrowheads="1"/>
          </p:cNvSpPr>
          <p:nvPr/>
        </p:nvSpPr>
        <p:spPr bwMode="auto">
          <a:xfrm>
            <a:off x="2438400" y="4114800"/>
            <a:ext cx="838200" cy="457200"/>
          </a:xfrm>
          <a:prstGeom prst="ellipse">
            <a:avLst/>
          </a:prstGeom>
          <a:noFill/>
          <a:ln w="25400">
            <a:solidFill>
              <a:srgbClr val="FF6600"/>
            </a:solidFill>
            <a:round/>
            <a:headEnd/>
            <a:tailEnd/>
          </a:ln>
        </p:spPr>
        <p:txBody>
          <a:bodyPr wrap="none" anchor="ctr"/>
          <a:lstStyle/>
          <a:p>
            <a:endParaRPr lang="en-US"/>
          </a:p>
        </p:txBody>
      </p:sp>
      <p:sp>
        <p:nvSpPr>
          <p:cNvPr id="362506" name="Oval 10"/>
          <p:cNvSpPr>
            <a:spLocks noChangeArrowheads="1"/>
          </p:cNvSpPr>
          <p:nvPr/>
        </p:nvSpPr>
        <p:spPr bwMode="auto">
          <a:xfrm>
            <a:off x="2743200" y="2667000"/>
            <a:ext cx="838200" cy="457200"/>
          </a:xfrm>
          <a:prstGeom prst="ellipse">
            <a:avLst/>
          </a:prstGeom>
          <a:noFill/>
          <a:ln w="25400">
            <a:solidFill>
              <a:srgbClr val="FF6600"/>
            </a:solidFill>
            <a:round/>
            <a:headEnd/>
            <a:tailEnd/>
          </a:ln>
        </p:spPr>
        <p:txBody>
          <a:bodyPr wrap="none" anchor="ctr"/>
          <a:lstStyle/>
          <a:p>
            <a:endParaRPr lang="en-US"/>
          </a:p>
        </p:txBody>
      </p:sp>
      <p:sp>
        <p:nvSpPr>
          <p:cNvPr id="12" name="Oval 8"/>
          <p:cNvSpPr>
            <a:spLocks noChangeArrowheads="1"/>
          </p:cNvSpPr>
          <p:nvPr/>
        </p:nvSpPr>
        <p:spPr bwMode="auto">
          <a:xfrm>
            <a:off x="1714480" y="2214554"/>
            <a:ext cx="838200" cy="457200"/>
          </a:xfrm>
          <a:prstGeom prst="ellipse">
            <a:avLst/>
          </a:prstGeom>
          <a:noFill/>
          <a:ln w="25400">
            <a:solidFill>
              <a:srgbClr val="FF6600"/>
            </a:solidFill>
            <a:round/>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504"/>
                                        </p:tgtEl>
                                        <p:attrNameLst>
                                          <p:attrName>style.visibility</p:attrName>
                                        </p:attrNameLst>
                                      </p:cBhvr>
                                      <p:to>
                                        <p:strVal val="visible"/>
                                      </p:to>
                                    </p:set>
                                  </p:childTnLst>
                                  <p:subTnLst>
                                    <p:set>
                                      <p:cBhvr override="childStyle">
                                        <p:cTn dur="1" fill="hold" display="0" masterRel="nextClick" afterEffect="1"/>
                                        <p:tgtEl>
                                          <p:spTgt spid="36250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2505"/>
                                        </p:tgtEl>
                                        <p:attrNameLst>
                                          <p:attrName>style.visibility</p:attrName>
                                        </p:attrNameLst>
                                      </p:cBhvr>
                                      <p:to>
                                        <p:strVal val="visible"/>
                                      </p:to>
                                    </p:set>
                                  </p:childTnLst>
                                  <p:subTnLst>
                                    <p:set>
                                      <p:cBhvr override="childStyle">
                                        <p:cTn dur="1" fill="hold" display="0" masterRel="nextClick" afterEffect="1"/>
                                        <p:tgtEl>
                                          <p:spTgt spid="36250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2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4" grpId="0" animBg="1"/>
      <p:bldP spid="362505" grpId="0" animBg="1"/>
      <p:bldP spid="362506"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8822" name="Rectangle 6"/>
          <p:cNvSpPr>
            <a:spLocks noGrp="1" noChangeArrowheads="1"/>
          </p:cNvSpPr>
          <p:nvPr>
            <p:ph type="ctrTitle"/>
          </p:nvPr>
        </p:nvSpPr>
        <p:spPr/>
        <p:txBody>
          <a:bodyPr/>
          <a:lstStyle/>
          <a:p>
            <a:pPr eaLnBrk="1" hangingPunct="1">
              <a:defRPr/>
            </a:pPr>
            <a:endParaRPr lang="en-US" smtClean="0"/>
          </a:p>
        </p:txBody>
      </p:sp>
      <p:sp>
        <p:nvSpPr>
          <p:cNvPr id="58371" name="Rectangle 7"/>
          <p:cNvSpPr>
            <a:spLocks noGrp="1" noChangeArrowheads="1"/>
          </p:cNvSpPr>
          <p:nvPr>
            <p:ph type="subTitle" idx="1"/>
          </p:nvPr>
        </p:nvSpPr>
        <p:spPr/>
        <p:txBody>
          <a:bodyPr/>
          <a:lstStyle/>
          <a:p>
            <a:pPr eaLnBrk="1" hangingPunct="1"/>
            <a:endParaRPr lang="en-US" smtClean="0"/>
          </a:p>
        </p:txBody>
      </p:sp>
      <p:sp>
        <p:nvSpPr>
          <p:cNvPr id="58372" name="Footer Placeholder 4"/>
          <p:cNvSpPr>
            <a:spLocks noGrp="1"/>
          </p:cNvSpPr>
          <p:nvPr>
            <p:ph type="ftr" sz="quarter" idx="11"/>
          </p:nvPr>
        </p:nvSpPr>
        <p:spPr>
          <a:noFill/>
        </p:spPr>
        <p:txBody>
          <a:bodyPr/>
          <a:lstStyle/>
          <a:p>
            <a:r>
              <a:rPr lang="en-US" smtClean="0"/>
              <a:t>© </a:t>
            </a:r>
            <a:r>
              <a:rPr lang="en-US" smtClean="0">
                <a:cs typeface="Arial" charset="0"/>
              </a:rPr>
              <a:t>Continuing Medical Implementation </a:t>
            </a:r>
            <a:r>
              <a:rPr lang="en-US" smtClean="0"/>
              <a:t>®</a:t>
            </a:r>
            <a:r>
              <a:rPr lang="en-US" smtClean="0">
                <a:cs typeface="Arial" charset="0"/>
              </a:rPr>
              <a:t>                                       …..</a:t>
            </a:r>
            <a:r>
              <a:rPr lang="en-US" i="1" smtClean="0">
                <a:cs typeface="Arial" charset="0"/>
              </a:rPr>
              <a:t>.bridging the care gap </a:t>
            </a:r>
          </a:p>
        </p:txBody>
      </p:sp>
      <p:sp>
        <p:nvSpPr>
          <p:cNvPr id="418821" name="Text Box 5"/>
          <p:cNvSpPr txBox="1">
            <a:spLocks noChangeArrowheads="1"/>
          </p:cNvSpPr>
          <p:nvPr/>
        </p:nvSpPr>
        <p:spPr bwMode="auto">
          <a:xfrm>
            <a:off x="1066800" y="838200"/>
            <a:ext cx="7315200" cy="5149850"/>
          </a:xfrm>
          <a:prstGeom prst="rect">
            <a:avLst/>
          </a:prstGeom>
          <a:solidFill>
            <a:srgbClr val="008080"/>
          </a:solidFill>
          <a:ln w="25400">
            <a:solidFill>
              <a:schemeClr val="bg1"/>
            </a:solidFill>
            <a:miter lim="800000"/>
            <a:headEnd/>
            <a:tailEnd/>
          </a:ln>
          <a:effectLst>
            <a:outerShdw dist="107763" dir="2700000" algn="ctr" rotWithShape="0">
              <a:schemeClr val="tx1">
                <a:alpha val="50000"/>
              </a:schemeClr>
            </a:outerShdw>
          </a:effectLst>
        </p:spPr>
        <p:txBody>
          <a:bodyPr>
            <a:spAutoFit/>
          </a:bodyPr>
          <a:lstStyle/>
          <a:p>
            <a:pPr algn="ctr">
              <a:spcBef>
                <a:spcPct val="50000"/>
              </a:spcBef>
              <a:defRPr/>
            </a:pPr>
            <a:r>
              <a:rPr lang="en-US" sz="6600">
                <a:solidFill>
                  <a:schemeClr val="bg1"/>
                </a:solidFill>
              </a:rPr>
              <a:t>LDL Control Rates: The bar is 80% target achievement to whatever target selected</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4212" name="Rectangle 4"/>
          <p:cNvSpPr>
            <a:spLocks noGrp="1" noChangeArrowheads="1"/>
          </p:cNvSpPr>
          <p:nvPr>
            <p:ph type="title"/>
          </p:nvPr>
        </p:nvSpPr>
        <p:spPr/>
        <p:txBody>
          <a:bodyPr/>
          <a:lstStyle/>
          <a:p>
            <a:pPr eaLnBrk="1" hangingPunct="1">
              <a:defRPr/>
            </a:pPr>
            <a:r>
              <a:rPr lang="en-US" smtClean="0"/>
              <a:t>CWG LDL Target Revision</a:t>
            </a:r>
          </a:p>
        </p:txBody>
      </p:sp>
      <p:sp>
        <p:nvSpPr>
          <p:cNvPr id="60419" name="Rectangle 3"/>
          <p:cNvSpPr>
            <a:spLocks noGrp="1" noChangeArrowheads="1"/>
          </p:cNvSpPr>
          <p:nvPr>
            <p:ph idx="1"/>
          </p:nvPr>
        </p:nvSpPr>
        <p:spPr/>
        <p:txBody>
          <a:bodyPr/>
          <a:lstStyle/>
          <a:p>
            <a:pPr algn="ctr" eaLnBrk="1" hangingPunct="1">
              <a:buFontTx/>
              <a:buNone/>
            </a:pPr>
            <a:r>
              <a:rPr lang="en-US" sz="4000" b="1" smtClean="0"/>
              <a:t>Old LDL Target 2.5 mmol/L</a:t>
            </a:r>
          </a:p>
          <a:p>
            <a:pPr algn="ctr" eaLnBrk="1" hangingPunct="1">
              <a:buFontTx/>
              <a:buNone/>
            </a:pPr>
            <a:endParaRPr lang="en-US" sz="4000" smtClean="0"/>
          </a:p>
          <a:p>
            <a:pPr algn="ctr" eaLnBrk="1" hangingPunct="1">
              <a:buFontTx/>
              <a:buNone/>
            </a:pPr>
            <a:endParaRPr lang="en-US" sz="4000" smtClean="0"/>
          </a:p>
          <a:p>
            <a:pPr algn="ctr" eaLnBrk="1" hangingPunct="1">
              <a:buFontTx/>
              <a:buNone/>
            </a:pPr>
            <a:endParaRPr lang="en-US" sz="4000" smtClean="0"/>
          </a:p>
          <a:p>
            <a:pPr algn="ctr" eaLnBrk="1" hangingPunct="1">
              <a:buFontTx/>
              <a:buNone/>
            </a:pPr>
            <a:r>
              <a:rPr lang="en-US" sz="4000" b="1" smtClean="0"/>
              <a:t>New LDL Target 2.0 mmol/L</a:t>
            </a:r>
          </a:p>
        </p:txBody>
      </p:sp>
      <p:sp>
        <p:nvSpPr>
          <p:cNvPr id="60420" name="Footer Placeholder 4"/>
          <p:cNvSpPr>
            <a:spLocks noGrp="1"/>
          </p:cNvSpPr>
          <p:nvPr>
            <p:ph type="ftr" sz="quarter" idx="11"/>
          </p:nvPr>
        </p:nvSpPr>
        <p:spPr>
          <a:noFill/>
        </p:spPr>
        <p:txBody>
          <a:bodyPr/>
          <a:lstStyle/>
          <a:p>
            <a:r>
              <a:rPr lang="en-US" smtClean="0"/>
              <a:t>© Continuing Medical Implementation ®                                       …..</a:t>
            </a:r>
            <a:r>
              <a:rPr lang="en-US" i="1" smtClean="0"/>
              <a:t>.bridging the care gap </a:t>
            </a:r>
          </a:p>
        </p:txBody>
      </p:sp>
      <p:sp>
        <p:nvSpPr>
          <p:cNvPr id="1374210" name="AutoShape 2"/>
          <p:cNvSpPr>
            <a:spLocks noChangeArrowheads="1"/>
          </p:cNvSpPr>
          <p:nvPr/>
        </p:nvSpPr>
        <p:spPr bwMode="auto">
          <a:xfrm rot="5400000">
            <a:off x="3276600" y="3429000"/>
            <a:ext cx="2667000" cy="838200"/>
          </a:xfrm>
          <a:prstGeom prst="rightArrow">
            <a:avLst>
              <a:gd name="adj1" fmla="val 50000"/>
              <a:gd name="adj2" fmla="val 79545"/>
            </a:avLst>
          </a:prstGeom>
          <a:gradFill rotWithShape="0">
            <a:gsLst>
              <a:gs pos="0">
                <a:srgbClr val="67560F"/>
              </a:gs>
              <a:gs pos="50000">
                <a:srgbClr val="FFD426"/>
              </a:gs>
              <a:gs pos="100000">
                <a:srgbClr val="67560F"/>
              </a:gs>
            </a:gsLst>
            <a:lin ang="5400000" scaled="1"/>
          </a:gradFill>
          <a:ln w="9525">
            <a:noFill/>
            <a:miter lim="800000"/>
            <a:headEnd/>
            <a:tailEnd/>
          </a:ln>
        </p:spPr>
        <p:txBody>
          <a:bodyPr wrap="none" anchor="ctr"/>
          <a:lstStyle/>
          <a:p>
            <a:endParaRPr lang="en-US"/>
          </a:p>
        </p:txBody>
      </p:sp>
      <p:sp>
        <p:nvSpPr>
          <p:cNvPr id="1374213" name="Text Box 5"/>
          <p:cNvSpPr txBox="1">
            <a:spLocks noChangeArrowheads="1"/>
          </p:cNvSpPr>
          <p:nvPr/>
        </p:nvSpPr>
        <p:spPr bwMode="auto">
          <a:xfrm>
            <a:off x="1752600" y="3124200"/>
            <a:ext cx="5638800" cy="1216025"/>
          </a:xfrm>
          <a:prstGeom prst="rect">
            <a:avLst/>
          </a:prstGeom>
          <a:solidFill>
            <a:srgbClr val="008080"/>
          </a:solidFill>
          <a:ln w="25400">
            <a:solidFill>
              <a:srgbClr val="FFCC00"/>
            </a:solidFill>
            <a:miter lim="800000"/>
            <a:headEnd/>
            <a:tailEnd/>
          </a:ln>
        </p:spPr>
        <p:txBody>
          <a:bodyPr>
            <a:spAutoFit/>
          </a:bodyPr>
          <a:lstStyle/>
          <a:p>
            <a:pPr algn="ctr">
              <a:spcBef>
                <a:spcPct val="50000"/>
              </a:spcBef>
            </a:pPr>
            <a:r>
              <a:rPr lang="en-US" sz="3600" b="1">
                <a:solidFill>
                  <a:schemeClr val="bg1"/>
                </a:solidFill>
              </a:rPr>
              <a:t>EZETROL 20% LDL Reduction</a:t>
            </a:r>
          </a:p>
        </p:txBody>
      </p:sp>
      <p:grpSp>
        <p:nvGrpSpPr>
          <p:cNvPr id="2" name="Group 6"/>
          <p:cNvGrpSpPr>
            <a:grpSpLocks/>
          </p:cNvGrpSpPr>
          <p:nvPr/>
        </p:nvGrpSpPr>
        <p:grpSpPr bwMode="auto">
          <a:xfrm>
            <a:off x="7010400" y="2209800"/>
            <a:ext cx="2057400" cy="2470150"/>
            <a:chOff x="4416" y="1392"/>
            <a:chExt cx="1296" cy="1556"/>
          </a:xfrm>
        </p:grpSpPr>
        <p:sp>
          <p:nvSpPr>
            <p:cNvPr id="60424" name="Text Box 7"/>
            <p:cNvSpPr txBox="1">
              <a:spLocks noChangeArrowheads="1"/>
            </p:cNvSpPr>
            <p:nvPr/>
          </p:nvSpPr>
          <p:spPr bwMode="auto">
            <a:xfrm>
              <a:off x="4416" y="1392"/>
              <a:ext cx="384" cy="1556"/>
            </a:xfrm>
            <a:prstGeom prst="rect">
              <a:avLst/>
            </a:prstGeom>
            <a:noFill/>
            <a:ln w="9525">
              <a:noFill/>
              <a:miter lim="800000"/>
              <a:headEnd/>
              <a:tailEnd/>
            </a:ln>
          </p:spPr>
          <p:txBody>
            <a:bodyPr>
              <a:spAutoFit/>
            </a:bodyPr>
            <a:lstStyle/>
            <a:p>
              <a:pPr>
                <a:spcBef>
                  <a:spcPct val="50000"/>
                </a:spcBef>
              </a:pPr>
              <a:r>
                <a:rPr lang="en-US" sz="15600" i="0">
                  <a:solidFill>
                    <a:schemeClr val="bg1"/>
                  </a:solidFill>
                  <a:sym typeface="Symbol" pitchFamily="18" charset="2"/>
                </a:rPr>
                <a:t></a:t>
              </a:r>
            </a:p>
          </p:txBody>
        </p:sp>
        <p:sp>
          <p:nvSpPr>
            <p:cNvPr id="60425" name="Text Box 8"/>
            <p:cNvSpPr txBox="1">
              <a:spLocks noChangeArrowheads="1"/>
            </p:cNvSpPr>
            <p:nvPr/>
          </p:nvSpPr>
          <p:spPr bwMode="auto">
            <a:xfrm>
              <a:off x="4944" y="1968"/>
              <a:ext cx="768" cy="750"/>
            </a:xfrm>
            <a:prstGeom prst="rect">
              <a:avLst/>
            </a:prstGeom>
            <a:noFill/>
            <a:ln w="9525">
              <a:noFill/>
              <a:miter lim="800000"/>
              <a:headEnd/>
              <a:tailEnd/>
            </a:ln>
          </p:spPr>
          <p:txBody>
            <a:bodyPr>
              <a:spAutoFit/>
            </a:bodyPr>
            <a:lstStyle/>
            <a:p>
              <a:pPr algn="ctr">
                <a:spcBef>
                  <a:spcPct val="50000"/>
                </a:spcBef>
              </a:pPr>
              <a:r>
                <a:rPr lang="en-US" sz="3600" i="0">
                  <a:solidFill>
                    <a:schemeClr val="bg1"/>
                  </a:solidFill>
                </a:rPr>
                <a:t>20%  </a:t>
              </a:r>
              <a:r>
                <a:rPr lang="en-US" sz="3600" i="0">
                  <a:solidFill>
                    <a:schemeClr val="bg1"/>
                  </a:solidFill>
                  <a:sym typeface="Symbol" pitchFamily="18" charset="2"/>
                </a:rPr>
                <a:t></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74210"/>
                                        </p:tgtEl>
                                        <p:attrNameLst>
                                          <p:attrName>style.visibility</p:attrName>
                                        </p:attrNameLst>
                                      </p:cBhvr>
                                      <p:to>
                                        <p:strVal val="visible"/>
                                      </p:to>
                                    </p:set>
                                    <p:animEffect transition="in" filter="fade">
                                      <p:cBhvr>
                                        <p:cTn id="7" dur="1000"/>
                                        <p:tgtEl>
                                          <p:spTgt spid="1374210"/>
                                        </p:tgtEl>
                                      </p:cBhvr>
                                    </p:animEffect>
                                    <p:anim calcmode="lin" valueType="num">
                                      <p:cBhvr>
                                        <p:cTn id="8" dur="1000" fill="hold"/>
                                        <p:tgtEl>
                                          <p:spTgt spid="1374210"/>
                                        </p:tgtEl>
                                        <p:attrNameLst>
                                          <p:attrName>ppt_x</p:attrName>
                                        </p:attrNameLst>
                                      </p:cBhvr>
                                      <p:tavLst>
                                        <p:tav tm="0">
                                          <p:val>
                                            <p:strVal val="#ppt_x"/>
                                          </p:val>
                                        </p:tav>
                                        <p:tav tm="100000">
                                          <p:val>
                                            <p:strVal val="#ppt_x"/>
                                          </p:val>
                                        </p:tav>
                                      </p:tavLst>
                                    </p:anim>
                                    <p:anim calcmode="lin" valueType="num">
                                      <p:cBhvr>
                                        <p:cTn id="9" dur="1000" fill="hold"/>
                                        <p:tgtEl>
                                          <p:spTgt spid="13742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74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4210" grpId="0" animBg="1"/>
      <p:bldP spid="13742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7" name="Rectangle 3"/>
          <p:cNvSpPr>
            <a:spLocks noGrp="1" noChangeArrowheads="1"/>
          </p:cNvSpPr>
          <p:nvPr>
            <p:ph type="title"/>
          </p:nvPr>
        </p:nvSpPr>
        <p:spPr/>
        <p:txBody>
          <a:bodyPr/>
          <a:lstStyle/>
          <a:p>
            <a:pPr eaLnBrk="1" hangingPunct="1">
              <a:defRPr/>
            </a:pPr>
            <a:endParaRPr lang="en-US" smtClean="0"/>
          </a:p>
        </p:txBody>
      </p:sp>
      <p:pic>
        <p:nvPicPr>
          <p:cNvPr id="61443" name="Picture 4"/>
          <p:cNvPicPr>
            <a:picLocks noGrp="1" noChangeAspect="1" noChangeArrowheads="1"/>
          </p:cNvPicPr>
          <p:nvPr>
            <p:ph idx="1"/>
          </p:nvPr>
        </p:nvPicPr>
        <p:blipFill>
          <a:blip r:embed="rId3" cstate="print"/>
          <a:srcRect/>
          <a:stretch>
            <a:fillRect/>
          </a:stretch>
        </p:blipFill>
        <p:spPr>
          <a:xfrm>
            <a:off x="1371600" y="-20638"/>
            <a:ext cx="7772400" cy="6902451"/>
          </a:xfrm>
          <a:noFill/>
        </p:spPr>
      </p:pic>
      <p:sp>
        <p:nvSpPr>
          <p:cNvPr id="61444" name="Footer Placeholder 4"/>
          <p:cNvSpPr>
            <a:spLocks noGrp="1"/>
          </p:cNvSpPr>
          <p:nvPr>
            <p:ph type="ftr" sz="quarter" idx="11"/>
          </p:nvPr>
        </p:nvSpPr>
        <p:spPr>
          <a:noFill/>
        </p:spPr>
        <p:txBody>
          <a:bodyPr/>
          <a:lstStyle/>
          <a:p>
            <a:r>
              <a:rPr lang="en-US" smtClean="0"/>
              <a:t>© </a:t>
            </a:r>
            <a:r>
              <a:rPr lang="en-US" smtClean="0">
                <a:cs typeface="Arial" charset="0"/>
              </a:rPr>
              <a:t>Continuing Medical Implementation </a:t>
            </a:r>
            <a:r>
              <a:rPr lang="en-US" smtClean="0"/>
              <a:t>®</a:t>
            </a:r>
            <a:r>
              <a:rPr lang="en-US" smtClean="0">
                <a:cs typeface="Arial" charset="0"/>
              </a:rPr>
              <a:t>                                       …..</a:t>
            </a:r>
            <a:r>
              <a:rPr lang="en-US" i="1" smtClean="0">
                <a:cs typeface="Arial" charset="0"/>
              </a:rPr>
              <a:t>.bridging the care gap </a:t>
            </a:r>
          </a:p>
        </p:txBody>
      </p:sp>
      <p:sp>
        <p:nvSpPr>
          <p:cNvPr id="61445" name="Rectangle 2"/>
          <p:cNvSpPr>
            <a:spLocks noChangeArrowheads="1"/>
          </p:cNvSpPr>
          <p:nvPr/>
        </p:nvSpPr>
        <p:spPr bwMode="auto">
          <a:xfrm>
            <a:off x="838200" y="6324600"/>
            <a:ext cx="685800" cy="533400"/>
          </a:xfrm>
          <a:prstGeom prst="rect">
            <a:avLst/>
          </a:prstGeom>
          <a:solidFill>
            <a:srgbClr val="008080"/>
          </a:solidFill>
          <a:ln w="9525">
            <a:no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pPr eaLnBrk="1" hangingPunct="1">
              <a:defRPr/>
            </a:pPr>
            <a:r>
              <a:rPr lang="en-US" smtClean="0"/>
              <a:t>Is Lower Safe?</a:t>
            </a:r>
          </a:p>
        </p:txBody>
      </p:sp>
      <p:pic>
        <p:nvPicPr>
          <p:cNvPr id="62467" name="Picture 3"/>
          <p:cNvPicPr>
            <a:picLocks noGrp="1" noChangeAspect="1" noChangeArrowheads="1"/>
          </p:cNvPicPr>
          <p:nvPr>
            <p:ph idx="1"/>
          </p:nvPr>
        </p:nvPicPr>
        <p:blipFill>
          <a:blip r:embed="rId3" cstate="print"/>
          <a:srcRect/>
          <a:stretch>
            <a:fillRect/>
          </a:stretch>
        </p:blipFill>
        <p:spPr>
          <a:xfrm>
            <a:off x="0" y="0"/>
            <a:ext cx="9144000" cy="6858000"/>
          </a:xfrm>
        </p:spPr>
      </p:pic>
      <p:sp>
        <p:nvSpPr>
          <p:cNvPr id="62468" name="Footer Placeholder 4"/>
          <p:cNvSpPr>
            <a:spLocks noGrp="1"/>
          </p:cNvSpPr>
          <p:nvPr>
            <p:ph type="ftr" sz="quarter" idx="11"/>
          </p:nvPr>
        </p:nvSpPr>
        <p:spPr>
          <a:noFill/>
        </p:spPr>
        <p:txBody>
          <a:bodyPr/>
          <a:lstStyle/>
          <a:p>
            <a:r>
              <a:rPr lang="en-US" smtClean="0"/>
              <a:t>© </a:t>
            </a:r>
            <a:r>
              <a:rPr lang="en-US" smtClean="0">
                <a:cs typeface="Arial" charset="0"/>
              </a:rPr>
              <a:t>Continuing Medical Implementation </a:t>
            </a:r>
            <a:r>
              <a:rPr lang="en-US" smtClean="0"/>
              <a:t>®</a:t>
            </a:r>
            <a:r>
              <a:rPr lang="en-US" smtClean="0">
                <a:cs typeface="Arial" charset="0"/>
              </a:rPr>
              <a:t>                                       …..</a:t>
            </a:r>
            <a:r>
              <a:rPr lang="en-US" i="1" smtClean="0">
                <a:cs typeface="Arial" charset="0"/>
              </a:rPr>
              <a:t>.bridging the care gap </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eaLnBrk="1" hangingPunct="1">
              <a:defRPr/>
            </a:pPr>
            <a:endParaRPr lang="en-US" smtClean="0"/>
          </a:p>
        </p:txBody>
      </p:sp>
      <p:pic>
        <p:nvPicPr>
          <p:cNvPr id="63491" name="Picture 3"/>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63492" name="Footer Placeholder 4"/>
          <p:cNvSpPr>
            <a:spLocks noGrp="1"/>
          </p:cNvSpPr>
          <p:nvPr>
            <p:ph type="ftr" sz="quarter" idx="11"/>
          </p:nvPr>
        </p:nvSpPr>
        <p:spPr>
          <a:noFill/>
        </p:spPr>
        <p:txBody>
          <a:bodyPr/>
          <a:lstStyle/>
          <a:p>
            <a:r>
              <a:rPr lang="en-US" smtClean="0"/>
              <a:t>© </a:t>
            </a:r>
            <a:r>
              <a:rPr lang="en-US" smtClean="0">
                <a:cs typeface="Arial" charset="0"/>
              </a:rPr>
              <a:t>Continuing Medical Implementation </a:t>
            </a:r>
            <a:r>
              <a:rPr lang="en-US" smtClean="0"/>
              <a:t>®</a:t>
            </a:r>
            <a:r>
              <a:rPr lang="en-US" smtClean="0">
                <a:cs typeface="Arial" charset="0"/>
              </a:rPr>
              <a:t>                                       …..</a:t>
            </a:r>
            <a:r>
              <a:rPr lang="en-US" i="1" smtClean="0">
                <a:cs typeface="Arial" charset="0"/>
              </a:rPr>
              <a:t>.bridging the care gap </a:t>
            </a:r>
          </a:p>
        </p:txBody>
      </p:sp>
      <p:sp>
        <p:nvSpPr>
          <p:cNvPr id="63493" name="Text Box 4"/>
          <p:cNvSpPr txBox="1">
            <a:spLocks noChangeArrowheads="1"/>
          </p:cNvSpPr>
          <p:nvPr/>
        </p:nvSpPr>
        <p:spPr bwMode="auto">
          <a:xfrm>
            <a:off x="838200" y="5867400"/>
            <a:ext cx="7696200" cy="396875"/>
          </a:xfrm>
          <a:prstGeom prst="rect">
            <a:avLst/>
          </a:prstGeom>
          <a:noFill/>
          <a:ln w="9525">
            <a:noFill/>
            <a:miter lim="800000"/>
            <a:headEnd/>
            <a:tailEnd/>
          </a:ln>
        </p:spPr>
        <p:txBody>
          <a:bodyPr>
            <a:spAutoFit/>
          </a:bodyPr>
          <a:lstStyle/>
          <a:p>
            <a:pPr>
              <a:spcBef>
                <a:spcPct val="50000"/>
              </a:spcBef>
            </a:pPr>
            <a:r>
              <a:rPr lang="en-US" sz="2000" b="1"/>
              <a:t>1</a:t>
            </a:r>
            <a:r>
              <a:rPr lang="en-US" sz="2000" b="1" baseline="30000"/>
              <a:t>O</a:t>
            </a:r>
            <a:r>
              <a:rPr lang="en-US" sz="2000" b="1"/>
              <a:t> endpoint: death, MI, stroke, recurrent ischaemia, revascularization</a:t>
            </a:r>
            <a:r>
              <a:rPr lang="en-US"/>
              <a:t> </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eaLnBrk="1" hangingPunct="1">
              <a:defRPr/>
            </a:pPr>
            <a:endParaRPr lang="en-US" smtClean="0"/>
          </a:p>
        </p:txBody>
      </p:sp>
      <p:graphicFrame>
        <p:nvGraphicFramePr>
          <p:cNvPr id="349187" name="Group 3"/>
          <p:cNvGraphicFramePr>
            <a:graphicFrameLocks noGrp="1"/>
          </p:cNvGraphicFramePr>
          <p:nvPr>
            <p:ph idx="1"/>
          </p:nvPr>
        </p:nvGraphicFramePr>
        <p:xfrm>
          <a:off x="0" y="0"/>
          <a:ext cx="9144000" cy="6858001"/>
        </p:xfrm>
        <a:graphic>
          <a:graphicData uri="http://schemas.openxmlformats.org/drawingml/2006/table">
            <a:tbl>
              <a:tblPr/>
              <a:tblGrid>
                <a:gridCol w="2286000"/>
                <a:gridCol w="2286000"/>
                <a:gridCol w="2286000"/>
                <a:gridCol w="2286000"/>
              </a:tblGrid>
              <a:tr h="1530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VERY HIGH</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CVD, CBVD, PVD, DM</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OPTIONAL ATP III LDL  &lt; 1.8 mmol/L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TC/HDL 3:1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DUAL TARGETING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LDL </a:t>
                      </a: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 55%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HDL ↑ 15%</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1528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HIGH</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&gt; 20 %</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TARGET LDL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&lt; 2.0 mmol/L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TC/HDL 4:1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Minimum 50% LDL </a:t>
                      </a: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r>
              <a:tr h="173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8080"/>
                          </a:solidFill>
                          <a:effectLst>
                            <a:outerShdw blurRad="38100" dist="38100" dir="2700000" algn="tl">
                              <a:srgbClr val="000000"/>
                            </a:outerShdw>
                          </a:effectLst>
                          <a:latin typeface="Times New Roman" pitchFamily="18" charset="0"/>
                        </a:rPr>
                        <a:t>MODERATE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8080"/>
                          </a:solidFill>
                          <a:effectLst>
                            <a:outerShdw blurRad="38100" dist="38100" dir="2700000" algn="tl">
                              <a:srgbClr val="000000"/>
                            </a:outerShdw>
                          </a:effectLst>
                          <a:latin typeface="Times New Roman" pitchFamily="18" charset="0"/>
                        </a:rPr>
                        <a:t>10 – 20 %</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8080"/>
                          </a:solidFill>
                          <a:effectLst>
                            <a:outerShdw blurRad="38100" dist="38100" dir="2700000" algn="tl">
                              <a:srgbClr val="000000"/>
                            </a:outerShdw>
                          </a:effectLst>
                          <a:latin typeface="Times New Roman" pitchFamily="18" charset="0"/>
                        </a:rPr>
                        <a:t>Evaluate Risk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8080"/>
                          </a:solidFill>
                          <a:effectLst>
                            <a:outerShdw blurRad="38100" dist="38100" dir="2700000" algn="tl">
                              <a:srgbClr val="000000"/>
                            </a:outerShdw>
                          </a:effectLst>
                          <a:latin typeface="Times New Roman" pitchFamily="18" charset="0"/>
                        </a:rPr>
                        <a:t>Tx if LDL </a:t>
                      </a:r>
                      <a:r>
                        <a:rPr kumimoji="0" lang="en-US" sz="2000" b="1" i="0" u="none" strike="noStrike" cap="none" normalizeH="0" baseline="0" smtClean="0">
                          <a:ln>
                            <a:noFill/>
                          </a:ln>
                          <a:solidFill>
                            <a:srgbClr val="008080"/>
                          </a:solidFill>
                          <a:effectLst>
                            <a:outerShdw blurRad="38100" dist="38100" dir="2700000" algn="tl">
                              <a:srgbClr val="000000"/>
                            </a:outerShdw>
                          </a:effectLst>
                          <a:latin typeface="Times New Roman" pitchFamily="18" charset="0"/>
                          <a:sym typeface="Symbol" pitchFamily="18" charset="2"/>
                        </a:rPr>
                        <a:t> 3.5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8080"/>
                          </a:solidFill>
                          <a:effectLst>
                            <a:outerShdw blurRad="38100" dist="38100" dir="2700000" algn="tl">
                              <a:srgbClr val="000000"/>
                            </a:outerShdw>
                          </a:effectLst>
                          <a:latin typeface="Times New Roman" pitchFamily="18" charset="0"/>
                        </a:rPr>
                        <a:t>(Minimum 40% LDL </a:t>
                      </a:r>
                      <a:r>
                        <a:rPr kumimoji="0" lang="en-US" sz="1600" b="1" i="0" u="none" strike="noStrike" cap="none" normalizeH="0" baseline="0" smtClean="0">
                          <a:ln>
                            <a:noFill/>
                          </a:ln>
                          <a:solidFill>
                            <a:srgbClr val="008080"/>
                          </a:solidFill>
                          <a:effectLst>
                            <a:outerShdw blurRad="38100" dist="38100" dir="2700000" algn="tl">
                              <a:srgbClr val="000000"/>
                            </a:outerShdw>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8080"/>
                          </a:solidFill>
                          <a:effectLst>
                            <a:outerShdw blurRad="38100" dist="38100" dir="2700000" algn="tl">
                              <a:srgbClr val="000000"/>
                            </a:outerShdw>
                          </a:effectLst>
                          <a:latin typeface="Times New Roman" pitchFamily="18" charset="0"/>
                          <a:cs typeface="Times New Roman" pitchFamily="18" charset="0"/>
                        </a:rPr>
                        <a:t>TC/HDL 5:1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8080"/>
                          </a:solidFill>
                          <a:effectLst>
                            <a:outerShdw blurRad="38100" dist="38100" dir="2700000" algn="tl">
                              <a:srgbClr val="000000"/>
                            </a:outerShdw>
                          </a:effectLst>
                          <a:latin typeface="Times New Roman" pitchFamily="18" charset="0"/>
                        </a:rPr>
                        <a:t>FH, Ethnicity, GXT, ABI, IMT, Met Syn, </a:t>
                      </a:r>
                      <a:r>
                        <a:rPr kumimoji="0" lang="en-US" sz="2000" b="1" i="0" u="none" strike="noStrike" cap="none" normalizeH="0" baseline="0" smtClean="0">
                          <a:ln>
                            <a:noFill/>
                          </a:ln>
                          <a:solidFill>
                            <a:srgbClr val="008080"/>
                          </a:solidFill>
                          <a:effectLst>
                            <a:outerShdw blurRad="38100" dist="38100" dir="2700000" algn="tl">
                              <a:srgbClr val="000000"/>
                            </a:outerShdw>
                          </a:effectLst>
                          <a:latin typeface="Times New Roman" pitchFamily="18" charset="0"/>
                          <a:cs typeface="Times New Roman" pitchFamily="18" charset="0"/>
                        </a:rPr>
                        <a:t>↑</a:t>
                      </a:r>
                      <a:r>
                        <a:rPr kumimoji="0" lang="en-US" sz="2000" b="1" i="0" u="none" strike="noStrike" cap="none" normalizeH="0" baseline="0" smtClean="0">
                          <a:ln>
                            <a:noFill/>
                          </a:ln>
                          <a:solidFill>
                            <a:srgbClr val="008080"/>
                          </a:solidFill>
                          <a:effectLst>
                            <a:outerShdw blurRad="38100" dist="38100" dir="2700000" algn="tl">
                              <a:srgbClr val="000000"/>
                            </a:outerShdw>
                          </a:effectLst>
                          <a:latin typeface="Times New Roman" pitchFamily="18" charset="0"/>
                        </a:rPr>
                        <a:t>CRP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8080"/>
                          </a:solidFill>
                          <a:effectLst>
                            <a:outerShdw blurRad="38100" dist="38100" dir="2700000" algn="tl">
                              <a:srgbClr val="000000"/>
                            </a:outerShdw>
                          </a:effectLst>
                          <a:latin typeface="Times New Roman" pitchFamily="18" charset="0"/>
                        </a:rPr>
                        <a:t>Elevates risk</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2060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LOW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&lt; 10 %</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Less Aggressive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Tx if LDL </a:t>
                      </a: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sym typeface="Symbol" pitchFamily="18" charset="2"/>
                        </a:rPr>
                        <a:t> 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(Minimum 40% LDL </a:t>
                      </a:r>
                      <a:r>
                        <a:rPr kumimoji="0" lang="en-US" sz="16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TC/HDL 6:1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DIET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EXERCISE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LIFESTYLE</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00"/>
                    </a:solidFill>
                  </a:tcPr>
                </a:tc>
              </a:tr>
            </a:tbl>
          </a:graphicData>
        </a:graphic>
      </p:graphicFrame>
      <p:sp>
        <p:nvSpPr>
          <p:cNvPr id="64542" name="Footer Placeholder 4"/>
          <p:cNvSpPr>
            <a:spLocks noGrp="1"/>
          </p:cNvSpPr>
          <p:nvPr>
            <p:ph type="ftr" sz="quarter" idx="11"/>
          </p:nvPr>
        </p:nvSpPr>
        <p:spPr>
          <a:noFill/>
        </p:spPr>
        <p:txBody>
          <a:bodyPr/>
          <a:lstStyle/>
          <a:p>
            <a:r>
              <a:rPr lang="en-US" smtClean="0"/>
              <a:t>© </a:t>
            </a:r>
            <a:r>
              <a:rPr lang="en-US" smtClean="0">
                <a:cs typeface="Arial" charset="0"/>
              </a:rPr>
              <a:t>Continuing Medical Implementation </a:t>
            </a:r>
            <a:r>
              <a:rPr lang="en-US" smtClean="0"/>
              <a:t>®</a:t>
            </a:r>
            <a:r>
              <a:rPr lang="en-US" smtClean="0">
                <a:cs typeface="Arial" charset="0"/>
              </a:rPr>
              <a:t>                                       …..</a:t>
            </a:r>
            <a:r>
              <a:rPr lang="en-US" i="1" smtClean="0">
                <a:cs typeface="Arial" charset="0"/>
              </a:rPr>
              <a:t>.bridging the care gap </a:t>
            </a:r>
          </a:p>
        </p:txBody>
      </p:sp>
      <p:sp>
        <p:nvSpPr>
          <p:cNvPr id="349214" name="Text Box 30"/>
          <p:cNvSpPr txBox="1">
            <a:spLocks noChangeArrowheads="1"/>
          </p:cNvSpPr>
          <p:nvPr/>
        </p:nvSpPr>
        <p:spPr bwMode="auto">
          <a:xfrm>
            <a:off x="8305800" y="838200"/>
            <a:ext cx="9906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i="0">
                <a:solidFill>
                  <a:schemeClr val="bg1"/>
                </a:solidFill>
                <a:effectLst>
                  <a:outerShdw blurRad="38100" dist="38100" dir="2700000" algn="tl">
                    <a:srgbClr val="000000"/>
                  </a:outerShdw>
                </a:effectLst>
                <a:cs typeface="Times New Roman" pitchFamily="18" charset="0"/>
              </a:rPr>
              <a:t>}</a:t>
            </a:r>
            <a:r>
              <a:rPr lang="en-US" sz="2000" b="1" i="0">
                <a:solidFill>
                  <a:schemeClr val="bg1"/>
                </a:solidFill>
                <a:effectLst>
                  <a:outerShdw blurRad="38100" dist="38100" dir="2700000" algn="tl">
                    <a:srgbClr val="000000"/>
                  </a:outerShdw>
                </a:effectLst>
                <a:cs typeface="Times New Roman" pitchFamily="18" charset="0"/>
              </a:rPr>
              <a:t>70%</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CRP?</a:t>
            </a:r>
            <a:endParaRPr lang="en-US" dirty="0"/>
          </a:p>
        </p:txBody>
      </p:sp>
      <p:sp>
        <p:nvSpPr>
          <p:cNvPr id="4" name="Footer Placeholder 3"/>
          <p:cNvSpPr>
            <a:spLocks noGrp="1"/>
          </p:cNvSpPr>
          <p:nvPr>
            <p:ph type="ftr" sz="quarter" idx="11"/>
          </p:nvPr>
        </p:nvSpPr>
        <p:spPr/>
        <p:txBody>
          <a:bodyPr/>
          <a:lstStyle/>
          <a:p>
            <a:pPr>
              <a:defRPr/>
            </a:pPr>
            <a:r>
              <a:rPr lang="en-US" smtClean="0"/>
              <a:t>© Continuing Medical Implementation ®                                       …..</a:t>
            </a:r>
            <a:r>
              <a:rPr lang="en-US" i="1" smtClean="0"/>
              <a:t>.bridging the care gap </a:t>
            </a:r>
            <a:endParaRPr lang="en-US" i="1"/>
          </a:p>
        </p:txBody>
      </p:sp>
      <p:pic>
        <p:nvPicPr>
          <p:cNvPr id="219138" name="Picture 2" descr="http://upload.wikimedia.org/wikipedia/commons/a/ab/CRP_pretty.png"/>
          <p:cNvPicPr>
            <a:picLocks noChangeAspect="1" noChangeArrowheads="1"/>
          </p:cNvPicPr>
          <p:nvPr/>
        </p:nvPicPr>
        <p:blipFill>
          <a:blip r:embed="rId3" cstate="print"/>
          <a:srcRect/>
          <a:stretch>
            <a:fillRect/>
          </a:stretch>
        </p:blipFill>
        <p:spPr bwMode="auto">
          <a:xfrm>
            <a:off x="1857356" y="1714488"/>
            <a:ext cx="5981690" cy="4474735"/>
          </a:xfrm>
          <a:prstGeom prst="rect">
            <a:avLst/>
          </a:prstGeom>
          <a:noFill/>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0" y="0"/>
            <a:ext cx="9144000" cy="838200"/>
          </a:xfrm>
          <a:prstGeom prst="rect">
            <a:avLst/>
          </a:prstGeom>
          <a:solidFill>
            <a:srgbClr val="CCFFFF"/>
          </a:solidFill>
          <a:ln w="9525">
            <a:solidFill>
              <a:schemeClr val="tx1"/>
            </a:solidFill>
            <a:miter lim="800000"/>
            <a:headEnd/>
            <a:tailEnd/>
          </a:ln>
          <a:effectLst/>
        </p:spPr>
        <p:txBody>
          <a:bodyPr wrap="none" anchor="ctr"/>
          <a:lstStyle/>
          <a:p>
            <a:r>
              <a:rPr lang="en-US" i="0" smtClean="0">
                <a:solidFill>
                  <a:srgbClr val="000000"/>
                </a:solidFill>
                <a:latin typeface="Arial Unicode MS" pitchFamily="34" charset="-128"/>
              </a:rPr>
              <a:t>JUPITER</a:t>
            </a:r>
          </a:p>
          <a:p>
            <a:r>
              <a:rPr lang="en-US" i="0" smtClean="0">
                <a:solidFill>
                  <a:srgbClr val="000000"/>
                </a:solidFill>
                <a:latin typeface="Arial Unicode MS" pitchFamily="34" charset="-128"/>
              </a:rPr>
              <a:t>AHA November 9, 2008</a:t>
            </a:r>
          </a:p>
        </p:txBody>
      </p:sp>
      <p:pic>
        <p:nvPicPr>
          <p:cNvPr id="249859" name="Picture 3" descr="holding"/>
          <p:cNvPicPr>
            <a:picLocks noChangeAspect="1" noChangeArrowheads="1"/>
          </p:cNvPicPr>
          <p:nvPr/>
        </p:nvPicPr>
        <p:blipFill>
          <a:blip r:embed="rId3" cstate="print"/>
          <a:srcRect/>
          <a:stretch>
            <a:fillRect/>
          </a:stretch>
        </p:blipFill>
        <p:spPr bwMode="auto">
          <a:xfrm>
            <a:off x="7877175" y="47625"/>
            <a:ext cx="1219200" cy="739775"/>
          </a:xfrm>
          <a:prstGeom prst="rect">
            <a:avLst/>
          </a:prstGeom>
          <a:noFill/>
        </p:spPr>
      </p:pic>
      <p:sp>
        <p:nvSpPr>
          <p:cNvPr id="249860" name="Text Box 4"/>
          <p:cNvSpPr txBox="1">
            <a:spLocks noChangeArrowheads="1"/>
          </p:cNvSpPr>
          <p:nvPr/>
        </p:nvSpPr>
        <p:spPr bwMode="auto">
          <a:xfrm>
            <a:off x="177800" y="914400"/>
            <a:ext cx="8877300" cy="6677025"/>
          </a:xfrm>
          <a:prstGeom prst="rect">
            <a:avLst/>
          </a:prstGeom>
          <a:noFill/>
          <a:ln w="9525">
            <a:noFill/>
            <a:miter lim="800000"/>
            <a:headEnd/>
            <a:tailEnd/>
          </a:ln>
          <a:effectLst/>
        </p:spPr>
        <p:txBody>
          <a:bodyPr wrap="none">
            <a:spAutoFit/>
          </a:bodyPr>
          <a:lstStyle/>
          <a:p>
            <a:pPr algn="ctr"/>
            <a:r>
              <a:rPr lang="en-US" i="0" smtClean="0">
                <a:solidFill>
                  <a:srgbClr val="FFFF00"/>
                </a:solidFill>
                <a:latin typeface="Arial Unicode MS" pitchFamily="34" charset="-128"/>
              </a:rPr>
              <a:t>A Randomized Trial of Rosuvastatin in the Prevention</a:t>
            </a:r>
          </a:p>
          <a:p>
            <a:pPr algn="ctr"/>
            <a:r>
              <a:rPr lang="en-US" i="0" smtClean="0">
                <a:solidFill>
                  <a:srgbClr val="FFFF00"/>
                </a:solidFill>
                <a:latin typeface="Arial Unicode MS" pitchFamily="34" charset="-128"/>
              </a:rPr>
              <a:t>of Cardiovascular Events Among 17,802 Apparently Healthy </a:t>
            </a:r>
          </a:p>
          <a:p>
            <a:pPr algn="ctr"/>
            <a:r>
              <a:rPr lang="en-US" i="0" smtClean="0">
                <a:solidFill>
                  <a:srgbClr val="FFFF00"/>
                </a:solidFill>
                <a:latin typeface="Arial Unicode MS" pitchFamily="34" charset="-128"/>
              </a:rPr>
              <a:t>Men and Women With Elevated Levels </a:t>
            </a:r>
          </a:p>
          <a:p>
            <a:pPr algn="ctr"/>
            <a:r>
              <a:rPr lang="en-US" i="0" smtClean="0">
                <a:solidFill>
                  <a:srgbClr val="FFFF00"/>
                </a:solidFill>
                <a:latin typeface="Arial Unicode MS" pitchFamily="34" charset="-128"/>
              </a:rPr>
              <a:t>of C-Reactive Protein (hsCRP):</a:t>
            </a:r>
          </a:p>
          <a:p>
            <a:pPr algn="ctr"/>
            <a:r>
              <a:rPr lang="en-US" sz="2800" i="0" smtClean="0">
                <a:solidFill>
                  <a:srgbClr val="FFFF00"/>
                </a:solidFill>
                <a:latin typeface="Arial Unicode MS" pitchFamily="34" charset="-128"/>
              </a:rPr>
              <a:t>The JUPITER Trial</a:t>
            </a:r>
          </a:p>
          <a:p>
            <a:pPr algn="ctr"/>
            <a:endParaRPr lang="en-US" sz="2800" i="0" smtClean="0">
              <a:solidFill>
                <a:srgbClr val="FFFF00"/>
              </a:solidFill>
              <a:latin typeface="Arial Unicode MS" pitchFamily="34" charset="-128"/>
            </a:endParaRPr>
          </a:p>
          <a:p>
            <a:pPr algn="ctr"/>
            <a:r>
              <a:rPr lang="en-US" sz="2000" i="0" smtClean="0">
                <a:solidFill>
                  <a:srgbClr val="FFFFFF"/>
                </a:solidFill>
                <a:latin typeface="Arial Unicode MS" pitchFamily="34" charset="-128"/>
              </a:rPr>
              <a:t>Paul Ridker*, Eleanor Danielson, Francisco Fonseca*, Jacques Genest*,</a:t>
            </a:r>
          </a:p>
          <a:p>
            <a:pPr algn="ctr"/>
            <a:r>
              <a:rPr lang="en-US" sz="2000" i="0" smtClean="0">
                <a:solidFill>
                  <a:srgbClr val="FFFFFF"/>
                </a:solidFill>
                <a:latin typeface="Arial Unicode MS" pitchFamily="34" charset="-128"/>
              </a:rPr>
              <a:t>Antonio Gotto*, John Kastelein*, Wolfgang Koenig*, Peter Libby*,</a:t>
            </a:r>
          </a:p>
          <a:p>
            <a:pPr algn="ctr"/>
            <a:r>
              <a:rPr lang="en-US" sz="2000" i="0" smtClean="0">
                <a:solidFill>
                  <a:srgbClr val="FFFFFF"/>
                </a:solidFill>
                <a:latin typeface="Arial Unicode MS" pitchFamily="34" charset="-128"/>
              </a:rPr>
              <a:t>Alberto Lorenzatti*, Jean MacFadyen, Borge Nordestgaard*, </a:t>
            </a:r>
          </a:p>
          <a:p>
            <a:pPr algn="ctr"/>
            <a:r>
              <a:rPr lang="en-US" sz="2000" i="0" smtClean="0">
                <a:solidFill>
                  <a:srgbClr val="FFFFFF"/>
                </a:solidFill>
                <a:latin typeface="Arial Unicode MS" pitchFamily="34" charset="-128"/>
              </a:rPr>
              <a:t>James Shepherd*, James Willerson, and Robert Glynn* </a:t>
            </a:r>
          </a:p>
          <a:p>
            <a:pPr algn="ctr"/>
            <a:r>
              <a:rPr lang="en-US" sz="2000" i="0" smtClean="0">
                <a:solidFill>
                  <a:srgbClr val="FFFFFF"/>
                </a:solidFill>
                <a:latin typeface="Arial Unicode MS" pitchFamily="34" charset="-128"/>
              </a:rPr>
              <a:t>on behalf of the JUPITER Trial Study Group</a:t>
            </a:r>
          </a:p>
          <a:p>
            <a:pPr algn="ctr"/>
            <a:endParaRPr lang="en-US" sz="2000" i="0" smtClean="0">
              <a:solidFill>
                <a:srgbClr val="FFFFFF"/>
              </a:solidFill>
              <a:latin typeface="Arial Unicode MS" pitchFamily="34" charset="-128"/>
            </a:endParaRPr>
          </a:p>
          <a:p>
            <a:pPr algn="ctr"/>
            <a:r>
              <a:rPr lang="en-US" sz="2000" i="0" smtClean="0">
                <a:solidFill>
                  <a:srgbClr val="FFFFFF"/>
                </a:solidFill>
                <a:latin typeface="Arial Unicode MS" pitchFamily="34" charset="-128"/>
              </a:rPr>
              <a:t>An Investigator Initiated Trial Funded by AstraZeneca, USA</a:t>
            </a:r>
          </a:p>
          <a:p>
            <a:pPr algn="ctr"/>
            <a:endParaRPr lang="en-US" sz="2000" i="0" smtClean="0">
              <a:solidFill>
                <a:srgbClr val="FFFFFF"/>
              </a:solidFill>
              <a:latin typeface="Arial Unicode MS" pitchFamily="34" charset="-128"/>
            </a:endParaRPr>
          </a:p>
          <a:p>
            <a:pPr algn="ctr"/>
            <a:r>
              <a:rPr lang="en-US" sz="1600" smtClean="0">
                <a:solidFill>
                  <a:srgbClr val="FFFFFF"/>
                </a:solidFill>
                <a:latin typeface="Arial Unicode MS" pitchFamily="34" charset="-128"/>
              </a:rPr>
              <a:t>* These authors have received research grant support and/or consultation fees from one or more</a:t>
            </a:r>
          </a:p>
          <a:p>
            <a:pPr algn="ctr"/>
            <a:r>
              <a:rPr lang="en-US" sz="1600" smtClean="0">
                <a:solidFill>
                  <a:srgbClr val="FFFFFF"/>
                </a:solidFill>
                <a:latin typeface="Arial Unicode MS" pitchFamily="34" charset="-128"/>
              </a:rPr>
              <a:t>statin manufacturers, including Astra-Zeneca. Dr Ridker is a co-inventor on patents held by the</a:t>
            </a:r>
          </a:p>
          <a:p>
            <a:pPr algn="ctr"/>
            <a:r>
              <a:rPr lang="en-US" sz="1600" smtClean="0">
                <a:solidFill>
                  <a:srgbClr val="FFFFFF"/>
                </a:solidFill>
                <a:latin typeface="Arial Unicode MS" pitchFamily="34" charset="-128"/>
              </a:rPr>
              <a:t>Brigham and Women’s Hospital that relate to the use of inflammatory biomarkers in </a:t>
            </a:r>
          </a:p>
          <a:p>
            <a:pPr algn="ctr"/>
            <a:r>
              <a:rPr lang="en-US" sz="1600" smtClean="0">
                <a:solidFill>
                  <a:srgbClr val="FFFFFF"/>
                </a:solidFill>
                <a:latin typeface="Arial Unicode MS" pitchFamily="34" charset="-128"/>
              </a:rPr>
              <a:t>cardiovascular disease that have been licensed to Dade-Behring and AstraZeneca.</a:t>
            </a:r>
          </a:p>
          <a:p>
            <a:pPr algn="ctr"/>
            <a:endParaRPr lang="en-US" sz="1600" smtClean="0">
              <a:solidFill>
                <a:srgbClr val="FFFFFF"/>
              </a:solidFill>
              <a:latin typeface="Arial Unicode MS" pitchFamily="34" charset="-128"/>
            </a:endParaRPr>
          </a:p>
          <a:p>
            <a:pPr algn="ctr"/>
            <a:endParaRPr lang="en-US" sz="1600" i="0" smtClean="0">
              <a:solidFill>
                <a:srgbClr val="FFFFFF"/>
              </a:solidFill>
              <a:latin typeface="Arial Unicode MS" pitchFamily="34" charset="-128"/>
            </a:endParaRPr>
          </a:p>
          <a:p>
            <a:pPr algn="ctr"/>
            <a:r>
              <a:rPr lang="en-US" i="0" smtClean="0">
                <a:solidFill>
                  <a:srgbClr val="FFFF00"/>
                </a:solidFill>
                <a:latin typeface="Arial Unicode MS" pitchFamily="34" charset="-128"/>
              </a:rPr>
              <a:t> </a:t>
            </a:r>
          </a:p>
        </p:txBody>
      </p:sp>
      <p:sp>
        <p:nvSpPr>
          <p:cNvPr id="249861" name="Line 5"/>
          <p:cNvSpPr>
            <a:spLocks noChangeShapeType="1"/>
          </p:cNvSpPr>
          <p:nvPr/>
        </p:nvSpPr>
        <p:spPr bwMode="auto">
          <a:xfrm flipH="1">
            <a:off x="5716588" y="4000500"/>
            <a:ext cx="76200" cy="152400"/>
          </a:xfrm>
          <a:prstGeom prst="line">
            <a:avLst/>
          </a:prstGeom>
          <a:noFill/>
          <a:ln w="28575">
            <a:solidFill>
              <a:schemeClr val="bg1"/>
            </a:solidFill>
            <a:round/>
            <a:headEnd/>
            <a:tailEnd/>
          </a:ln>
          <a:effectLst/>
        </p:spPr>
        <p:txBody>
          <a:bodyPr/>
          <a:lstStyle/>
          <a:p>
            <a:endParaRPr lang="en-US" sz="1600" i="0" smtClean="0">
              <a:solidFill>
                <a:srgbClr val="000000"/>
              </a:solidFill>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Text Box 2"/>
          <p:cNvSpPr txBox="1">
            <a:spLocks noChangeArrowheads="1"/>
          </p:cNvSpPr>
          <p:nvPr/>
        </p:nvSpPr>
        <p:spPr bwMode="auto">
          <a:xfrm>
            <a:off x="3733800" y="3036888"/>
            <a:ext cx="3783013" cy="701675"/>
          </a:xfrm>
          <a:prstGeom prst="rect">
            <a:avLst/>
          </a:prstGeom>
          <a:noFill/>
          <a:ln w="25399">
            <a:noFill/>
            <a:miter lim="800000"/>
            <a:headEnd type="none" w="sm" len="sm"/>
            <a:tailEnd type="none" w="sm" len="sm"/>
          </a:ln>
          <a:effectLst/>
        </p:spPr>
        <p:txBody>
          <a:bodyPr wrap="none">
            <a:spAutoFit/>
          </a:bodyPr>
          <a:lstStyle/>
          <a:p>
            <a:pPr eaLnBrk="0" hangingPunct="0"/>
            <a:r>
              <a:rPr lang="en-US" sz="2000" b="1" i="0" smtClean="0">
                <a:solidFill>
                  <a:srgbClr val="FFFFFF"/>
                </a:solidFill>
                <a:effectLst>
                  <a:outerShdw blurRad="38100" dist="38100" dir="2700000" algn="tl">
                    <a:srgbClr val="000000"/>
                  </a:outerShdw>
                </a:effectLst>
                <a:latin typeface="Univers" pitchFamily="34" charset="0"/>
              </a:rPr>
              <a:t>Rosuvastatin  20 mg (N=8901)</a:t>
            </a:r>
            <a:endParaRPr lang="en-US" sz="2000" b="1" i="0" smtClean="0">
              <a:solidFill>
                <a:srgbClr val="676767"/>
              </a:solidFill>
              <a:effectLst>
                <a:outerShdw blurRad="38100" dist="38100" dir="2700000" algn="tl">
                  <a:srgbClr val="000000"/>
                </a:outerShdw>
              </a:effectLst>
              <a:latin typeface="Univers" pitchFamily="34" charset="0"/>
            </a:endParaRPr>
          </a:p>
          <a:p>
            <a:pPr eaLnBrk="0" hangingPunct="0"/>
            <a:endParaRPr lang="en-US" sz="2000" b="1" i="0" smtClean="0">
              <a:solidFill>
                <a:srgbClr val="676767"/>
              </a:solidFill>
              <a:effectLst>
                <a:outerShdw blurRad="38100" dist="38100" dir="2700000" algn="tl">
                  <a:srgbClr val="000000"/>
                </a:outerShdw>
              </a:effectLst>
              <a:latin typeface="Univers" pitchFamily="34" charset="0"/>
            </a:endParaRPr>
          </a:p>
        </p:txBody>
      </p:sp>
      <p:sp>
        <p:nvSpPr>
          <p:cNvPr id="257027" name="Line 3"/>
          <p:cNvSpPr>
            <a:spLocks noChangeShapeType="1"/>
          </p:cNvSpPr>
          <p:nvPr/>
        </p:nvSpPr>
        <p:spPr bwMode="auto">
          <a:xfrm flipV="1">
            <a:off x="3181350" y="3402013"/>
            <a:ext cx="482600" cy="395287"/>
          </a:xfrm>
          <a:prstGeom prst="line">
            <a:avLst/>
          </a:prstGeom>
          <a:noFill/>
          <a:ln w="76200">
            <a:solidFill>
              <a:schemeClr val="tx2"/>
            </a:solidFill>
            <a:round/>
            <a:headEnd type="none" w="sm" len="sm"/>
            <a:tailEnd type="none" w="sm" len="sm"/>
          </a:ln>
          <a:effectLst/>
        </p:spPr>
        <p:txBody>
          <a:bodyPr wrap="none" anchor="ctr"/>
          <a:lstStyle/>
          <a:p>
            <a:endParaRPr lang="en-US" sz="1600" i="0" smtClean="0">
              <a:solidFill>
                <a:srgbClr val="FFFFFF"/>
              </a:solidFill>
              <a:latin typeface="Arial" charset="0"/>
            </a:endParaRPr>
          </a:p>
        </p:txBody>
      </p:sp>
      <p:sp>
        <p:nvSpPr>
          <p:cNvPr id="257028" name="Line 4"/>
          <p:cNvSpPr>
            <a:spLocks noChangeShapeType="1"/>
          </p:cNvSpPr>
          <p:nvPr/>
        </p:nvSpPr>
        <p:spPr bwMode="auto">
          <a:xfrm>
            <a:off x="3201988" y="3822700"/>
            <a:ext cx="452437" cy="322263"/>
          </a:xfrm>
          <a:prstGeom prst="line">
            <a:avLst/>
          </a:prstGeom>
          <a:noFill/>
          <a:ln w="76200">
            <a:solidFill>
              <a:schemeClr val="tx2"/>
            </a:solidFill>
            <a:round/>
            <a:headEnd type="none" w="sm" len="sm"/>
            <a:tailEnd type="none" w="sm" len="sm"/>
          </a:ln>
          <a:effectLst/>
        </p:spPr>
        <p:txBody>
          <a:bodyPr wrap="none" anchor="ctr"/>
          <a:lstStyle/>
          <a:p>
            <a:endParaRPr lang="en-US" sz="1600" i="0" smtClean="0">
              <a:solidFill>
                <a:srgbClr val="FFFFFF"/>
              </a:solidFill>
              <a:latin typeface="Arial" charset="0"/>
            </a:endParaRPr>
          </a:p>
        </p:txBody>
      </p:sp>
      <p:sp>
        <p:nvSpPr>
          <p:cNvPr id="257029" name="Line 5"/>
          <p:cNvSpPr>
            <a:spLocks noChangeShapeType="1"/>
          </p:cNvSpPr>
          <p:nvPr/>
        </p:nvSpPr>
        <p:spPr bwMode="auto">
          <a:xfrm>
            <a:off x="3609975" y="3425825"/>
            <a:ext cx="4035425" cy="0"/>
          </a:xfrm>
          <a:prstGeom prst="line">
            <a:avLst/>
          </a:prstGeom>
          <a:noFill/>
          <a:ln w="76200">
            <a:solidFill>
              <a:schemeClr val="tx2"/>
            </a:solidFill>
            <a:round/>
            <a:headEnd type="none" w="sm" len="sm"/>
            <a:tailEnd type="triangle" w="med" len="med"/>
          </a:ln>
          <a:effectLst/>
        </p:spPr>
        <p:txBody>
          <a:bodyPr wrap="none" anchor="ctr"/>
          <a:lstStyle/>
          <a:p>
            <a:endParaRPr lang="en-US" sz="1600" i="0" smtClean="0">
              <a:solidFill>
                <a:srgbClr val="FFFFFF"/>
              </a:solidFill>
              <a:latin typeface="Arial" charset="0"/>
            </a:endParaRPr>
          </a:p>
        </p:txBody>
      </p:sp>
      <p:sp>
        <p:nvSpPr>
          <p:cNvPr id="257030" name="Line 6"/>
          <p:cNvSpPr>
            <a:spLocks noChangeShapeType="1"/>
          </p:cNvSpPr>
          <p:nvPr/>
        </p:nvSpPr>
        <p:spPr bwMode="auto">
          <a:xfrm flipV="1">
            <a:off x="3649663" y="4146550"/>
            <a:ext cx="4087812" cy="0"/>
          </a:xfrm>
          <a:prstGeom prst="line">
            <a:avLst/>
          </a:prstGeom>
          <a:noFill/>
          <a:ln w="76200">
            <a:solidFill>
              <a:schemeClr val="tx2"/>
            </a:solidFill>
            <a:round/>
            <a:headEnd type="none" w="sm" len="sm"/>
            <a:tailEnd type="triangle" w="med" len="med"/>
          </a:ln>
          <a:effectLst/>
        </p:spPr>
        <p:txBody>
          <a:bodyPr wrap="none" anchor="ctr"/>
          <a:lstStyle/>
          <a:p>
            <a:endParaRPr lang="en-US" sz="1600" i="0" smtClean="0">
              <a:solidFill>
                <a:srgbClr val="FFFFFF"/>
              </a:solidFill>
              <a:latin typeface="Arial" charset="0"/>
            </a:endParaRPr>
          </a:p>
        </p:txBody>
      </p:sp>
      <p:sp>
        <p:nvSpPr>
          <p:cNvPr id="257031" name="Text Box 7"/>
          <p:cNvSpPr txBox="1">
            <a:spLocks noChangeArrowheads="1"/>
          </p:cNvSpPr>
          <p:nvPr/>
        </p:nvSpPr>
        <p:spPr bwMode="auto">
          <a:xfrm>
            <a:off x="7677150" y="2965450"/>
            <a:ext cx="1382713" cy="1558925"/>
          </a:xfrm>
          <a:prstGeom prst="rect">
            <a:avLst/>
          </a:prstGeom>
          <a:noFill/>
          <a:ln w="25399">
            <a:noFill/>
            <a:miter lim="800000"/>
            <a:headEnd type="none" w="sm" len="sm"/>
            <a:tailEnd type="none" w="sm" len="sm"/>
          </a:ln>
          <a:effectLst/>
        </p:spPr>
        <p:txBody>
          <a:bodyPr wrap="none">
            <a:spAutoFit/>
          </a:bodyPr>
          <a:lstStyle/>
          <a:p>
            <a:pPr algn="ctr" eaLnBrk="0" hangingPunct="0"/>
            <a:r>
              <a:rPr lang="en-US" sz="1600" b="1" i="0" smtClean="0">
                <a:solidFill>
                  <a:srgbClr val="FAFD00"/>
                </a:solidFill>
                <a:effectLst>
                  <a:outerShdw blurRad="38100" dist="38100" dir="2700000" algn="tl">
                    <a:srgbClr val="000000"/>
                  </a:outerShdw>
                </a:effectLst>
                <a:latin typeface="Univers" pitchFamily="34" charset="0"/>
              </a:rPr>
              <a:t>MI</a:t>
            </a:r>
          </a:p>
          <a:p>
            <a:pPr algn="ctr" eaLnBrk="0" hangingPunct="0"/>
            <a:r>
              <a:rPr lang="en-US" sz="1600" b="1" i="0" smtClean="0">
                <a:solidFill>
                  <a:srgbClr val="FAFD00"/>
                </a:solidFill>
                <a:effectLst>
                  <a:outerShdw blurRad="38100" dist="38100" dir="2700000" algn="tl">
                    <a:srgbClr val="000000"/>
                  </a:outerShdw>
                </a:effectLst>
                <a:latin typeface="Univers" pitchFamily="34" charset="0"/>
              </a:rPr>
              <a:t>Stroke</a:t>
            </a:r>
          </a:p>
          <a:p>
            <a:pPr algn="ctr" eaLnBrk="0" hangingPunct="0"/>
            <a:r>
              <a:rPr lang="en-US" sz="1600" b="1" i="0" smtClean="0">
                <a:solidFill>
                  <a:srgbClr val="FAFD00"/>
                </a:solidFill>
                <a:effectLst>
                  <a:outerShdw blurRad="38100" dist="38100" dir="2700000" algn="tl">
                    <a:srgbClr val="000000"/>
                  </a:outerShdw>
                </a:effectLst>
                <a:latin typeface="Univers" pitchFamily="34" charset="0"/>
              </a:rPr>
              <a:t>Unstable</a:t>
            </a:r>
          </a:p>
          <a:p>
            <a:pPr algn="ctr" eaLnBrk="0" hangingPunct="0"/>
            <a:r>
              <a:rPr lang="en-US" sz="1600" b="1" i="0" smtClean="0">
                <a:solidFill>
                  <a:srgbClr val="FAFD00"/>
                </a:solidFill>
                <a:effectLst>
                  <a:outerShdw blurRad="38100" dist="38100" dir="2700000" algn="tl">
                    <a:srgbClr val="000000"/>
                  </a:outerShdw>
                </a:effectLst>
                <a:latin typeface="Univers" pitchFamily="34" charset="0"/>
              </a:rPr>
              <a:t> Angina</a:t>
            </a:r>
          </a:p>
          <a:p>
            <a:pPr algn="ctr" eaLnBrk="0" hangingPunct="0"/>
            <a:r>
              <a:rPr lang="en-US" sz="1600" b="1" i="0" smtClean="0">
                <a:solidFill>
                  <a:srgbClr val="FAFD00"/>
                </a:solidFill>
                <a:effectLst>
                  <a:outerShdw blurRad="38100" dist="38100" dir="2700000" algn="tl">
                    <a:srgbClr val="000000"/>
                  </a:outerShdw>
                </a:effectLst>
                <a:latin typeface="Univers" pitchFamily="34" charset="0"/>
              </a:rPr>
              <a:t>CVD Death</a:t>
            </a:r>
          </a:p>
          <a:p>
            <a:pPr algn="ctr" eaLnBrk="0" hangingPunct="0"/>
            <a:r>
              <a:rPr lang="en-US" sz="1600" b="1" i="0" smtClean="0">
                <a:solidFill>
                  <a:srgbClr val="FAFD00"/>
                </a:solidFill>
                <a:effectLst>
                  <a:outerShdw blurRad="38100" dist="38100" dir="2700000" algn="tl">
                    <a:srgbClr val="000000"/>
                  </a:outerShdw>
                </a:effectLst>
                <a:latin typeface="Univers" pitchFamily="34" charset="0"/>
              </a:rPr>
              <a:t>CABG/PTCA</a:t>
            </a:r>
          </a:p>
        </p:txBody>
      </p:sp>
      <p:sp>
        <p:nvSpPr>
          <p:cNvPr id="257032" name="Rectangle 8"/>
          <p:cNvSpPr>
            <a:spLocks noChangeArrowheads="1"/>
          </p:cNvSpPr>
          <p:nvPr/>
        </p:nvSpPr>
        <p:spPr bwMode="auto">
          <a:xfrm>
            <a:off x="0" y="1441450"/>
            <a:ext cx="9144000" cy="920750"/>
          </a:xfrm>
          <a:prstGeom prst="rect">
            <a:avLst/>
          </a:prstGeom>
          <a:noFill/>
          <a:ln w="9525">
            <a:noFill/>
            <a:miter lim="800000"/>
            <a:headEnd/>
            <a:tailEnd/>
          </a:ln>
          <a:effectLst/>
        </p:spPr>
        <p:txBody>
          <a:bodyPr lIns="0" tIns="47625" rIns="0" bIns="47625" anchor="b"/>
          <a:lstStyle/>
          <a:p>
            <a:pPr algn="ctr">
              <a:lnSpc>
                <a:spcPct val="90000"/>
              </a:lnSpc>
            </a:pPr>
            <a:r>
              <a:rPr lang="en-US" sz="2800" b="1" i="0" smtClean="0">
                <a:solidFill>
                  <a:srgbClr val="FFFF00"/>
                </a:solidFill>
                <a:effectLst>
                  <a:outerShdw blurRad="38100" dist="38100" dir="2700000" algn="tl">
                    <a:srgbClr val="000000"/>
                  </a:outerShdw>
                </a:effectLst>
                <a:latin typeface="Univers" pitchFamily="34" charset="0"/>
              </a:rPr>
              <a:t>JUPITER</a:t>
            </a:r>
            <a:br>
              <a:rPr lang="en-US" sz="2800" b="1" i="0" smtClean="0">
                <a:solidFill>
                  <a:srgbClr val="FFFF00"/>
                </a:solidFill>
                <a:effectLst>
                  <a:outerShdw blurRad="38100" dist="38100" dir="2700000" algn="tl">
                    <a:srgbClr val="000000"/>
                  </a:outerShdw>
                </a:effectLst>
                <a:latin typeface="Univers" pitchFamily="34" charset="0"/>
              </a:rPr>
            </a:br>
            <a:r>
              <a:rPr lang="en-US" sz="1800" b="1" smtClean="0">
                <a:solidFill>
                  <a:srgbClr val="FFFF00"/>
                </a:solidFill>
                <a:effectLst>
                  <a:outerShdw blurRad="38100" dist="38100" dir="2700000" algn="tl">
                    <a:srgbClr val="000000"/>
                  </a:outerShdw>
                </a:effectLst>
                <a:latin typeface="Univers" pitchFamily="34" charset="0"/>
              </a:rPr>
              <a:t>Multi-National Randomized Double Blind Placebo Controlled Trial of </a:t>
            </a:r>
            <a:br>
              <a:rPr lang="en-US" sz="1800" b="1" smtClean="0">
                <a:solidFill>
                  <a:srgbClr val="FFFF00"/>
                </a:solidFill>
                <a:effectLst>
                  <a:outerShdw blurRad="38100" dist="38100" dir="2700000" algn="tl">
                    <a:srgbClr val="000000"/>
                  </a:outerShdw>
                </a:effectLst>
                <a:latin typeface="Univers" pitchFamily="34" charset="0"/>
              </a:rPr>
            </a:br>
            <a:r>
              <a:rPr lang="en-US" sz="1800" b="1" smtClean="0">
                <a:solidFill>
                  <a:srgbClr val="FFFF00"/>
                </a:solidFill>
                <a:effectLst>
                  <a:outerShdw blurRad="38100" dist="38100" dir="2700000" algn="tl">
                    <a:srgbClr val="000000"/>
                  </a:outerShdw>
                </a:effectLst>
                <a:latin typeface="Univers" pitchFamily="34" charset="0"/>
              </a:rPr>
              <a:t>Rosuvastatin in the Prevention of Cardiovascular Events</a:t>
            </a:r>
            <a:br>
              <a:rPr lang="en-US" sz="1800" b="1" smtClean="0">
                <a:solidFill>
                  <a:srgbClr val="FFFF00"/>
                </a:solidFill>
                <a:effectLst>
                  <a:outerShdw blurRad="38100" dist="38100" dir="2700000" algn="tl">
                    <a:srgbClr val="000000"/>
                  </a:outerShdw>
                </a:effectLst>
                <a:latin typeface="Univers" pitchFamily="34" charset="0"/>
              </a:rPr>
            </a:br>
            <a:r>
              <a:rPr lang="en-US" sz="1800" b="1" smtClean="0">
                <a:solidFill>
                  <a:srgbClr val="FFFF00"/>
                </a:solidFill>
                <a:effectLst>
                  <a:outerShdw blurRad="38100" dist="38100" dir="2700000" algn="tl">
                    <a:srgbClr val="000000"/>
                  </a:outerShdw>
                </a:effectLst>
                <a:latin typeface="Univers" pitchFamily="34" charset="0"/>
              </a:rPr>
              <a:t>Among Individuals With Low LDL and Elevated hsCRP</a:t>
            </a:r>
            <a:br>
              <a:rPr lang="en-US" sz="1800" b="1" smtClean="0">
                <a:solidFill>
                  <a:srgbClr val="FFFF00"/>
                </a:solidFill>
                <a:effectLst>
                  <a:outerShdw blurRad="38100" dist="38100" dir="2700000" algn="tl">
                    <a:srgbClr val="000000"/>
                  </a:outerShdw>
                </a:effectLst>
                <a:latin typeface="Univers" pitchFamily="34" charset="0"/>
              </a:rPr>
            </a:br>
            <a:endParaRPr lang="en-US" sz="1800" b="1" smtClean="0">
              <a:solidFill>
                <a:srgbClr val="FFFF00"/>
              </a:solidFill>
              <a:effectLst>
                <a:outerShdw blurRad="38100" dist="38100" dir="2700000" algn="tl">
                  <a:srgbClr val="000000"/>
                </a:outerShdw>
              </a:effectLst>
              <a:latin typeface="Univers" pitchFamily="34" charset="0"/>
            </a:endParaRPr>
          </a:p>
        </p:txBody>
      </p:sp>
      <p:sp>
        <p:nvSpPr>
          <p:cNvPr id="257033" name="Line 9"/>
          <p:cNvSpPr>
            <a:spLocks noChangeShapeType="1"/>
          </p:cNvSpPr>
          <p:nvPr/>
        </p:nvSpPr>
        <p:spPr bwMode="auto">
          <a:xfrm flipH="1">
            <a:off x="2336800" y="3810000"/>
            <a:ext cx="852488" cy="0"/>
          </a:xfrm>
          <a:prstGeom prst="line">
            <a:avLst/>
          </a:prstGeom>
          <a:noFill/>
          <a:ln w="76200">
            <a:solidFill>
              <a:schemeClr val="tx2"/>
            </a:solidFill>
            <a:round/>
            <a:headEnd type="none" w="sm" len="sm"/>
            <a:tailEnd type="none" w="sm" len="sm"/>
          </a:ln>
          <a:effectLst/>
        </p:spPr>
        <p:txBody>
          <a:bodyPr wrap="none" anchor="ctr"/>
          <a:lstStyle/>
          <a:p>
            <a:endParaRPr lang="en-US" sz="1600" i="0" smtClean="0">
              <a:solidFill>
                <a:srgbClr val="FFFFFF"/>
              </a:solidFill>
              <a:latin typeface="Arial" charset="0"/>
            </a:endParaRPr>
          </a:p>
        </p:txBody>
      </p:sp>
      <p:sp>
        <p:nvSpPr>
          <p:cNvPr id="257034" name="Text Box 10"/>
          <p:cNvSpPr txBox="1">
            <a:spLocks noChangeArrowheads="1"/>
          </p:cNvSpPr>
          <p:nvPr/>
        </p:nvSpPr>
        <p:spPr bwMode="auto">
          <a:xfrm>
            <a:off x="2465388" y="3841750"/>
            <a:ext cx="925512" cy="581025"/>
          </a:xfrm>
          <a:prstGeom prst="rect">
            <a:avLst/>
          </a:prstGeom>
          <a:noFill/>
          <a:ln w="25399">
            <a:noFill/>
            <a:miter lim="800000"/>
            <a:headEnd type="none" w="sm" len="sm"/>
            <a:tailEnd type="none" w="sm" len="sm"/>
          </a:ln>
          <a:effectLst/>
        </p:spPr>
        <p:txBody>
          <a:bodyPr wrap="none">
            <a:spAutoFit/>
          </a:bodyPr>
          <a:lstStyle/>
          <a:p>
            <a:pPr eaLnBrk="0" hangingPunct="0"/>
            <a:r>
              <a:rPr lang="en-US" sz="1600" b="1" i="0" smtClean="0">
                <a:solidFill>
                  <a:srgbClr val="FFE701"/>
                </a:solidFill>
                <a:effectLst>
                  <a:outerShdw blurRad="38100" dist="38100" dir="2700000" algn="tl">
                    <a:srgbClr val="000000"/>
                  </a:outerShdw>
                </a:effectLst>
                <a:latin typeface="Univers" pitchFamily="34" charset="0"/>
              </a:rPr>
              <a:t>4-week </a:t>
            </a:r>
            <a:br>
              <a:rPr lang="en-US" sz="1600" b="1" i="0" smtClean="0">
                <a:solidFill>
                  <a:srgbClr val="FFE701"/>
                </a:solidFill>
                <a:effectLst>
                  <a:outerShdw blurRad="38100" dist="38100" dir="2700000" algn="tl">
                    <a:srgbClr val="000000"/>
                  </a:outerShdw>
                </a:effectLst>
                <a:latin typeface="Univers" pitchFamily="34" charset="0"/>
              </a:rPr>
            </a:br>
            <a:r>
              <a:rPr lang="en-US" sz="1600" b="1" i="0" smtClean="0">
                <a:solidFill>
                  <a:srgbClr val="FFE701"/>
                </a:solidFill>
                <a:effectLst>
                  <a:outerShdw blurRad="38100" dist="38100" dir="2700000" algn="tl">
                    <a:srgbClr val="000000"/>
                  </a:outerShdw>
                </a:effectLst>
                <a:latin typeface="Univers" pitchFamily="34" charset="0"/>
              </a:rPr>
              <a:t>run-in</a:t>
            </a:r>
          </a:p>
        </p:txBody>
      </p:sp>
      <p:sp>
        <p:nvSpPr>
          <p:cNvPr id="257035" name="Line 11"/>
          <p:cNvSpPr>
            <a:spLocks noChangeShapeType="1"/>
          </p:cNvSpPr>
          <p:nvPr/>
        </p:nvSpPr>
        <p:spPr bwMode="auto">
          <a:xfrm>
            <a:off x="0" y="2571750"/>
            <a:ext cx="9144000" cy="0"/>
          </a:xfrm>
          <a:prstGeom prst="line">
            <a:avLst/>
          </a:prstGeom>
          <a:noFill/>
          <a:ln w="25400">
            <a:solidFill>
              <a:srgbClr val="FFFF00"/>
            </a:solidFill>
            <a:round/>
            <a:headEnd type="none" w="sm" len="sm"/>
            <a:tailEnd type="none" w="sm" len="sm"/>
          </a:ln>
          <a:effectLst/>
        </p:spPr>
        <p:txBody>
          <a:bodyPr wrap="none" anchor="ctr"/>
          <a:lstStyle/>
          <a:p>
            <a:endParaRPr lang="en-US" sz="1600" i="0" smtClean="0">
              <a:solidFill>
                <a:srgbClr val="FFFFFF"/>
              </a:solidFill>
              <a:latin typeface="Arial" charset="0"/>
            </a:endParaRPr>
          </a:p>
        </p:txBody>
      </p:sp>
      <p:sp>
        <p:nvSpPr>
          <p:cNvPr id="257036" name="Text Box 12"/>
          <p:cNvSpPr txBox="1">
            <a:spLocks noChangeArrowheads="1"/>
          </p:cNvSpPr>
          <p:nvPr/>
        </p:nvSpPr>
        <p:spPr bwMode="auto">
          <a:xfrm>
            <a:off x="152400" y="6400800"/>
            <a:ext cx="4467225" cy="336550"/>
          </a:xfrm>
          <a:prstGeom prst="rect">
            <a:avLst/>
          </a:prstGeom>
          <a:noFill/>
          <a:ln w="38100">
            <a:noFill/>
            <a:prstDash val="dash"/>
            <a:miter lim="800000"/>
            <a:headEnd/>
            <a:tailEnd/>
          </a:ln>
          <a:effectLst/>
        </p:spPr>
        <p:txBody>
          <a:bodyPr wrap="none">
            <a:spAutoFit/>
          </a:bodyPr>
          <a:lstStyle/>
          <a:p>
            <a:pPr eaLnBrk="0" hangingPunct="0"/>
            <a:r>
              <a:rPr lang="en-US" sz="1600" b="1" smtClean="0">
                <a:solidFill>
                  <a:srgbClr val="FFFFFF"/>
                </a:solidFill>
                <a:latin typeface="Univers" pitchFamily="34" charset="0"/>
                <a:cs typeface="Arial" charset="0"/>
              </a:rPr>
              <a:t>Ridker et al, Circulation 2003;108:2292-2297.</a:t>
            </a:r>
          </a:p>
        </p:txBody>
      </p:sp>
      <p:sp>
        <p:nvSpPr>
          <p:cNvPr id="257037" name="Text Box 13"/>
          <p:cNvSpPr txBox="1">
            <a:spLocks noChangeArrowheads="1"/>
          </p:cNvSpPr>
          <p:nvPr/>
        </p:nvSpPr>
        <p:spPr bwMode="auto">
          <a:xfrm>
            <a:off x="133350" y="3232150"/>
            <a:ext cx="2362200" cy="1179513"/>
          </a:xfrm>
          <a:prstGeom prst="rect">
            <a:avLst/>
          </a:prstGeom>
          <a:gradFill rotWithShape="1">
            <a:gsLst>
              <a:gs pos="0">
                <a:schemeClr val="tx2">
                  <a:gamma/>
                  <a:shade val="60392"/>
                  <a:invGamma/>
                </a:schemeClr>
              </a:gs>
              <a:gs pos="100000">
                <a:schemeClr val="tx2"/>
              </a:gs>
            </a:gsLst>
            <a:lin ang="5400000" scaled="1"/>
          </a:gradFill>
          <a:ln w="19050">
            <a:solidFill>
              <a:schemeClr val="tx1"/>
            </a:solidFill>
            <a:miter lim="800000"/>
            <a:headEnd type="none" w="sm" len="sm"/>
            <a:tailEnd type="none" w="sm" len="sm"/>
          </a:ln>
          <a:effectLst/>
        </p:spPr>
        <p:txBody>
          <a:bodyPr wrap="none">
            <a:spAutoFit/>
          </a:bodyPr>
          <a:lstStyle/>
          <a:p>
            <a:pPr algn="ctr" eaLnBrk="0" hangingPunct="0"/>
            <a:r>
              <a:rPr lang="en-US" sz="1800" b="1" i="0" smtClean="0">
                <a:solidFill>
                  <a:srgbClr val="FAFD00"/>
                </a:solidFill>
                <a:effectLst>
                  <a:outerShdw blurRad="38100" dist="38100" dir="2700000" algn="tl">
                    <a:srgbClr val="000000"/>
                  </a:outerShdw>
                </a:effectLst>
                <a:latin typeface="Univers" pitchFamily="34" charset="0"/>
              </a:rPr>
              <a:t>No Prior CVD or DM</a:t>
            </a:r>
          </a:p>
          <a:p>
            <a:pPr algn="ctr" eaLnBrk="0" hangingPunct="0"/>
            <a:r>
              <a:rPr lang="en-US" sz="1600" b="1" i="0" smtClean="0">
                <a:solidFill>
                  <a:srgbClr val="FAFD00"/>
                </a:solidFill>
                <a:effectLst>
                  <a:outerShdw blurRad="38100" dist="38100" dir="2700000" algn="tl">
                    <a:srgbClr val="000000"/>
                  </a:outerShdw>
                </a:effectLst>
                <a:latin typeface="Univers" pitchFamily="34" charset="0"/>
              </a:rPr>
              <a:t>Men </a:t>
            </a:r>
            <a:r>
              <a:rPr lang="en-US" sz="1600" b="1" i="0" u="sng" smtClean="0">
                <a:solidFill>
                  <a:srgbClr val="FAFD00"/>
                </a:solidFill>
                <a:effectLst>
                  <a:outerShdw blurRad="38100" dist="38100" dir="2700000" algn="tl">
                    <a:srgbClr val="000000"/>
                  </a:outerShdw>
                </a:effectLst>
                <a:latin typeface="Univers" pitchFamily="34" charset="0"/>
              </a:rPr>
              <a:t>&gt;</a:t>
            </a:r>
            <a:r>
              <a:rPr lang="en-US" sz="1600" b="1" i="0" smtClean="0">
                <a:solidFill>
                  <a:srgbClr val="FAFD00"/>
                </a:solidFill>
                <a:effectLst>
                  <a:outerShdw blurRad="38100" dist="38100" dir="2700000" algn="tl">
                    <a:srgbClr val="000000"/>
                  </a:outerShdw>
                </a:effectLst>
                <a:latin typeface="Univers" pitchFamily="34" charset="0"/>
              </a:rPr>
              <a:t>50, Women </a:t>
            </a:r>
            <a:r>
              <a:rPr lang="en-US" sz="1600" b="1" i="0" u="sng" smtClean="0">
                <a:solidFill>
                  <a:srgbClr val="FAFD00"/>
                </a:solidFill>
                <a:effectLst>
                  <a:outerShdw blurRad="38100" dist="38100" dir="2700000" algn="tl">
                    <a:srgbClr val="000000"/>
                  </a:outerShdw>
                </a:effectLst>
                <a:latin typeface="Univers" pitchFamily="34" charset="0"/>
              </a:rPr>
              <a:t>&gt;</a:t>
            </a:r>
            <a:r>
              <a:rPr lang="en-US" sz="1600" b="1" i="0" smtClean="0">
                <a:solidFill>
                  <a:srgbClr val="FAFD00"/>
                </a:solidFill>
                <a:effectLst>
                  <a:outerShdw blurRad="38100" dist="38100" dir="2700000" algn="tl">
                    <a:srgbClr val="000000"/>
                  </a:outerShdw>
                </a:effectLst>
                <a:latin typeface="Univers" pitchFamily="34" charset="0"/>
              </a:rPr>
              <a:t>60</a:t>
            </a:r>
          </a:p>
          <a:p>
            <a:pPr algn="ctr" eaLnBrk="0" hangingPunct="0"/>
            <a:r>
              <a:rPr lang="en-US" sz="1800" b="1" i="0" smtClean="0">
                <a:solidFill>
                  <a:srgbClr val="FFFFFF"/>
                </a:solidFill>
                <a:effectLst>
                  <a:outerShdw blurRad="38100" dist="38100" dir="2700000" algn="tl">
                    <a:srgbClr val="000000"/>
                  </a:outerShdw>
                </a:effectLst>
                <a:latin typeface="Univers" pitchFamily="34" charset="0"/>
              </a:rPr>
              <a:t> </a:t>
            </a:r>
            <a:r>
              <a:rPr lang="en-US" sz="1800" b="1" i="0" smtClean="0">
                <a:solidFill>
                  <a:srgbClr val="000000"/>
                </a:solidFill>
                <a:latin typeface="Univers" pitchFamily="34" charset="0"/>
              </a:rPr>
              <a:t>LDL &lt;130 mg/dL</a:t>
            </a:r>
          </a:p>
          <a:p>
            <a:pPr algn="ctr" eaLnBrk="0" hangingPunct="0"/>
            <a:r>
              <a:rPr lang="en-US" sz="1800" b="1" i="0" smtClean="0">
                <a:solidFill>
                  <a:srgbClr val="000000"/>
                </a:solidFill>
                <a:latin typeface="Univers" pitchFamily="34" charset="0"/>
              </a:rPr>
              <a:t> hsCRP </a:t>
            </a:r>
            <a:r>
              <a:rPr lang="en-US" sz="1800" b="1" i="0" u="sng" smtClean="0">
                <a:solidFill>
                  <a:srgbClr val="000000"/>
                </a:solidFill>
                <a:latin typeface="Univers" pitchFamily="34" charset="0"/>
              </a:rPr>
              <a:t>&gt;</a:t>
            </a:r>
            <a:r>
              <a:rPr lang="en-US" sz="1800" b="1" i="0" smtClean="0">
                <a:solidFill>
                  <a:srgbClr val="000000"/>
                </a:solidFill>
                <a:latin typeface="Univers" pitchFamily="34" charset="0"/>
              </a:rPr>
              <a:t>2 mg/L</a:t>
            </a:r>
          </a:p>
        </p:txBody>
      </p:sp>
      <p:sp>
        <p:nvSpPr>
          <p:cNvPr id="257038" name="Rectangle 14"/>
          <p:cNvSpPr>
            <a:spLocks noChangeArrowheads="1"/>
          </p:cNvSpPr>
          <p:nvPr/>
        </p:nvSpPr>
        <p:spPr bwMode="auto">
          <a:xfrm>
            <a:off x="0" y="0"/>
            <a:ext cx="9144000" cy="838200"/>
          </a:xfrm>
          <a:prstGeom prst="rect">
            <a:avLst/>
          </a:prstGeom>
          <a:solidFill>
            <a:srgbClr val="CCFFFF"/>
          </a:solidFill>
          <a:ln w="9525">
            <a:solidFill>
              <a:srgbClr val="000000"/>
            </a:solidFill>
            <a:miter lim="800000"/>
            <a:headEnd/>
            <a:tailEnd/>
          </a:ln>
          <a:effectLst/>
        </p:spPr>
        <p:txBody>
          <a:bodyPr wrap="none" anchor="ctr"/>
          <a:lstStyle/>
          <a:p>
            <a:r>
              <a:rPr lang="en-US" i="0" smtClean="0">
                <a:solidFill>
                  <a:srgbClr val="000000"/>
                </a:solidFill>
                <a:latin typeface="Arial Unicode MS" pitchFamily="34" charset="-128"/>
              </a:rPr>
              <a:t>JUPITER</a:t>
            </a:r>
          </a:p>
          <a:p>
            <a:r>
              <a:rPr lang="en-US" i="0" smtClean="0">
                <a:solidFill>
                  <a:srgbClr val="000000"/>
                </a:solidFill>
                <a:latin typeface="Arial Unicode MS" pitchFamily="34" charset="-128"/>
              </a:rPr>
              <a:t>Trial Design</a:t>
            </a:r>
          </a:p>
        </p:txBody>
      </p:sp>
      <p:pic>
        <p:nvPicPr>
          <p:cNvPr id="257039" name="Picture 15" descr="holding"/>
          <p:cNvPicPr>
            <a:picLocks noChangeAspect="1" noChangeArrowheads="1"/>
          </p:cNvPicPr>
          <p:nvPr/>
        </p:nvPicPr>
        <p:blipFill>
          <a:blip r:embed="rId3" cstate="print"/>
          <a:srcRect/>
          <a:stretch>
            <a:fillRect/>
          </a:stretch>
        </p:blipFill>
        <p:spPr bwMode="auto">
          <a:xfrm>
            <a:off x="7877175" y="47625"/>
            <a:ext cx="1219200" cy="739775"/>
          </a:xfrm>
          <a:prstGeom prst="rect">
            <a:avLst/>
          </a:prstGeom>
          <a:noFill/>
        </p:spPr>
      </p:pic>
      <p:sp>
        <p:nvSpPr>
          <p:cNvPr id="257040" name="Rectangle 16"/>
          <p:cNvSpPr>
            <a:spLocks noChangeArrowheads="1"/>
          </p:cNvSpPr>
          <p:nvPr/>
        </p:nvSpPr>
        <p:spPr bwMode="auto">
          <a:xfrm>
            <a:off x="3767138" y="3762375"/>
            <a:ext cx="2293937" cy="396875"/>
          </a:xfrm>
          <a:prstGeom prst="rect">
            <a:avLst/>
          </a:prstGeom>
          <a:noFill/>
          <a:ln w="9525">
            <a:noFill/>
            <a:miter lim="800000"/>
            <a:headEnd/>
            <a:tailEnd/>
          </a:ln>
          <a:effectLst/>
        </p:spPr>
        <p:txBody>
          <a:bodyPr wrap="none">
            <a:spAutoFit/>
          </a:bodyPr>
          <a:lstStyle/>
          <a:p>
            <a:pPr eaLnBrk="0" hangingPunct="0"/>
            <a:r>
              <a:rPr lang="en-US" sz="2000" b="1" i="0" smtClean="0">
                <a:solidFill>
                  <a:srgbClr val="FFFFFF"/>
                </a:solidFill>
                <a:effectLst>
                  <a:outerShdw blurRad="38100" dist="38100" dir="2700000" algn="tl">
                    <a:srgbClr val="000000"/>
                  </a:outerShdw>
                </a:effectLst>
                <a:latin typeface="Univers" pitchFamily="34" charset="0"/>
              </a:rPr>
              <a:t>Placebo (N=8901)</a:t>
            </a:r>
          </a:p>
        </p:txBody>
      </p:sp>
      <p:sp>
        <p:nvSpPr>
          <p:cNvPr id="257041" name="Text Box 17"/>
          <p:cNvSpPr txBox="1">
            <a:spLocks noChangeArrowheads="1"/>
          </p:cNvSpPr>
          <p:nvPr/>
        </p:nvSpPr>
        <p:spPr bwMode="auto">
          <a:xfrm>
            <a:off x="587375" y="4837113"/>
            <a:ext cx="8312150" cy="1190625"/>
          </a:xfrm>
          <a:prstGeom prst="rect">
            <a:avLst/>
          </a:prstGeom>
          <a:noFill/>
          <a:ln w="9525">
            <a:noFill/>
            <a:miter lim="800000"/>
            <a:headEnd/>
            <a:tailEnd/>
          </a:ln>
          <a:effectLst/>
        </p:spPr>
        <p:txBody>
          <a:bodyPr wrap="none">
            <a:spAutoFit/>
          </a:bodyPr>
          <a:lstStyle/>
          <a:p>
            <a:pPr algn="ctr"/>
            <a:r>
              <a:rPr lang="en-US" sz="1800" b="1" i="0" smtClean="0">
                <a:solidFill>
                  <a:srgbClr val="FFFFFF"/>
                </a:solidFill>
                <a:latin typeface="Arial" charset="0"/>
              </a:rPr>
              <a:t>Argentina, Belgium, Brazil, Bulgaria, Canada, Chile, Colombia, Costa Rica, </a:t>
            </a:r>
          </a:p>
          <a:p>
            <a:pPr algn="ctr"/>
            <a:r>
              <a:rPr lang="en-US" sz="1800" b="1" i="0" smtClean="0">
                <a:solidFill>
                  <a:srgbClr val="FFFFFF"/>
                </a:solidFill>
                <a:latin typeface="Arial" charset="0"/>
              </a:rPr>
              <a:t>Denmark, El Salvador, Estonia, Germany, Israel, Mexico, Netherlands, </a:t>
            </a:r>
          </a:p>
          <a:p>
            <a:pPr algn="ctr"/>
            <a:r>
              <a:rPr lang="en-US" sz="1800" b="1" i="0" smtClean="0">
                <a:solidFill>
                  <a:srgbClr val="FFFFFF"/>
                </a:solidFill>
                <a:latin typeface="Arial" charset="0"/>
              </a:rPr>
              <a:t>Norway, Panama, Poland, Romania, Russia, South Africa, Switzerland, </a:t>
            </a:r>
          </a:p>
          <a:p>
            <a:pPr algn="ctr"/>
            <a:r>
              <a:rPr lang="en-US" sz="1800" b="1" i="0" smtClean="0">
                <a:solidFill>
                  <a:srgbClr val="FFFFFF"/>
                </a:solidFill>
                <a:latin typeface="Arial" charset="0"/>
              </a:rPr>
              <a:t>United Kingdom, Uruguay, United States, Venezuela</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p:cNvSpPr>
          <p:nvPr/>
        </p:nvSpPr>
        <p:spPr bwMode="auto">
          <a:xfrm>
            <a:off x="0" y="0"/>
            <a:ext cx="9144000" cy="838200"/>
          </a:xfrm>
          <a:prstGeom prst="rect">
            <a:avLst/>
          </a:prstGeom>
          <a:solidFill>
            <a:srgbClr val="CCFFFF"/>
          </a:solidFill>
          <a:ln w="9525">
            <a:solidFill>
              <a:schemeClr val="tx1"/>
            </a:solidFill>
            <a:miter lim="800000"/>
            <a:headEnd/>
            <a:tailEnd/>
          </a:ln>
          <a:effectLst/>
        </p:spPr>
        <p:txBody>
          <a:bodyPr wrap="none" anchor="ctr"/>
          <a:lstStyle/>
          <a:p>
            <a:r>
              <a:rPr lang="en-US" i="0" smtClean="0">
                <a:solidFill>
                  <a:srgbClr val="000000"/>
                </a:solidFill>
                <a:latin typeface="Arial Unicode MS" pitchFamily="34" charset="-128"/>
              </a:rPr>
              <a:t>JUPITER</a:t>
            </a:r>
          </a:p>
          <a:p>
            <a:r>
              <a:rPr lang="en-US" sz="2000" b="1" i="0" smtClean="0">
                <a:solidFill>
                  <a:srgbClr val="000000"/>
                </a:solidFill>
                <a:latin typeface="Arial Unicode MS" pitchFamily="34" charset="-128"/>
              </a:rPr>
              <a:t>Inclusion and Exclusion Criteria, Study Flow</a:t>
            </a:r>
          </a:p>
        </p:txBody>
      </p:sp>
      <p:pic>
        <p:nvPicPr>
          <p:cNvPr id="258051" name="Picture 3" descr="holding"/>
          <p:cNvPicPr>
            <a:picLocks noChangeAspect="1" noChangeArrowheads="1"/>
          </p:cNvPicPr>
          <p:nvPr/>
        </p:nvPicPr>
        <p:blipFill>
          <a:blip r:embed="rId3" cstate="print"/>
          <a:srcRect/>
          <a:stretch>
            <a:fillRect/>
          </a:stretch>
        </p:blipFill>
        <p:spPr bwMode="auto">
          <a:xfrm>
            <a:off x="7877175" y="47625"/>
            <a:ext cx="1219200" cy="739775"/>
          </a:xfrm>
          <a:prstGeom prst="rect">
            <a:avLst/>
          </a:prstGeom>
          <a:noFill/>
        </p:spPr>
      </p:pic>
      <p:sp>
        <p:nvSpPr>
          <p:cNvPr id="258052" name="Text Box 4"/>
          <p:cNvSpPr txBox="1">
            <a:spLocks noChangeArrowheads="1"/>
          </p:cNvSpPr>
          <p:nvPr/>
        </p:nvSpPr>
        <p:spPr bwMode="auto">
          <a:xfrm>
            <a:off x="3913188" y="1160463"/>
            <a:ext cx="1171575" cy="244475"/>
          </a:xfrm>
          <a:prstGeom prst="rect">
            <a:avLst/>
          </a:prstGeom>
          <a:noFill/>
          <a:ln w="9525">
            <a:noFill/>
            <a:miter lim="800000"/>
            <a:headEnd/>
            <a:tailEnd/>
          </a:ln>
          <a:effectLst/>
        </p:spPr>
        <p:txBody>
          <a:bodyPr wrap="none">
            <a:spAutoFit/>
          </a:bodyPr>
          <a:lstStyle/>
          <a:p>
            <a:pPr algn="ctr"/>
            <a:r>
              <a:rPr lang="en-US" sz="1000" b="1" i="0" smtClean="0">
                <a:solidFill>
                  <a:srgbClr val="FFFFFF"/>
                </a:solidFill>
                <a:latin typeface="Arial" charset="0"/>
              </a:rPr>
              <a:t>89,863 Screened</a:t>
            </a:r>
          </a:p>
        </p:txBody>
      </p:sp>
      <p:sp>
        <p:nvSpPr>
          <p:cNvPr id="258053" name="Text Box 5"/>
          <p:cNvSpPr txBox="1">
            <a:spLocks noChangeArrowheads="1"/>
          </p:cNvSpPr>
          <p:nvPr/>
        </p:nvSpPr>
        <p:spPr bwMode="auto">
          <a:xfrm>
            <a:off x="3567113" y="3370263"/>
            <a:ext cx="1828800" cy="304800"/>
          </a:xfrm>
          <a:prstGeom prst="rect">
            <a:avLst/>
          </a:prstGeom>
          <a:noFill/>
          <a:ln w="9525">
            <a:noFill/>
            <a:miter lim="800000"/>
            <a:headEnd/>
            <a:tailEnd/>
          </a:ln>
          <a:effectLst/>
        </p:spPr>
        <p:txBody>
          <a:bodyPr wrap="none">
            <a:spAutoFit/>
          </a:bodyPr>
          <a:lstStyle/>
          <a:p>
            <a:pPr algn="ctr"/>
            <a:r>
              <a:rPr lang="en-US" sz="1400" b="1" i="0" smtClean="0">
                <a:solidFill>
                  <a:srgbClr val="FFFFFF"/>
                </a:solidFill>
                <a:latin typeface="Arial" charset="0"/>
              </a:rPr>
              <a:t>17,802 Randomized</a:t>
            </a:r>
          </a:p>
        </p:txBody>
      </p:sp>
      <p:sp>
        <p:nvSpPr>
          <p:cNvPr id="258054" name="Text Box 6"/>
          <p:cNvSpPr txBox="1">
            <a:spLocks noChangeArrowheads="1"/>
          </p:cNvSpPr>
          <p:nvPr/>
        </p:nvSpPr>
        <p:spPr bwMode="auto">
          <a:xfrm>
            <a:off x="2376488" y="4195763"/>
            <a:ext cx="2014537" cy="457200"/>
          </a:xfrm>
          <a:prstGeom prst="rect">
            <a:avLst/>
          </a:prstGeom>
          <a:noFill/>
          <a:ln w="9525">
            <a:noFill/>
            <a:miter lim="800000"/>
            <a:headEnd/>
            <a:tailEnd/>
          </a:ln>
          <a:effectLst/>
        </p:spPr>
        <p:txBody>
          <a:bodyPr>
            <a:spAutoFit/>
          </a:bodyPr>
          <a:lstStyle/>
          <a:p>
            <a:pPr algn="ctr"/>
            <a:r>
              <a:rPr lang="en-US" sz="1200" b="1" i="0" smtClean="0">
                <a:solidFill>
                  <a:srgbClr val="FFFFFF"/>
                </a:solidFill>
                <a:latin typeface="Arial" charset="0"/>
              </a:rPr>
              <a:t>8,901 Assigned to </a:t>
            </a:r>
          </a:p>
          <a:p>
            <a:pPr algn="ctr"/>
            <a:r>
              <a:rPr lang="en-US" sz="1200" b="1" i="0" smtClean="0">
                <a:solidFill>
                  <a:srgbClr val="FFFFFF"/>
                </a:solidFill>
                <a:latin typeface="Arial" charset="0"/>
              </a:rPr>
              <a:t>Rosuvastatin 20 mg</a:t>
            </a:r>
          </a:p>
        </p:txBody>
      </p:sp>
      <p:sp>
        <p:nvSpPr>
          <p:cNvPr id="258055" name="Text Box 7"/>
          <p:cNvSpPr txBox="1">
            <a:spLocks noChangeArrowheads="1"/>
          </p:cNvSpPr>
          <p:nvPr/>
        </p:nvSpPr>
        <p:spPr bwMode="auto">
          <a:xfrm>
            <a:off x="4714875" y="4227513"/>
            <a:ext cx="1479550" cy="457200"/>
          </a:xfrm>
          <a:prstGeom prst="rect">
            <a:avLst/>
          </a:prstGeom>
          <a:noFill/>
          <a:ln w="9525">
            <a:noFill/>
            <a:miter lim="800000"/>
            <a:headEnd/>
            <a:tailEnd/>
          </a:ln>
          <a:effectLst/>
        </p:spPr>
        <p:txBody>
          <a:bodyPr wrap="none">
            <a:spAutoFit/>
          </a:bodyPr>
          <a:lstStyle/>
          <a:p>
            <a:pPr algn="ctr"/>
            <a:r>
              <a:rPr lang="en-US" sz="1200" b="1" i="0" smtClean="0">
                <a:solidFill>
                  <a:srgbClr val="FFFFFF"/>
                </a:solidFill>
                <a:latin typeface="Arial" charset="0"/>
              </a:rPr>
              <a:t>8,901 Assigned to</a:t>
            </a:r>
          </a:p>
          <a:p>
            <a:pPr algn="ctr"/>
            <a:r>
              <a:rPr lang="en-US" sz="1200" b="1" i="0" smtClean="0">
                <a:solidFill>
                  <a:srgbClr val="FFFFFF"/>
                </a:solidFill>
                <a:latin typeface="Arial" charset="0"/>
              </a:rPr>
              <a:t>Placebo</a:t>
            </a:r>
          </a:p>
        </p:txBody>
      </p:sp>
      <p:sp>
        <p:nvSpPr>
          <p:cNvPr id="258056" name="Rectangle 8"/>
          <p:cNvSpPr>
            <a:spLocks noChangeArrowheads="1"/>
          </p:cNvSpPr>
          <p:nvPr/>
        </p:nvSpPr>
        <p:spPr bwMode="auto">
          <a:xfrm>
            <a:off x="3624263" y="1066800"/>
            <a:ext cx="1600200" cy="460375"/>
          </a:xfrm>
          <a:prstGeom prst="rect">
            <a:avLst/>
          </a:prstGeom>
          <a:solidFill>
            <a:srgbClr val="FF9900"/>
          </a:solidFill>
          <a:ln w="9525">
            <a:solidFill>
              <a:schemeClr val="bg1"/>
            </a:solidFill>
            <a:miter lim="800000"/>
            <a:headEnd/>
            <a:tailEnd/>
          </a:ln>
          <a:effectLst/>
        </p:spPr>
        <p:txBody>
          <a:bodyPr wrap="none" anchor="ctr"/>
          <a:lstStyle/>
          <a:p>
            <a:endParaRPr lang="en-US" sz="1600" i="0" smtClean="0">
              <a:solidFill>
                <a:srgbClr val="000000"/>
              </a:solidFill>
              <a:latin typeface="Arial" charset="0"/>
            </a:endParaRPr>
          </a:p>
        </p:txBody>
      </p:sp>
      <p:sp>
        <p:nvSpPr>
          <p:cNvPr id="258057" name="Rectangle 9"/>
          <p:cNvSpPr>
            <a:spLocks noChangeArrowheads="1"/>
          </p:cNvSpPr>
          <p:nvPr/>
        </p:nvSpPr>
        <p:spPr bwMode="auto">
          <a:xfrm>
            <a:off x="3505200" y="3309938"/>
            <a:ext cx="1828800" cy="460375"/>
          </a:xfrm>
          <a:prstGeom prst="rect">
            <a:avLst/>
          </a:prstGeom>
          <a:solidFill>
            <a:srgbClr val="FF9900"/>
          </a:solidFill>
          <a:ln w="9525">
            <a:solidFill>
              <a:schemeClr val="bg1"/>
            </a:solidFill>
            <a:miter lim="800000"/>
            <a:headEnd/>
            <a:tailEnd/>
          </a:ln>
          <a:effectLst/>
        </p:spPr>
        <p:txBody>
          <a:bodyPr wrap="none" anchor="ctr"/>
          <a:lstStyle/>
          <a:p>
            <a:endParaRPr lang="en-US" sz="1600" i="0" smtClean="0">
              <a:solidFill>
                <a:srgbClr val="000000"/>
              </a:solidFill>
              <a:latin typeface="Arial" charset="0"/>
            </a:endParaRPr>
          </a:p>
        </p:txBody>
      </p:sp>
      <p:sp>
        <p:nvSpPr>
          <p:cNvPr id="258058" name="Line 10"/>
          <p:cNvSpPr>
            <a:spLocks noChangeShapeType="1"/>
          </p:cNvSpPr>
          <p:nvPr/>
        </p:nvSpPr>
        <p:spPr bwMode="auto">
          <a:xfrm>
            <a:off x="4419600" y="1524000"/>
            <a:ext cx="0" cy="381000"/>
          </a:xfrm>
          <a:prstGeom prst="line">
            <a:avLst/>
          </a:prstGeom>
          <a:noFill/>
          <a:ln w="9525">
            <a:solidFill>
              <a:schemeClr val="bg1"/>
            </a:solidFill>
            <a:round/>
            <a:headEnd/>
            <a:tailEnd type="triangle" w="med" len="med"/>
          </a:ln>
          <a:effectLst/>
        </p:spPr>
        <p:txBody>
          <a:bodyPr/>
          <a:lstStyle/>
          <a:p>
            <a:endParaRPr lang="en-US" sz="1600" i="0" smtClean="0">
              <a:solidFill>
                <a:srgbClr val="000000"/>
              </a:solidFill>
              <a:latin typeface="Arial" charset="0"/>
            </a:endParaRPr>
          </a:p>
        </p:txBody>
      </p:sp>
      <p:sp>
        <p:nvSpPr>
          <p:cNvPr id="258059" name="Line 11"/>
          <p:cNvSpPr>
            <a:spLocks noChangeShapeType="1"/>
          </p:cNvSpPr>
          <p:nvPr/>
        </p:nvSpPr>
        <p:spPr bwMode="auto">
          <a:xfrm>
            <a:off x="3384550" y="4000500"/>
            <a:ext cx="2087563" cy="0"/>
          </a:xfrm>
          <a:prstGeom prst="line">
            <a:avLst/>
          </a:prstGeom>
          <a:noFill/>
          <a:ln w="9525">
            <a:solidFill>
              <a:schemeClr val="bg1"/>
            </a:solidFill>
            <a:round/>
            <a:headEnd/>
            <a:tailEnd/>
          </a:ln>
          <a:effectLst/>
        </p:spPr>
        <p:txBody>
          <a:bodyPr/>
          <a:lstStyle/>
          <a:p>
            <a:endParaRPr lang="en-US" sz="1600" i="0" smtClean="0">
              <a:solidFill>
                <a:srgbClr val="000000"/>
              </a:solidFill>
              <a:latin typeface="Arial" charset="0"/>
            </a:endParaRPr>
          </a:p>
        </p:txBody>
      </p:sp>
      <p:sp>
        <p:nvSpPr>
          <p:cNvPr id="258060" name="Line 12"/>
          <p:cNvSpPr>
            <a:spLocks noChangeShapeType="1"/>
          </p:cNvSpPr>
          <p:nvPr/>
        </p:nvSpPr>
        <p:spPr bwMode="auto">
          <a:xfrm>
            <a:off x="4429125" y="3770313"/>
            <a:ext cx="0" cy="230187"/>
          </a:xfrm>
          <a:prstGeom prst="line">
            <a:avLst/>
          </a:prstGeom>
          <a:noFill/>
          <a:ln w="9525">
            <a:solidFill>
              <a:schemeClr val="bg1"/>
            </a:solidFill>
            <a:round/>
            <a:headEnd/>
            <a:tailEnd/>
          </a:ln>
          <a:effectLst/>
        </p:spPr>
        <p:txBody>
          <a:bodyPr/>
          <a:lstStyle/>
          <a:p>
            <a:endParaRPr lang="en-US" sz="1600" i="0" smtClean="0">
              <a:solidFill>
                <a:srgbClr val="000000"/>
              </a:solidFill>
              <a:latin typeface="Arial" charset="0"/>
            </a:endParaRPr>
          </a:p>
        </p:txBody>
      </p:sp>
      <p:sp>
        <p:nvSpPr>
          <p:cNvPr id="258061" name="Line 13"/>
          <p:cNvSpPr>
            <a:spLocks noChangeShapeType="1"/>
          </p:cNvSpPr>
          <p:nvPr/>
        </p:nvSpPr>
        <p:spPr bwMode="auto">
          <a:xfrm>
            <a:off x="3384550" y="4000500"/>
            <a:ext cx="0" cy="173038"/>
          </a:xfrm>
          <a:prstGeom prst="line">
            <a:avLst/>
          </a:prstGeom>
          <a:noFill/>
          <a:ln w="9525">
            <a:solidFill>
              <a:schemeClr val="bg1"/>
            </a:solidFill>
            <a:round/>
            <a:headEnd/>
            <a:tailEnd type="triangle" w="med" len="med"/>
          </a:ln>
          <a:effectLst/>
        </p:spPr>
        <p:txBody>
          <a:bodyPr/>
          <a:lstStyle/>
          <a:p>
            <a:endParaRPr lang="en-US" sz="1600" i="0" smtClean="0">
              <a:solidFill>
                <a:srgbClr val="000000"/>
              </a:solidFill>
              <a:latin typeface="Arial" charset="0"/>
            </a:endParaRPr>
          </a:p>
        </p:txBody>
      </p:sp>
      <p:sp>
        <p:nvSpPr>
          <p:cNvPr id="258062" name="Line 14"/>
          <p:cNvSpPr>
            <a:spLocks noChangeShapeType="1"/>
          </p:cNvSpPr>
          <p:nvPr/>
        </p:nvSpPr>
        <p:spPr bwMode="auto">
          <a:xfrm>
            <a:off x="5472113" y="4000500"/>
            <a:ext cx="0" cy="173038"/>
          </a:xfrm>
          <a:prstGeom prst="line">
            <a:avLst/>
          </a:prstGeom>
          <a:noFill/>
          <a:ln w="9525">
            <a:solidFill>
              <a:schemeClr val="bg1"/>
            </a:solidFill>
            <a:round/>
            <a:headEnd/>
            <a:tailEnd type="triangle" w="med" len="med"/>
          </a:ln>
          <a:effectLst/>
        </p:spPr>
        <p:txBody>
          <a:bodyPr/>
          <a:lstStyle/>
          <a:p>
            <a:endParaRPr lang="en-US" sz="1600" i="0" smtClean="0">
              <a:solidFill>
                <a:srgbClr val="000000"/>
              </a:solidFill>
              <a:latin typeface="Arial" charset="0"/>
            </a:endParaRPr>
          </a:p>
        </p:txBody>
      </p:sp>
      <p:sp>
        <p:nvSpPr>
          <p:cNvPr id="258063" name="Text Box 15"/>
          <p:cNvSpPr txBox="1">
            <a:spLocks noChangeArrowheads="1"/>
          </p:cNvSpPr>
          <p:nvPr/>
        </p:nvSpPr>
        <p:spPr bwMode="auto">
          <a:xfrm>
            <a:off x="6292850" y="1316038"/>
            <a:ext cx="2927350" cy="2647950"/>
          </a:xfrm>
          <a:prstGeom prst="rect">
            <a:avLst/>
          </a:prstGeom>
          <a:noFill/>
          <a:ln w="9525">
            <a:noFill/>
            <a:miter lim="800000"/>
            <a:headEnd/>
            <a:tailEnd/>
          </a:ln>
          <a:effectLst/>
        </p:spPr>
        <p:txBody>
          <a:bodyPr wrap="none">
            <a:spAutoFit/>
          </a:bodyPr>
          <a:lstStyle/>
          <a:p>
            <a:r>
              <a:rPr lang="en-US" sz="1200" b="1" i="0" smtClean="0">
                <a:solidFill>
                  <a:srgbClr val="FFFFFF"/>
                </a:solidFill>
                <a:latin typeface="Arial" charset="0"/>
              </a:rPr>
              <a:t>Reason for Exclusion     (%)</a:t>
            </a:r>
          </a:p>
          <a:p>
            <a:endParaRPr lang="en-US" sz="1200" b="1" i="0" smtClean="0">
              <a:solidFill>
                <a:srgbClr val="FFFFFF"/>
              </a:solidFill>
              <a:latin typeface="Arial" charset="0"/>
            </a:endParaRPr>
          </a:p>
          <a:p>
            <a:r>
              <a:rPr lang="en-US" sz="1200" b="1" i="0" smtClean="0">
                <a:solidFill>
                  <a:srgbClr val="FFFFFF"/>
                </a:solidFill>
                <a:latin typeface="Arial" charset="0"/>
              </a:rPr>
              <a:t>LDL-C </a:t>
            </a:r>
            <a:r>
              <a:rPr lang="en-US" sz="1200" b="1" i="0" u="sng" smtClean="0">
                <a:solidFill>
                  <a:srgbClr val="FFFFFF"/>
                </a:solidFill>
                <a:latin typeface="Arial" charset="0"/>
              </a:rPr>
              <a:t>&gt;</a:t>
            </a:r>
            <a:r>
              <a:rPr lang="en-US" sz="1200" b="1" i="0" smtClean="0">
                <a:solidFill>
                  <a:srgbClr val="FFFFFF"/>
                </a:solidFill>
                <a:latin typeface="Arial" charset="0"/>
              </a:rPr>
              <a:t> 130 mg/dL          53</a:t>
            </a:r>
          </a:p>
          <a:p>
            <a:r>
              <a:rPr lang="en-US" sz="1200" b="1" i="0" smtClean="0">
                <a:solidFill>
                  <a:srgbClr val="FFFFFF"/>
                </a:solidFill>
                <a:latin typeface="Arial" charset="0"/>
              </a:rPr>
              <a:t>hsCRP &lt; 2.0 mg/L            37</a:t>
            </a:r>
          </a:p>
          <a:p>
            <a:r>
              <a:rPr lang="en-US" sz="1200" b="1" i="0" smtClean="0">
                <a:solidFill>
                  <a:srgbClr val="FFFFFF"/>
                </a:solidFill>
                <a:latin typeface="Arial" charset="0"/>
              </a:rPr>
              <a:t>Withdrew Consent              4</a:t>
            </a:r>
          </a:p>
          <a:p>
            <a:r>
              <a:rPr lang="en-US" sz="1200" b="1" i="0" smtClean="0">
                <a:solidFill>
                  <a:srgbClr val="FFFFFF"/>
                </a:solidFill>
                <a:latin typeface="Arial" charset="0"/>
              </a:rPr>
              <a:t>Diabetes	                  1</a:t>
            </a:r>
          </a:p>
          <a:p>
            <a:r>
              <a:rPr lang="en-US" sz="1200" b="1" i="0" smtClean="0">
                <a:solidFill>
                  <a:srgbClr val="FFFFFF"/>
                </a:solidFill>
                <a:latin typeface="Arial" charset="0"/>
              </a:rPr>
              <a:t>Hypothyroid                       &lt;1</a:t>
            </a:r>
          </a:p>
          <a:p>
            <a:r>
              <a:rPr lang="en-US" sz="1200" b="1" i="0" smtClean="0">
                <a:solidFill>
                  <a:srgbClr val="FFFFFF"/>
                </a:solidFill>
                <a:latin typeface="Arial" charset="0"/>
              </a:rPr>
              <a:t>Liver Disease                    &lt;1</a:t>
            </a:r>
          </a:p>
          <a:p>
            <a:r>
              <a:rPr lang="en-US" sz="1200" b="1" i="0" smtClean="0">
                <a:solidFill>
                  <a:srgbClr val="FFFFFF"/>
                </a:solidFill>
                <a:latin typeface="Arial" charset="0"/>
              </a:rPr>
              <a:t>TG </a:t>
            </a:r>
            <a:r>
              <a:rPr lang="en-US" sz="1200" b="1" i="0" u="sng" smtClean="0">
                <a:solidFill>
                  <a:srgbClr val="FFFFFF"/>
                </a:solidFill>
                <a:latin typeface="Arial" charset="0"/>
              </a:rPr>
              <a:t>&gt;</a:t>
            </a:r>
            <a:r>
              <a:rPr lang="en-US" sz="1200" b="1" i="0" smtClean="0">
                <a:solidFill>
                  <a:srgbClr val="FFFFFF"/>
                </a:solidFill>
                <a:latin typeface="Arial" charset="0"/>
              </a:rPr>
              <a:t> 500 mg/dL                &lt;1</a:t>
            </a:r>
          </a:p>
          <a:p>
            <a:r>
              <a:rPr lang="en-US" sz="1200" b="1" i="0" smtClean="0">
                <a:solidFill>
                  <a:srgbClr val="FFFFFF"/>
                </a:solidFill>
                <a:latin typeface="Arial" charset="0"/>
              </a:rPr>
              <a:t>Age out of range                &lt;1</a:t>
            </a:r>
          </a:p>
          <a:p>
            <a:r>
              <a:rPr lang="en-US" sz="1200" b="1" i="0" smtClean="0">
                <a:solidFill>
                  <a:srgbClr val="FFFFFF"/>
                </a:solidFill>
                <a:latin typeface="Arial" charset="0"/>
              </a:rPr>
              <a:t>Current Use of HRT           &lt;1</a:t>
            </a:r>
          </a:p>
          <a:p>
            <a:r>
              <a:rPr lang="en-US" sz="1200" b="1" i="0" smtClean="0">
                <a:solidFill>
                  <a:srgbClr val="FFFFFF"/>
                </a:solidFill>
                <a:latin typeface="Arial" charset="0"/>
              </a:rPr>
              <a:t>Cancer                               &lt;1</a:t>
            </a:r>
          </a:p>
          <a:p>
            <a:r>
              <a:rPr lang="en-US" sz="1200" b="1" i="0" smtClean="0">
                <a:solidFill>
                  <a:srgbClr val="FFFFFF"/>
                </a:solidFill>
                <a:latin typeface="Arial" charset="0"/>
              </a:rPr>
              <a:t>Poor Compliance/Other       3	</a:t>
            </a:r>
          </a:p>
          <a:p>
            <a:endParaRPr lang="en-US" sz="1200" b="1" i="0" smtClean="0">
              <a:solidFill>
                <a:srgbClr val="FFFFFF"/>
              </a:solidFill>
              <a:latin typeface="Arial" charset="0"/>
            </a:endParaRPr>
          </a:p>
        </p:txBody>
      </p:sp>
      <p:sp>
        <p:nvSpPr>
          <p:cNvPr id="258064" name="Rectangle 16"/>
          <p:cNvSpPr>
            <a:spLocks noChangeArrowheads="1"/>
          </p:cNvSpPr>
          <p:nvPr/>
        </p:nvSpPr>
        <p:spPr bwMode="auto">
          <a:xfrm>
            <a:off x="6227763" y="1262063"/>
            <a:ext cx="2459037" cy="2547937"/>
          </a:xfrm>
          <a:prstGeom prst="rect">
            <a:avLst/>
          </a:prstGeom>
          <a:solidFill>
            <a:srgbClr val="3366FF"/>
          </a:solidFill>
          <a:ln w="9525">
            <a:solidFill>
              <a:schemeClr val="bg1"/>
            </a:solidFill>
            <a:miter lim="800000"/>
            <a:headEnd/>
            <a:tailEnd/>
          </a:ln>
          <a:effectLst/>
        </p:spPr>
        <p:txBody>
          <a:bodyPr wrap="none" anchor="ctr"/>
          <a:lstStyle/>
          <a:p>
            <a:endParaRPr lang="en-US" sz="1600" i="0" smtClean="0">
              <a:solidFill>
                <a:srgbClr val="000000"/>
              </a:solidFill>
              <a:latin typeface="Arial" charset="0"/>
            </a:endParaRPr>
          </a:p>
        </p:txBody>
      </p:sp>
      <p:sp>
        <p:nvSpPr>
          <p:cNvPr id="258065" name="AutoShape 17"/>
          <p:cNvSpPr>
            <a:spLocks noChangeArrowheads="1"/>
          </p:cNvSpPr>
          <p:nvPr/>
        </p:nvSpPr>
        <p:spPr bwMode="auto">
          <a:xfrm>
            <a:off x="3822700" y="1905000"/>
            <a:ext cx="1206500" cy="1143000"/>
          </a:xfrm>
          <a:prstGeom prst="diamond">
            <a:avLst/>
          </a:prstGeom>
          <a:solidFill>
            <a:srgbClr val="FF9900"/>
          </a:solidFill>
          <a:ln w="22225">
            <a:solidFill>
              <a:schemeClr val="bg1"/>
            </a:solidFill>
            <a:miter lim="800000"/>
            <a:headEnd/>
            <a:tailEnd/>
          </a:ln>
          <a:effectLst/>
        </p:spPr>
        <p:txBody>
          <a:bodyPr wrap="none" anchor="ctr"/>
          <a:lstStyle/>
          <a:p>
            <a:endParaRPr lang="en-US" sz="1600" i="0" smtClean="0">
              <a:solidFill>
                <a:srgbClr val="000000"/>
              </a:solidFill>
              <a:latin typeface="Arial" charset="0"/>
            </a:endParaRPr>
          </a:p>
        </p:txBody>
      </p:sp>
      <p:sp>
        <p:nvSpPr>
          <p:cNvPr id="258066" name="Line 18"/>
          <p:cNvSpPr>
            <a:spLocks noChangeShapeType="1"/>
          </p:cNvSpPr>
          <p:nvPr/>
        </p:nvSpPr>
        <p:spPr bwMode="auto">
          <a:xfrm>
            <a:off x="4419600" y="3048000"/>
            <a:ext cx="9525" cy="261938"/>
          </a:xfrm>
          <a:prstGeom prst="line">
            <a:avLst/>
          </a:prstGeom>
          <a:noFill/>
          <a:ln w="9525">
            <a:solidFill>
              <a:schemeClr val="bg1"/>
            </a:solidFill>
            <a:round/>
            <a:headEnd/>
            <a:tailEnd type="triangle" w="med" len="med"/>
          </a:ln>
          <a:effectLst/>
        </p:spPr>
        <p:txBody>
          <a:bodyPr/>
          <a:lstStyle/>
          <a:p>
            <a:endParaRPr lang="en-US" sz="1600" i="0" smtClean="0">
              <a:solidFill>
                <a:srgbClr val="000000"/>
              </a:solidFill>
              <a:latin typeface="Arial" charset="0"/>
            </a:endParaRPr>
          </a:p>
        </p:txBody>
      </p:sp>
      <p:sp>
        <p:nvSpPr>
          <p:cNvPr id="258067" name="Line 19"/>
          <p:cNvSpPr>
            <a:spLocks noChangeShapeType="1"/>
          </p:cNvSpPr>
          <p:nvPr/>
        </p:nvSpPr>
        <p:spPr bwMode="auto">
          <a:xfrm>
            <a:off x="3386138" y="4700588"/>
            <a:ext cx="0" cy="381000"/>
          </a:xfrm>
          <a:prstGeom prst="line">
            <a:avLst/>
          </a:prstGeom>
          <a:noFill/>
          <a:ln w="9525">
            <a:solidFill>
              <a:schemeClr val="bg1"/>
            </a:solidFill>
            <a:round/>
            <a:headEnd/>
            <a:tailEnd type="triangle" w="med" len="med"/>
          </a:ln>
          <a:effectLst/>
        </p:spPr>
        <p:txBody>
          <a:bodyPr/>
          <a:lstStyle/>
          <a:p>
            <a:endParaRPr lang="en-US" sz="1600" i="0" smtClean="0">
              <a:solidFill>
                <a:srgbClr val="000000"/>
              </a:solidFill>
              <a:latin typeface="Arial" charset="0"/>
            </a:endParaRPr>
          </a:p>
        </p:txBody>
      </p:sp>
      <p:sp>
        <p:nvSpPr>
          <p:cNvPr id="258068" name="Line 20"/>
          <p:cNvSpPr>
            <a:spLocks noChangeShapeType="1"/>
          </p:cNvSpPr>
          <p:nvPr/>
        </p:nvSpPr>
        <p:spPr bwMode="auto">
          <a:xfrm>
            <a:off x="5443538" y="4700588"/>
            <a:ext cx="0" cy="381000"/>
          </a:xfrm>
          <a:prstGeom prst="line">
            <a:avLst/>
          </a:prstGeom>
          <a:noFill/>
          <a:ln w="9525">
            <a:solidFill>
              <a:schemeClr val="bg1"/>
            </a:solidFill>
            <a:round/>
            <a:headEnd/>
            <a:tailEnd type="triangle" w="med" len="med"/>
          </a:ln>
          <a:effectLst/>
        </p:spPr>
        <p:txBody>
          <a:bodyPr/>
          <a:lstStyle/>
          <a:p>
            <a:endParaRPr lang="en-US" sz="1600" i="0" smtClean="0">
              <a:solidFill>
                <a:srgbClr val="000000"/>
              </a:solidFill>
              <a:latin typeface="Arial" charset="0"/>
            </a:endParaRPr>
          </a:p>
        </p:txBody>
      </p:sp>
      <p:sp>
        <p:nvSpPr>
          <p:cNvPr id="258069" name="Text Box 21"/>
          <p:cNvSpPr txBox="1">
            <a:spLocks noChangeArrowheads="1"/>
          </p:cNvSpPr>
          <p:nvPr/>
        </p:nvSpPr>
        <p:spPr bwMode="auto">
          <a:xfrm>
            <a:off x="2176463" y="5100638"/>
            <a:ext cx="2471737" cy="457200"/>
          </a:xfrm>
          <a:prstGeom prst="rect">
            <a:avLst/>
          </a:prstGeom>
          <a:noFill/>
          <a:ln w="9525">
            <a:noFill/>
            <a:miter lim="800000"/>
            <a:headEnd/>
            <a:tailEnd/>
          </a:ln>
          <a:effectLst/>
        </p:spPr>
        <p:txBody>
          <a:bodyPr>
            <a:spAutoFit/>
          </a:bodyPr>
          <a:lstStyle/>
          <a:p>
            <a:pPr algn="ctr"/>
            <a:r>
              <a:rPr lang="en-US" sz="1200" b="1" smtClean="0">
                <a:solidFill>
                  <a:srgbClr val="FFFFFF"/>
                </a:solidFill>
                <a:latin typeface="Arial" charset="0"/>
              </a:rPr>
              <a:t>8,600</a:t>
            </a:r>
            <a:r>
              <a:rPr lang="en-US" sz="1200" b="1" i="0" smtClean="0">
                <a:solidFill>
                  <a:srgbClr val="FFFFFF"/>
                </a:solidFill>
                <a:latin typeface="Arial" charset="0"/>
              </a:rPr>
              <a:t> Completed Study</a:t>
            </a:r>
          </a:p>
          <a:p>
            <a:pPr algn="ctr"/>
            <a:r>
              <a:rPr lang="en-US" sz="1200" b="1" smtClean="0">
                <a:solidFill>
                  <a:srgbClr val="FFFFFF"/>
                </a:solidFill>
                <a:latin typeface="Arial" charset="0"/>
              </a:rPr>
              <a:t>120</a:t>
            </a:r>
            <a:r>
              <a:rPr lang="en-US" sz="1200" b="1" i="0" smtClean="0">
                <a:solidFill>
                  <a:srgbClr val="FFFFFF"/>
                </a:solidFill>
                <a:latin typeface="Arial" charset="0"/>
              </a:rPr>
              <a:t> Lost to follow-up</a:t>
            </a:r>
          </a:p>
        </p:txBody>
      </p:sp>
      <p:sp>
        <p:nvSpPr>
          <p:cNvPr id="258070" name="Rectangle 22"/>
          <p:cNvSpPr>
            <a:spLocks noChangeArrowheads="1"/>
          </p:cNvSpPr>
          <p:nvPr/>
        </p:nvSpPr>
        <p:spPr bwMode="auto">
          <a:xfrm>
            <a:off x="2319338" y="5081588"/>
            <a:ext cx="2081212" cy="533400"/>
          </a:xfrm>
          <a:prstGeom prst="rect">
            <a:avLst/>
          </a:prstGeom>
          <a:solidFill>
            <a:srgbClr val="FF9900"/>
          </a:solidFill>
          <a:ln w="9525">
            <a:solidFill>
              <a:schemeClr val="bg1"/>
            </a:solidFill>
            <a:miter lim="800000"/>
            <a:headEnd/>
            <a:tailEnd/>
          </a:ln>
          <a:effectLst/>
        </p:spPr>
        <p:txBody>
          <a:bodyPr wrap="none" anchor="ctr"/>
          <a:lstStyle/>
          <a:p>
            <a:endParaRPr lang="en-US" sz="1600" i="0" smtClean="0">
              <a:solidFill>
                <a:srgbClr val="000000"/>
              </a:solidFill>
              <a:latin typeface="Arial" charset="0"/>
            </a:endParaRPr>
          </a:p>
        </p:txBody>
      </p:sp>
      <p:sp>
        <p:nvSpPr>
          <p:cNvPr id="258071" name="Text Box 23"/>
          <p:cNvSpPr txBox="1">
            <a:spLocks noChangeArrowheads="1"/>
          </p:cNvSpPr>
          <p:nvPr/>
        </p:nvSpPr>
        <p:spPr bwMode="auto">
          <a:xfrm>
            <a:off x="4522788" y="5122863"/>
            <a:ext cx="1860550" cy="457200"/>
          </a:xfrm>
          <a:prstGeom prst="rect">
            <a:avLst/>
          </a:prstGeom>
          <a:noFill/>
          <a:ln w="9525">
            <a:noFill/>
            <a:miter lim="800000"/>
            <a:headEnd/>
            <a:tailEnd/>
          </a:ln>
          <a:effectLst/>
        </p:spPr>
        <p:txBody>
          <a:bodyPr wrap="none">
            <a:spAutoFit/>
          </a:bodyPr>
          <a:lstStyle/>
          <a:p>
            <a:pPr algn="ctr"/>
            <a:r>
              <a:rPr lang="en-US" sz="1200" b="1" smtClean="0">
                <a:solidFill>
                  <a:srgbClr val="FFFFFF"/>
                </a:solidFill>
                <a:latin typeface="Arial" charset="0"/>
              </a:rPr>
              <a:t>8,600</a:t>
            </a:r>
            <a:r>
              <a:rPr lang="en-US" sz="1200" b="1" i="0" smtClean="0">
                <a:solidFill>
                  <a:srgbClr val="FFFFFF"/>
                </a:solidFill>
                <a:latin typeface="Arial" charset="0"/>
              </a:rPr>
              <a:t> Completed Study</a:t>
            </a:r>
          </a:p>
          <a:p>
            <a:pPr algn="ctr"/>
            <a:r>
              <a:rPr lang="en-US" sz="1200" b="1" smtClean="0">
                <a:solidFill>
                  <a:srgbClr val="FFFFFF"/>
                </a:solidFill>
                <a:latin typeface="Arial" charset="0"/>
              </a:rPr>
              <a:t>120</a:t>
            </a:r>
            <a:r>
              <a:rPr lang="en-US" sz="1200" b="1" i="0" smtClean="0">
                <a:solidFill>
                  <a:srgbClr val="FFFFFF"/>
                </a:solidFill>
                <a:latin typeface="Arial" charset="0"/>
              </a:rPr>
              <a:t> Lost to follow-up</a:t>
            </a:r>
          </a:p>
        </p:txBody>
      </p:sp>
      <p:sp>
        <p:nvSpPr>
          <p:cNvPr id="258072" name="Text Box 24"/>
          <p:cNvSpPr txBox="1">
            <a:spLocks noChangeArrowheads="1"/>
          </p:cNvSpPr>
          <p:nvPr/>
        </p:nvSpPr>
        <p:spPr bwMode="auto">
          <a:xfrm>
            <a:off x="2354263" y="6030913"/>
            <a:ext cx="2082800" cy="457200"/>
          </a:xfrm>
          <a:prstGeom prst="rect">
            <a:avLst/>
          </a:prstGeom>
          <a:noFill/>
          <a:ln w="9525">
            <a:noFill/>
            <a:miter lim="800000"/>
            <a:headEnd/>
            <a:tailEnd/>
          </a:ln>
          <a:effectLst/>
        </p:spPr>
        <p:txBody>
          <a:bodyPr wrap="none">
            <a:spAutoFit/>
          </a:bodyPr>
          <a:lstStyle/>
          <a:p>
            <a:pPr algn="ctr"/>
            <a:r>
              <a:rPr lang="en-US" sz="1200" b="1" i="0" smtClean="0">
                <a:solidFill>
                  <a:srgbClr val="FFFFFF"/>
                </a:solidFill>
                <a:latin typeface="Arial" charset="0"/>
              </a:rPr>
              <a:t>8,901 Included in Efficacy </a:t>
            </a:r>
          </a:p>
          <a:p>
            <a:pPr algn="ctr"/>
            <a:r>
              <a:rPr lang="en-US" sz="1200" b="1" i="0" smtClean="0">
                <a:solidFill>
                  <a:srgbClr val="FFFFFF"/>
                </a:solidFill>
                <a:latin typeface="Arial" charset="0"/>
              </a:rPr>
              <a:t>and Safety Analyses</a:t>
            </a:r>
          </a:p>
        </p:txBody>
      </p:sp>
      <p:sp>
        <p:nvSpPr>
          <p:cNvPr id="258073" name="Line 25"/>
          <p:cNvSpPr>
            <a:spLocks noChangeShapeType="1"/>
          </p:cNvSpPr>
          <p:nvPr/>
        </p:nvSpPr>
        <p:spPr bwMode="auto">
          <a:xfrm>
            <a:off x="3384550" y="5614988"/>
            <a:ext cx="0" cy="381000"/>
          </a:xfrm>
          <a:prstGeom prst="line">
            <a:avLst/>
          </a:prstGeom>
          <a:noFill/>
          <a:ln w="9525">
            <a:solidFill>
              <a:schemeClr val="bg1"/>
            </a:solidFill>
            <a:round/>
            <a:headEnd/>
            <a:tailEnd type="triangle" w="med" len="med"/>
          </a:ln>
          <a:effectLst/>
        </p:spPr>
        <p:txBody>
          <a:bodyPr/>
          <a:lstStyle/>
          <a:p>
            <a:endParaRPr lang="en-US" sz="1600" i="0" smtClean="0">
              <a:solidFill>
                <a:srgbClr val="000000"/>
              </a:solidFill>
              <a:latin typeface="Arial" charset="0"/>
            </a:endParaRPr>
          </a:p>
        </p:txBody>
      </p:sp>
      <p:sp>
        <p:nvSpPr>
          <p:cNvPr id="258074" name="Line 26"/>
          <p:cNvSpPr>
            <a:spLocks noChangeShapeType="1"/>
          </p:cNvSpPr>
          <p:nvPr/>
        </p:nvSpPr>
        <p:spPr bwMode="auto">
          <a:xfrm>
            <a:off x="5441950" y="5614988"/>
            <a:ext cx="0" cy="381000"/>
          </a:xfrm>
          <a:prstGeom prst="line">
            <a:avLst/>
          </a:prstGeom>
          <a:noFill/>
          <a:ln w="9525">
            <a:solidFill>
              <a:schemeClr val="bg1"/>
            </a:solidFill>
            <a:round/>
            <a:headEnd/>
            <a:tailEnd type="triangle" w="med" len="med"/>
          </a:ln>
          <a:effectLst/>
        </p:spPr>
        <p:txBody>
          <a:bodyPr/>
          <a:lstStyle/>
          <a:p>
            <a:endParaRPr lang="en-US" sz="1600" i="0" smtClean="0">
              <a:solidFill>
                <a:srgbClr val="000000"/>
              </a:solidFill>
              <a:latin typeface="Arial" charset="0"/>
            </a:endParaRPr>
          </a:p>
        </p:txBody>
      </p:sp>
      <p:sp>
        <p:nvSpPr>
          <p:cNvPr id="258075" name="Text Box 27"/>
          <p:cNvSpPr txBox="1">
            <a:spLocks noChangeArrowheads="1"/>
          </p:cNvSpPr>
          <p:nvPr/>
        </p:nvSpPr>
        <p:spPr bwMode="auto">
          <a:xfrm>
            <a:off x="4430713" y="6030913"/>
            <a:ext cx="2082800" cy="457200"/>
          </a:xfrm>
          <a:prstGeom prst="rect">
            <a:avLst/>
          </a:prstGeom>
          <a:noFill/>
          <a:ln w="9525">
            <a:noFill/>
            <a:miter lim="800000"/>
            <a:headEnd/>
            <a:tailEnd/>
          </a:ln>
          <a:effectLst/>
        </p:spPr>
        <p:txBody>
          <a:bodyPr wrap="none">
            <a:spAutoFit/>
          </a:bodyPr>
          <a:lstStyle/>
          <a:p>
            <a:pPr algn="ctr"/>
            <a:r>
              <a:rPr lang="en-US" sz="1200" b="1" i="0" smtClean="0">
                <a:solidFill>
                  <a:srgbClr val="FFFFFF"/>
                </a:solidFill>
                <a:latin typeface="Arial" charset="0"/>
              </a:rPr>
              <a:t>8,901 Included in Efficacy </a:t>
            </a:r>
          </a:p>
          <a:p>
            <a:pPr algn="ctr"/>
            <a:r>
              <a:rPr lang="en-US" sz="1200" b="1" i="0" smtClean="0">
                <a:solidFill>
                  <a:srgbClr val="FFFFFF"/>
                </a:solidFill>
                <a:latin typeface="Arial" charset="0"/>
              </a:rPr>
              <a:t>and Safety Analyses</a:t>
            </a:r>
          </a:p>
        </p:txBody>
      </p:sp>
      <p:sp>
        <p:nvSpPr>
          <p:cNvPr id="258076" name="Text Box 28"/>
          <p:cNvSpPr txBox="1">
            <a:spLocks noChangeArrowheads="1"/>
          </p:cNvSpPr>
          <p:nvPr/>
        </p:nvSpPr>
        <p:spPr bwMode="auto">
          <a:xfrm>
            <a:off x="3665538" y="1141413"/>
            <a:ext cx="1573212" cy="304800"/>
          </a:xfrm>
          <a:prstGeom prst="rect">
            <a:avLst/>
          </a:prstGeom>
          <a:noFill/>
          <a:ln w="9525">
            <a:noFill/>
            <a:miter lim="800000"/>
            <a:headEnd/>
            <a:tailEnd/>
          </a:ln>
          <a:effectLst/>
        </p:spPr>
        <p:txBody>
          <a:bodyPr wrap="none">
            <a:spAutoFit/>
          </a:bodyPr>
          <a:lstStyle/>
          <a:p>
            <a:pPr algn="ctr"/>
            <a:r>
              <a:rPr lang="en-US" sz="1400" b="1" i="0" smtClean="0">
                <a:solidFill>
                  <a:srgbClr val="000000"/>
                </a:solidFill>
                <a:latin typeface="Arial" charset="0"/>
              </a:rPr>
              <a:t>89,890 Screened</a:t>
            </a:r>
          </a:p>
        </p:txBody>
      </p:sp>
      <p:sp>
        <p:nvSpPr>
          <p:cNvPr id="258077" name="Text Box 29"/>
          <p:cNvSpPr txBox="1">
            <a:spLocks noChangeArrowheads="1"/>
          </p:cNvSpPr>
          <p:nvPr/>
        </p:nvSpPr>
        <p:spPr bwMode="auto">
          <a:xfrm>
            <a:off x="304800" y="1800225"/>
            <a:ext cx="1908175" cy="1323975"/>
          </a:xfrm>
          <a:prstGeom prst="rect">
            <a:avLst/>
          </a:prstGeom>
          <a:solidFill>
            <a:srgbClr val="3366FF"/>
          </a:solidFill>
          <a:ln w="9525">
            <a:solidFill>
              <a:srgbClr val="FFFFFF"/>
            </a:solidFill>
            <a:miter lim="800000"/>
            <a:headEnd/>
            <a:tailEnd/>
          </a:ln>
          <a:effectLst/>
        </p:spPr>
        <p:txBody>
          <a:bodyPr wrap="none">
            <a:spAutoFit/>
          </a:bodyPr>
          <a:lstStyle/>
          <a:p>
            <a:r>
              <a:rPr lang="en-US" sz="1600" b="1" i="0" smtClean="0">
                <a:solidFill>
                  <a:srgbClr val="FFFFFF"/>
                </a:solidFill>
                <a:latin typeface="Arial Unicode MS" pitchFamily="34" charset="-128"/>
              </a:rPr>
              <a:t>Men </a:t>
            </a:r>
            <a:r>
              <a:rPr lang="en-US" sz="1600" b="1" i="0" u="sng" smtClean="0">
                <a:solidFill>
                  <a:srgbClr val="FFFFFF"/>
                </a:solidFill>
                <a:latin typeface="Arial Unicode MS" pitchFamily="34" charset="-128"/>
              </a:rPr>
              <a:t>&gt;</a:t>
            </a:r>
            <a:r>
              <a:rPr lang="en-US" sz="1600" b="1" i="0" smtClean="0">
                <a:solidFill>
                  <a:srgbClr val="FFFFFF"/>
                </a:solidFill>
                <a:latin typeface="Arial Unicode MS" pitchFamily="34" charset="-128"/>
              </a:rPr>
              <a:t> 50 years</a:t>
            </a:r>
          </a:p>
          <a:p>
            <a:r>
              <a:rPr lang="en-US" sz="1600" b="1" i="0" smtClean="0">
                <a:solidFill>
                  <a:srgbClr val="FFFFFF"/>
                </a:solidFill>
                <a:latin typeface="Arial Unicode MS" pitchFamily="34" charset="-128"/>
              </a:rPr>
              <a:t>Women </a:t>
            </a:r>
            <a:r>
              <a:rPr lang="en-US" sz="1600" b="1" i="0" u="sng" smtClean="0">
                <a:solidFill>
                  <a:srgbClr val="FFFFFF"/>
                </a:solidFill>
                <a:latin typeface="Arial Unicode MS" pitchFamily="34" charset="-128"/>
              </a:rPr>
              <a:t>&gt;</a:t>
            </a:r>
            <a:r>
              <a:rPr lang="en-US" sz="1600" b="1" i="0" smtClean="0">
                <a:solidFill>
                  <a:srgbClr val="FFFFFF"/>
                </a:solidFill>
                <a:latin typeface="Arial Unicode MS" pitchFamily="34" charset="-128"/>
              </a:rPr>
              <a:t> 60 years</a:t>
            </a:r>
          </a:p>
          <a:p>
            <a:r>
              <a:rPr lang="en-US" sz="1600" b="1" i="0" smtClean="0">
                <a:solidFill>
                  <a:srgbClr val="FFFF00"/>
                </a:solidFill>
                <a:latin typeface="Arial Unicode MS" pitchFamily="34" charset="-128"/>
              </a:rPr>
              <a:t>No CVD, No DM</a:t>
            </a:r>
          </a:p>
          <a:p>
            <a:r>
              <a:rPr lang="en-US" sz="1600" b="1" i="0" smtClean="0">
                <a:solidFill>
                  <a:srgbClr val="FFFFFF"/>
                </a:solidFill>
                <a:latin typeface="Arial Unicode MS" pitchFamily="34" charset="-128"/>
              </a:rPr>
              <a:t>LDL &lt; 130 mg/dL</a:t>
            </a:r>
          </a:p>
          <a:p>
            <a:r>
              <a:rPr lang="en-US" sz="1600" b="1" i="0" smtClean="0">
                <a:solidFill>
                  <a:srgbClr val="FFFFFF"/>
                </a:solidFill>
                <a:latin typeface="Arial Unicode MS" pitchFamily="34" charset="-128"/>
              </a:rPr>
              <a:t>hsCRP </a:t>
            </a:r>
            <a:r>
              <a:rPr lang="en-US" sz="1600" b="1" i="0" u="sng" smtClean="0">
                <a:solidFill>
                  <a:srgbClr val="FFFFFF"/>
                </a:solidFill>
                <a:latin typeface="Arial Unicode MS" pitchFamily="34" charset="-128"/>
              </a:rPr>
              <a:t>&gt;</a:t>
            </a:r>
            <a:r>
              <a:rPr lang="en-US" sz="1600" b="1" i="0" smtClean="0">
                <a:solidFill>
                  <a:srgbClr val="FFFFFF"/>
                </a:solidFill>
                <a:latin typeface="Arial Unicode MS" pitchFamily="34" charset="-128"/>
              </a:rPr>
              <a:t> 2 mg/L</a:t>
            </a:r>
          </a:p>
        </p:txBody>
      </p:sp>
      <p:sp>
        <p:nvSpPr>
          <p:cNvPr id="258078" name="Text Box 30"/>
          <p:cNvSpPr txBox="1">
            <a:spLocks noChangeArrowheads="1"/>
          </p:cNvSpPr>
          <p:nvPr/>
        </p:nvSpPr>
        <p:spPr bwMode="auto">
          <a:xfrm>
            <a:off x="3533775" y="3400425"/>
            <a:ext cx="1828800" cy="304800"/>
          </a:xfrm>
          <a:prstGeom prst="rect">
            <a:avLst/>
          </a:prstGeom>
          <a:noFill/>
          <a:ln w="9525">
            <a:noFill/>
            <a:miter lim="800000"/>
            <a:headEnd/>
            <a:tailEnd/>
          </a:ln>
          <a:effectLst/>
        </p:spPr>
        <p:txBody>
          <a:bodyPr wrap="none">
            <a:spAutoFit/>
          </a:bodyPr>
          <a:lstStyle/>
          <a:p>
            <a:pPr algn="ctr"/>
            <a:r>
              <a:rPr lang="en-US" sz="1400" b="1" i="0" smtClean="0">
                <a:solidFill>
                  <a:srgbClr val="000000"/>
                </a:solidFill>
                <a:latin typeface="Arial" charset="0"/>
              </a:rPr>
              <a:t>17,802 Randomized</a:t>
            </a:r>
          </a:p>
        </p:txBody>
      </p:sp>
      <p:sp>
        <p:nvSpPr>
          <p:cNvPr id="258079" name="Rectangle 31"/>
          <p:cNvSpPr>
            <a:spLocks noChangeArrowheads="1"/>
          </p:cNvSpPr>
          <p:nvPr/>
        </p:nvSpPr>
        <p:spPr bwMode="auto">
          <a:xfrm>
            <a:off x="3744913" y="3343275"/>
            <a:ext cx="1373187" cy="460375"/>
          </a:xfrm>
          <a:prstGeom prst="rect">
            <a:avLst/>
          </a:prstGeom>
          <a:noFill/>
          <a:ln w="9525">
            <a:noFill/>
            <a:miter lim="800000"/>
            <a:headEnd/>
            <a:tailEnd/>
          </a:ln>
          <a:effectLst/>
        </p:spPr>
        <p:txBody>
          <a:bodyPr wrap="none" anchor="ctr"/>
          <a:lstStyle/>
          <a:p>
            <a:endParaRPr lang="en-US" sz="1600" i="0" smtClean="0">
              <a:solidFill>
                <a:srgbClr val="000000"/>
              </a:solidFill>
              <a:latin typeface="Arial" charset="0"/>
            </a:endParaRPr>
          </a:p>
        </p:txBody>
      </p:sp>
      <p:sp>
        <p:nvSpPr>
          <p:cNvPr id="258080" name="Text Box 32"/>
          <p:cNvSpPr txBox="1">
            <a:spLocks noChangeArrowheads="1"/>
          </p:cNvSpPr>
          <p:nvPr/>
        </p:nvSpPr>
        <p:spPr bwMode="auto">
          <a:xfrm>
            <a:off x="6324600" y="1295400"/>
            <a:ext cx="2362200" cy="2830513"/>
          </a:xfrm>
          <a:prstGeom prst="rect">
            <a:avLst/>
          </a:prstGeom>
          <a:noFill/>
          <a:ln w="9525">
            <a:noFill/>
            <a:miter lim="800000"/>
            <a:headEnd/>
            <a:tailEnd/>
          </a:ln>
          <a:effectLst/>
        </p:spPr>
        <p:txBody>
          <a:bodyPr>
            <a:spAutoFit/>
          </a:bodyPr>
          <a:lstStyle/>
          <a:p>
            <a:r>
              <a:rPr lang="en-US" sz="1200" b="1" i="0" smtClean="0">
                <a:solidFill>
                  <a:srgbClr val="FFFF00"/>
                </a:solidFill>
                <a:latin typeface="Arial" charset="0"/>
              </a:rPr>
              <a:t>Reason for Exclusion     (%)</a:t>
            </a:r>
          </a:p>
          <a:p>
            <a:endParaRPr lang="en-US" sz="1200" b="1" i="0" smtClean="0">
              <a:solidFill>
                <a:srgbClr val="FFFFFF"/>
              </a:solidFill>
              <a:latin typeface="Arial" charset="0"/>
            </a:endParaRPr>
          </a:p>
          <a:p>
            <a:r>
              <a:rPr lang="en-US" sz="1200" b="1" i="0" smtClean="0">
                <a:solidFill>
                  <a:srgbClr val="FFFFFF"/>
                </a:solidFill>
                <a:latin typeface="Arial" charset="0"/>
              </a:rPr>
              <a:t>LDL </a:t>
            </a:r>
            <a:r>
              <a:rPr lang="en-US" sz="1200" b="1" i="0" u="sng" smtClean="0">
                <a:solidFill>
                  <a:srgbClr val="FFFFFF"/>
                </a:solidFill>
                <a:latin typeface="Arial" charset="0"/>
              </a:rPr>
              <a:t>&gt;</a:t>
            </a:r>
            <a:r>
              <a:rPr lang="en-US" sz="1200" b="1" i="0" smtClean="0">
                <a:solidFill>
                  <a:srgbClr val="FFFFFF"/>
                </a:solidFill>
                <a:latin typeface="Arial" charset="0"/>
              </a:rPr>
              <a:t> 130 mg/dL              52</a:t>
            </a:r>
          </a:p>
          <a:p>
            <a:r>
              <a:rPr lang="en-US" sz="1200" b="1" i="0" smtClean="0">
                <a:solidFill>
                  <a:srgbClr val="FFFFFF"/>
                </a:solidFill>
                <a:latin typeface="Arial" charset="0"/>
              </a:rPr>
              <a:t>hsCRP &lt; 2.0 mg/L            36</a:t>
            </a:r>
          </a:p>
          <a:p>
            <a:r>
              <a:rPr lang="en-US" sz="1200" b="1" i="0" smtClean="0">
                <a:solidFill>
                  <a:srgbClr val="FFFFFF"/>
                </a:solidFill>
                <a:latin typeface="Arial" charset="0"/>
              </a:rPr>
              <a:t>Withdrew Consent             5</a:t>
            </a:r>
          </a:p>
          <a:p>
            <a:r>
              <a:rPr lang="en-US" sz="1200" b="1" i="0" smtClean="0">
                <a:solidFill>
                  <a:srgbClr val="FFFFFF"/>
                </a:solidFill>
                <a:latin typeface="Arial" charset="0"/>
              </a:rPr>
              <a:t>Diabetes	                       1</a:t>
            </a:r>
          </a:p>
          <a:p>
            <a:r>
              <a:rPr lang="en-US" sz="1200" b="1" i="0" smtClean="0">
                <a:solidFill>
                  <a:srgbClr val="FFFFFF"/>
                </a:solidFill>
                <a:latin typeface="Arial" charset="0"/>
              </a:rPr>
              <a:t>Hypothyroid                      &lt;1</a:t>
            </a:r>
          </a:p>
          <a:p>
            <a:r>
              <a:rPr lang="en-US" sz="1200" b="1" i="0" smtClean="0">
                <a:solidFill>
                  <a:srgbClr val="FFFFFF"/>
                </a:solidFill>
                <a:latin typeface="Arial" charset="0"/>
              </a:rPr>
              <a:t>Liver Disease                    &lt;1</a:t>
            </a:r>
          </a:p>
          <a:p>
            <a:r>
              <a:rPr lang="en-US" sz="1200" b="1" i="0" smtClean="0">
                <a:solidFill>
                  <a:srgbClr val="FFFFFF"/>
                </a:solidFill>
                <a:latin typeface="Arial" charset="0"/>
              </a:rPr>
              <a:t>TG </a:t>
            </a:r>
            <a:r>
              <a:rPr lang="en-US" sz="1200" b="1" i="0" u="sng" smtClean="0">
                <a:solidFill>
                  <a:srgbClr val="FFFFFF"/>
                </a:solidFill>
                <a:latin typeface="Arial" charset="0"/>
              </a:rPr>
              <a:t>&gt;</a:t>
            </a:r>
            <a:r>
              <a:rPr lang="en-US" sz="1200" b="1" i="0" smtClean="0">
                <a:solidFill>
                  <a:srgbClr val="FFFFFF"/>
                </a:solidFill>
                <a:latin typeface="Arial" charset="0"/>
              </a:rPr>
              <a:t> 500 mg/dL                &lt;1</a:t>
            </a:r>
          </a:p>
          <a:p>
            <a:r>
              <a:rPr lang="en-US" sz="1200" b="1" i="0" smtClean="0">
                <a:solidFill>
                  <a:srgbClr val="FFFFFF"/>
                </a:solidFill>
                <a:latin typeface="Arial" charset="0"/>
              </a:rPr>
              <a:t>Age out of range               &lt;1</a:t>
            </a:r>
          </a:p>
          <a:p>
            <a:r>
              <a:rPr lang="en-US" sz="1200" b="1" i="0" smtClean="0">
                <a:solidFill>
                  <a:srgbClr val="FFFFFF"/>
                </a:solidFill>
                <a:latin typeface="Arial" charset="0"/>
              </a:rPr>
              <a:t>Current Use of HRT          &lt;1</a:t>
            </a:r>
          </a:p>
          <a:p>
            <a:r>
              <a:rPr lang="en-US" sz="1200" b="1" i="0" smtClean="0">
                <a:solidFill>
                  <a:srgbClr val="FFFFFF"/>
                </a:solidFill>
                <a:latin typeface="Arial" charset="0"/>
              </a:rPr>
              <a:t>Cancer                               &lt;1</a:t>
            </a:r>
          </a:p>
          <a:p>
            <a:r>
              <a:rPr lang="en-US" sz="1200" b="1" i="0" smtClean="0">
                <a:solidFill>
                  <a:srgbClr val="FFFFFF"/>
                </a:solidFill>
                <a:latin typeface="Arial" charset="0"/>
              </a:rPr>
              <a:t>Poor Compliance/Other     3	</a:t>
            </a:r>
          </a:p>
          <a:p>
            <a:endParaRPr lang="en-US" sz="1200" b="1" i="0" smtClean="0">
              <a:solidFill>
                <a:srgbClr val="FFFFFF"/>
              </a:solidFill>
              <a:latin typeface="Arial" charset="0"/>
            </a:endParaRPr>
          </a:p>
        </p:txBody>
      </p:sp>
      <p:sp>
        <p:nvSpPr>
          <p:cNvPr id="258081" name="Rectangle 33"/>
          <p:cNvSpPr>
            <a:spLocks noChangeArrowheads="1"/>
          </p:cNvSpPr>
          <p:nvPr/>
        </p:nvSpPr>
        <p:spPr bwMode="auto">
          <a:xfrm>
            <a:off x="6203950" y="1295400"/>
            <a:ext cx="2459038" cy="2547938"/>
          </a:xfrm>
          <a:prstGeom prst="rect">
            <a:avLst/>
          </a:prstGeom>
          <a:noFill/>
          <a:ln w="9525">
            <a:noFill/>
            <a:miter lim="800000"/>
            <a:headEnd/>
            <a:tailEnd/>
          </a:ln>
          <a:effectLst/>
        </p:spPr>
        <p:txBody>
          <a:bodyPr wrap="none" anchor="ctr"/>
          <a:lstStyle/>
          <a:p>
            <a:endParaRPr lang="en-US" sz="1600" i="0" smtClean="0">
              <a:solidFill>
                <a:srgbClr val="000000"/>
              </a:solidFill>
              <a:latin typeface="Arial" charset="0"/>
            </a:endParaRPr>
          </a:p>
        </p:txBody>
      </p:sp>
      <p:sp>
        <p:nvSpPr>
          <p:cNvPr id="258082" name="Text Box 34"/>
          <p:cNvSpPr txBox="1">
            <a:spLocks noChangeArrowheads="1"/>
          </p:cNvSpPr>
          <p:nvPr/>
        </p:nvSpPr>
        <p:spPr bwMode="auto">
          <a:xfrm>
            <a:off x="4032250" y="2133600"/>
            <a:ext cx="768350" cy="639763"/>
          </a:xfrm>
          <a:prstGeom prst="rect">
            <a:avLst/>
          </a:prstGeom>
          <a:noFill/>
          <a:ln w="9525">
            <a:noFill/>
            <a:miter lim="800000"/>
            <a:headEnd/>
            <a:tailEnd/>
          </a:ln>
          <a:effectLst/>
        </p:spPr>
        <p:txBody>
          <a:bodyPr wrap="none">
            <a:spAutoFit/>
          </a:bodyPr>
          <a:lstStyle/>
          <a:p>
            <a:pPr algn="ctr"/>
            <a:r>
              <a:rPr lang="en-US" sz="1200" b="1" i="0" smtClean="0">
                <a:solidFill>
                  <a:srgbClr val="000000"/>
                </a:solidFill>
                <a:latin typeface="Arial" charset="0"/>
              </a:rPr>
              <a:t>4 week</a:t>
            </a:r>
          </a:p>
          <a:p>
            <a:pPr algn="ctr"/>
            <a:r>
              <a:rPr lang="en-US" sz="1200" b="1" i="0" smtClean="0">
                <a:solidFill>
                  <a:srgbClr val="000000"/>
                </a:solidFill>
                <a:latin typeface="Arial" charset="0"/>
              </a:rPr>
              <a:t>Placebo</a:t>
            </a:r>
          </a:p>
          <a:p>
            <a:pPr algn="ctr"/>
            <a:r>
              <a:rPr lang="en-US" sz="1200" b="1" i="0" smtClean="0">
                <a:solidFill>
                  <a:srgbClr val="000000"/>
                </a:solidFill>
                <a:latin typeface="Arial" charset="0"/>
              </a:rPr>
              <a:t>Run-In</a:t>
            </a:r>
          </a:p>
        </p:txBody>
      </p:sp>
      <p:sp>
        <p:nvSpPr>
          <p:cNvPr id="258083" name="Text Box 35"/>
          <p:cNvSpPr txBox="1">
            <a:spLocks noChangeArrowheads="1"/>
          </p:cNvSpPr>
          <p:nvPr/>
        </p:nvSpPr>
        <p:spPr bwMode="auto">
          <a:xfrm>
            <a:off x="2320925" y="5097463"/>
            <a:ext cx="2133600" cy="517525"/>
          </a:xfrm>
          <a:prstGeom prst="rect">
            <a:avLst/>
          </a:prstGeom>
          <a:noFill/>
          <a:ln w="9525">
            <a:noFill/>
            <a:miter lim="800000"/>
            <a:headEnd/>
            <a:tailEnd/>
          </a:ln>
          <a:effectLst/>
        </p:spPr>
        <p:txBody>
          <a:bodyPr wrap="none">
            <a:spAutoFit/>
          </a:bodyPr>
          <a:lstStyle/>
          <a:p>
            <a:pPr algn="ctr"/>
            <a:r>
              <a:rPr lang="en-US" sz="1400" b="1" i="0" smtClean="0">
                <a:solidFill>
                  <a:srgbClr val="000000"/>
                </a:solidFill>
                <a:latin typeface="Arial" charset="0"/>
              </a:rPr>
              <a:t>8,857 Completed Study</a:t>
            </a:r>
          </a:p>
          <a:p>
            <a:pPr algn="ctr"/>
            <a:r>
              <a:rPr lang="en-US" sz="1400" b="1" i="0" smtClean="0">
                <a:solidFill>
                  <a:srgbClr val="000000"/>
                </a:solidFill>
                <a:latin typeface="Arial" charset="0"/>
              </a:rPr>
              <a:t>44 Lost to follow-up</a:t>
            </a:r>
          </a:p>
        </p:txBody>
      </p:sp>
      <p:sp>
        <p:nvSpPr>
          <p:cNvPr id="258084" name="Rectangle 36"/>
          <p:cNvSpPr>
            <a:spLocks noChangeArrowheads="1"/>
          </p:cNvSpPr>
          <p:nvPr/>
        </p:nvSpPr>
        <p:spPr bwMode="auto">
          <a:xfrm>
            <a:off x="2438400" y="5114925"/>
            <a:ext cx="1828800" cy="533400"/>
          </a:xfrm>
          <a:prstGeom prst="rect">
            <a:avLst/>
          </a:prstGeom>
          <a:noFill/>
          <a:ln w="9525">
            <a:noFill/>
            <a:miter lim="800000"/>
            <a:headEnd/>
            <a:tailEnd/>
          </a:ln>
          <a:effectLst/>
        </p:spPr>
        <p:txBody>
          <a:bodyPr wrap="none" anchor="ctr"/>
          <a:lstStyle/>
          <a:p>
            <a:endParaRPr lang="en-US" sz="1600" i="0" smtClean="0">
              <a:solidFill>
                <a:srgbClr val="000000"/>
              </a:solidFill>
              <a:latin typeface="Arial" charset="0"/>
            </a:endParaRPr>
          </a:p>
        </p:txBody>
      </p:sp>
      <p:sp>
        <p:nvSpPr>
          <p:cNvPr id="258085" name="Rectangle 37"/>
          <p:cNvSpPr>
            <a:spLocks noChangeArrowheads="1"/>
          </p:cNvSpPr>
          <p:nvPr/>
        </p:nvSpPr>
        <p:spPr bwMode="auto">
          <a:xfrm>
            <a:off x="2447925" y="6029325"/>
            <a:ext cx="1828800" cy="533400"/>
          </a:xfrm>
          <a:prstGeom prst="rect">
            <a:avLst/>
          </a:prstGeom>
          <a:noFill/>
          <a:ln w="9525">
            <a:noFill/>
            <a:miter lim="800000"/>
            <a:headEnd/>
            <a:tailEnd/>
          </a:ln>
          <a:effectLst/>
        </p:spPr>
        <p:txBody>
          <a:bodyPr wrap="none" anchor="ctr"/>
          <a:lstStyle/>
          <a:p>
            <a:endParaRPr lang="en-US" sz="1600" i="0" smtClean="0">
              <a:solidFill>
                <a:srgbClr val="000000"/>
              </a:solidFill>
              <a:latin typeface="Arial" charset="0"/>
            </a:endParaRPr>
          </a:p>
        </p:txBody>
      </p:sp>
      <p:sp>
        <p:nvSpPr>
          <p:cNvPr id="258086" name="Rectangle 38"/>
          <p:cNvSpPr>
            <a:spLocks noChangeArrowheads="1"/>
          </p:cNvSpPr>
          <p:nvPr/>
        </p:nvSpPr>
        <p:spPr bwMode="auto">
          <a:xfrm>
            <a:off x="2447925" y="4200525"/>
            <a:ext cx="1828800" cy="533400"/>
          </a:xfrm>
          <a:prstGeom prst="rect">
            <a:avLst/>
          </a:prstGeom>
          <a:noFill/>
          <a:ln w="9525">
            <a:noFill/>
            <a:miter lim="800000"/>
            <a:headEnd/>
            <a:tailEnd/>
          </a:ln>
          <a:effectLst/>
        </p:spPr>
        <p:txBody>
          <a:bodyPr wrap="none" anchor="ctr"/>
          <a:lstStyle/>
          <a:p>
            <a:endParaRPr lang="en-US" sz="1600" i="0" smtClean="0">
              <a:solidFill>
                <a:srgbClr val="000000"/>
              </a:solidFill>
              <a:latin typeface="Arial" charset="0"/>
            </a:endParaRPr>
          </a:p>
        </p:txBody>
      </p:sp>
      <p:sp>
        <p:nvSpPr>
          <p:cNvPr id="258087" name="Rectangle 39"/>
          <p:cNvSpPr>
            <a:spLocks noChangeArrowheads="1"/>
          </p:cNvSpPr>
          <p:nvPr/>
        </p:nvSpPr>
        <p:spPr bwMode="auto">
          <a:xfrm>
            <a:off x="4505325" y="4200525"/>
            <a:ext cx="1828800" cy="533400"/>
          </a:xfrm>
          <a:prstGeom prst="rect">
            <a:avLst/>
          </a:prstGeom>
          <a:noFill/>
          <a:ln w="9525">
            <a:noFill/>
            <a:miter lim="800000"/>
            <a:headEnd/>
            <a:tailEnd/>
          </a:ln>
          <a:effectLst/>
        </p:spPr>
        <p:txBody>
          <a:bodyPr wrap="none" anchor="ctr"/>
          <a:lstStyle/>
          <a:p>
            <a:endParaRPr lang="en-US" sz="1600" i="0" smtClean="0">
              <a:solidFill>
                <a:srgbClr val="000000"/>
              </a:solidFill>
              <a:latin typeface="Arial" charset="0"/>
            </a:endParaRPr>
          </a:p>
        </p:txBody>
      </p:sp>
      <p:sp>
        <p:nvSpPr>
          <p:cNvPr id="258088" name="Rectangle 40"/>
          <p:cNvSpPr>
            <a:spLocks noChangeArrowheads="1"/>
          </p:cNvSpPr>
          <p:nvPr/>
        </p:nvSpPr>
        <p:spPr bwMode="auto">
          <a:xfrm>
            <a:off x="4505325" y="6029325"/>
            <a:ext cx="1828800" cy="533400"/>
          </a:xfrm>
          <a:prstGeom prst="rect">
            <a:avLst/>
          </a:prstGeom>
          <a:noFill/>
          <a:ln w="9525">
            <a:noFill/>
            <a:miter lim="800000"/>
            <a:headEnd/>
            <a:tailEnd/>
          </a:ln>
          <a:effectLst/>
        </p:spPr>
        <p:txBody>
          <a:bodyPr wrap="none" anchor="ctr"/>
          <a:lstStyle/>
          <a:p>
            <a:endParaRPr lang="en-US" sz="1600" i="0" smtClean="0">
              <a:solidFill>
                <a:srgbClr val="000000"/>
              </a:solidFill>
              <a:latin typeface="Arial" charset="0"/>
            </a:endParaRPr>
          </a:p>
        </p:txBody>
      </p:sp>
      <p:sp>
        <p:nvSpPr>
          <p:cNvPr id="258089" name="Rectangle 41"/>
          <p:cNvSpPr>
            <a:spLocks noChangeArrowheads="1"/>
          </p:cNvSpPr>
          <p:nvPr/>
        </p:nvSpPr>
        <p:spPr bwMode="auto">
          <a:xfrm>
            <a:off x="2319338" y="4191000"/>
            <a:ext cx="2081212" cy="533400"/>
          </a:xfrm>
          <a:prstGeom prst="rect">
            <a:avLst/>
          </a:prstGeom>
          <a:solidFill>
            <a:srgbClr val="FF9900"/>
          </a:solidFill>
          <a:ln w="9525">
            <a:solidFill>
              <a:schemeClr val="bg1"/>
            </a:solidFill>
            <a:miter lim="800000"/>
            <a:headEnd/>
            <a:tailEnd/>
          </a:ln>
          <a:effectLst/>
        </p:spPr>
        <p:txBody>
          <a:bodyPr wrap="none" anchor="ctr"/>
          <a:lstStyle/>
          <a:p>
            <a:endParaRPr lang="en-US" sz="1600" i="0" smtClean="0">
              <a:solidFill>
                <a:srgbClr val="000000"/>
              </a:solidFill>
              <a:latin typeface="Arial" charset="0"/>
            </a:endParaRPr>
          </a:p>
        </p:txBody>
      </p:sp>
      <p:sp>
        <p:nvSpPr>
          <p:cNvPr id="258090" name="Rectangle 42"/>
          <p:cNvSpPr>
            <a:spLocks noChangeArrowheads="1"/>
          </p:cNvSpPr>
          <p:nvPr/>
        </p:nvSpPr>
        <p:spPr bwMode="auto">
          <a:xfrm>
            <a:off x="2314575" y="5986463"/>
            <a:ext cx="2081213" cy="533400"/>
          </a:xfrm>
          <a:prstGeom prst="rect">
            <a:avLst/>
          </a:prstGeom>
          <a:solidFill>
            <a:srgbClr val="FF9900"/>
          </a:solidFill>
          <a:ln w="9525">
            <a:solidFill>
              <a:schemeClr val="bg1"/>
            </a:solidFill>
            <a:miter lim="800000"/>
            <a:headEnd/>
            <a:tailEnd/>
          </a:ln>
          <a:effectLst/>
        </p:spPr>
        <p:txBody>
          <a:bodyPr wrap="none" anchor="ctr"/>
          <a:lstStyle/>
          <a:p>
            <a:endParaRPr lang="en-US" sz="1600" i="0" smtClean="0">
              <a:solidFill>
                <a:srgbClr val="000000"/>
              </a:solidFill>
              <a:latin typeface="Arial" charset="0"/>
            </a:endParaRPr>
          </a:p>
        </p:txBody>
      </p:sp>
      <p:sp>
        <p:nvSpPr>
          <p:cNvPr id="258091" name="Rectangle 43"/>
          <p:cNvSpPr>
            <a:spLocks noChangeArrowheads="1"/>
          </p:cNvSpPr>
          <p:nvPr/>
        </p:nvSpPr>
        <p:spPr bwMode="auto">
          <a:xfrm>
            <a:off x="4471988" y="5081588"/>
            <a:ext cx="2081212" cy="533400"/>
          </a:xfrm>
          <a:prstGeom prst="rect">
            <a:avLst/>
          </a:prstGeom>
          <a:solidFill>
            <a:srgbClr val="FF9900"/>
          </a:solidFill>
          <a:ln w="9525">
            <a:solidFill>
              <a:schemeClr val="bg1"/>
            </a:solidFill>
            <a:miter lim="800000"/>
            <a:headEnd/>
            <a:tailEnd/>
          </a:ln>
          <a:effectLst/>
        </p:spPr>
        <p:txBody>
          <a:bodyPr wrap="none" anchor="ctr"/>
          <a:lstStyle/>
          <a:p>
            <a:endParaRPr lang="en-US" sz="1600" i="0" smtClean="0">
              <a:solidFill>
                <a:srgbClr val="000000"/>
              </a:solidFill>
              <a:latin typeface="Arial" charset="0"/>
            </a:endParaRPr>
          </a:p>
        </p:txBody>
      </p:sp>
      <p:sp>
        <p:nvSpPr>
          <p:cNvPr id="258092" name="Rectangle 44"/>
          <p:cNvSpPr>
            <a:spLocks noChangeArrowheads="1"/>
          </p:cNvSpPr>
          <p:nvPr/>
        </p:nvSpPr>
        <p:spPr bwMode="auto">
          <a:xfrm>
            <a:off x="4471988" y="4191000"/>
            <a:ext cx="2081212" cy="533400"/>
          </a:xfrm>
          <a:prstGeom prst="rect">
            <a:avLst/>
          </a:prstGeom>
          <a:solidFill>
            <a:srgbClr val="FF9900"/>
          </a:solidFill>
          <a:ln w="9525">
            <a:solidFill>
              <a:schemeClr val="bg1"/>
            </a:solidFill>
            <a:miter lim="800000"/>
            <a:headEnd/>
            <a:tailEnd/>
          </a:ln>
          <a:effectLst/>
        </p:spPr>
        <p:txBody>
          <a:bodyPr wrap="none" anchor="ctr"/>
          <a:lstStyle/>
          <a:p>
            <a:endParaRPr lang="en-US" sz="1600" i="0" smtClean="0">
              <a:solidFill>
                <a:srgbClr val="000000"/>
              </a:solidFill>
              <a:latin typeface="Arial" charset="0"/>
            </a:endParaRPr>
          </a:p>
        </p:txBody>
      </p:sp>
      <p:sp>
        <p:nvSpPr>
          <p:cNvPr id="258093" name="Rectangle 45"/>
          <p:cNvSpPr>
            <a:spLocks noChangeArrowheads="1"/>
          </p:cNvSpPr>
          <p:nvPr/>
        </p:nvSpPr>
        <p:spPr bwMode="auto">
          <a:xfrm>
            <a:off x="4467225" y="5986463"/>
            <a:ext cx="2081213" cy="533400"/>
          </a:xfrm>
          <a:prstGeom prst="rect">
            <a:avLst/>
          </a:prstGeom>
          <a:solidFill>
            <a:srgbClr val="FF9900"/>
          </a:solidFill>
          <a:ln w="9525">
            <a:solidFill>
              <a:schemeClr val="bg1"/>
            </a:solidFill>
            <a:miter lim="800000"/>
            <a:headEnd/>
            <a:tailEnd/>
          </a:ln>
          <a:effectLst/>
        </p:spPr>
        <p:txBody>
          <a:bodyPr wrap="none" anchor="ctr"/>
          <a:lstStyle/>
          <a:p>
            <a:endParaRPr lang="en-US" sz="1600" i="0" smtClean="0">
              <a:solidFill>
                <a:srgbClr val="000000"/>
              </a:solidFill>
              <a:latin typeface="Arial" charset="0"/>
            </a:endParaRPr>
          </a:p>
        </p:txBody>
      </p:sp>
      <p:sp>
        <p:nvSpPr>
          <p:cNvPr id="258094" name="Text Box 46"/>
          <p:cNvSpPr txBox="1">
            <a:spLocks noChangeArrowheads="1"/>
          </p:cNvSpPr>
          <p:nvPr/>
        </p:nvSpPr>
        <p:spPr bwMode="auto">
          <a:xfrm>
            <a:off x="2463800" y="4216400"/>
            <a:ext cx="1857375" cy="517525"/>
          </a:xfrm>
          <a:prstGeom prst="rect">
            <a:avLst/>
          </a:prstGeom>
          <a:noFill/>
          <a:ln w="9525">
            <a:noFill/>
            <a:miter lim="800000"/>
            <a:headEnd/>
            <a:tailEnd/>
          </a:ln>
          <a:effectLst/>
        </p:spPr>
        <p:txBody>
          <a:bodyPr wrap="none">
            <a:spAutoFit/>
          </a:bodyPr>
          <a:lstStyle/>
          <a:p>
            <a:pPr algn="ctr"/>
            <a:r>
              <a:rPr lang="en-US" sz="1400" b="1" i="0" smtClean="0">
                <a:solidFill>
                  <a:srgbClr val="000000"/>
                </a:solidFill>
                <a:latin typeface="Arial" charset="0"/>
              </a:rPr>
              <a:t>8,901 Assigned to </a:t>
            </a:r>
          </a:p>
          <a:p>
            <a:pPr algn="ctr"/>
            <a:r>
              <a:rPr lang="en-US" sz="1400" b="1" i="0" smtClean="0">
                <a:solidFill>
                  <a:srgbClr val="000000"/>
                </a:solidFill>
                <a:latin typeface="Arial" charset="0"/>
              </a:rPr>
              <a:t>Rosuvastatin 20 mg</a:t>
            </a:r>
          </a:p>
        </p:txBody>
      </p:sp>
      <p:sp>
        <p:nvSpPr>
          <p:cNvPr id="258095" name="Text Box 47"/>
          <p:cNvSpPr txBox="1">
            <a:spLocks noChangeArrowheads="1"/>
          </p:cNvSpPr>
          <p:nvPr/>
        </p:nvSpPr>
        <p:spPr bwMode="auto">
          <a:xfrm>
            <a:off x="4638675" y="4206875"/>
            <a:ext cx="1689100" cy="517525"/>
          </a:xfrm>
          <a:prstGeom prst="rect">
            <a:avLst/>
          </a:prstGeom>
          <a:noFill/>
          <a:ln w="9525">
            <a:noFill/>
            <a:miter lim="800000"/>
            <a:headEnd/>
            <a:tailEnd/>
          </a:ln>
          <a:effectLst/>
        </p:spPr>
        <p:txBody>
          <a:bodyPr wrap="none">
            <a:spAutoFit/>
          </a:bodyPr>
          <a:lstStyle/>
          <a:p>
            <a:pPr algn="ctr"/>
            <a:r>
              <a:rPr lang="en-US" sz="1400" b="1" i="0" smtClean="0">
                <a:solidFill>
                  <a:srgbClr val="000000"/>
                </a:solidFill>
                <a:latin typeface="Arial" charset="0"/>
              </a:rPr>
              <a:t>8,901 Assigned to</a:t>
            </a:r>
          </a:p>
          <a:p>
            <a:pPr algn="ctr"/>
            <a:r>
              <a:rPr lang="en-US" sz="1400" b="1" i="0" smtClean="0">
                <a:solidFill>
                  <a:srgbClr val="000000"/>
                </a:solidFill>
                <a:latin typeface="Arial" charset="0"/>
              </a:rPr>
              <a:t>Placebo</a:t>
            </a:r>
          </a:p>
        </p:txBody>
      </p:sp>
      <p:sp>
        <p:nvSpPr>
          <p:cNvPr id="258096" name="Text Box 48"/>
          <p:cNvSpPr txBox="1">
            <a:spLocks noChangeArrowheads="1"/>
          </p:cNvSpPr>
          <p:nvPr/>
        </p:nvSpPr>
        <p:spPr bwMode="auto">
          <a:xfrm>
            <a:off x="4449763" y="5097463"/>
            <a:ext cx="2133600" cy="517525"/>
          </a:xfrm>
          <a:prstGeom prst="rect">
            <a:avLst/>
          </a:prstGeom>
          <a:noFill/>
          <a:ln w="9525">
            <a:noFill/>
            <a:miter lim="800000"/>
            <a:headEnd/>
            <a:tailEnd/>
          </a:ln>
          <a:effectLst/>
        </p:spPr>
        <p:txBody>
          <a:bodyPr wrap="none">
            <a:spAutoFit/>
          </a:bodyPr>
          <a:lstStyle/>
          <a:p>
            <a:pPr algn="ctr"/>
            <a:r>
              <a:rPr lang="en-US" sz="1400" b="1" i="0" smtClean="0">
                <a:solidFill>
                  <a:srgbClr val="000000"/>
                </a:solidFill>
                <a:latin typeface="Arial" charset="0"/>
              </a:rPr>
              <a:t>8,864 Completed Study</a:t>
            </a:r>
          </a:p>
          <a:p>
            <a:pPr algn="ctr"/>
            <a:r>
              <a:rPr lang="en-US" sz="1400" b="1" i="0" smtClean="0">
                <a:solidFill>
                  <a:srgbClr val="000000"/>
                </a:solidFill>
                <a:latin typeface="Arial" charset="0"/>
              </a:rPr>
              <a:t>37 Lost to follow-up</a:t>
            </a:r>
          </a:p>
        </p:txBody>
      </p:sp>
      <p:sp>
        <p:nvSpPr>
          <p:cNvPr id="258097" name="Text Box 49"/>
          <p:cNvSpPr txBox="1">
            <a:spLocks noChangeArrowheads="1"/>
          </p:cNvSpPr>
          <p:nvPr/>
        </p:nvSpPr>
        <p:spPr bwMode="auto">
          <a:xfrm>
            <a:off x="2293938" y="5997575"/>
            <a:ext cx="2152650" cy="487363"/>
          </a:xfrm>
          <a:prstGeom prst="rect">
            <a:avLst/>
          </a:prstGeom>
          <a:noFill/>
          <a:ln w="9525">
            <a:noFill/>
            <a:miter lim="800000"/>
            <a:headEnd/>
            <a:tailEnd/>
          </a:ln>
          <a:effectLst/>
        </p:spPr>
        <p:txBody>
          <a:bodyPr wrap="none">
            <a:spAutoFit/>
          </a:bodyPr>
          <a:lstStyle/>
          <a:p>
            <a:pPr algn="ctr"/>
            <a:r>
              <a:rPr lang="en-US" sz="1400" b="1" i="0" smtClean="0">
                <a:solidFill>
                  <a:srgbClr val="000000"/>
                </a:solidFill>
                <a:latin typeface="Arial" charset="0"/>
              </a:rPr>
              <a:t>8,901 </a:t>
            </a:r>
            <a:r>
              <a:rPr lang="en-US" sz="1200" b="1" i="0" smtClean="0">
                <a:solidFill>
                  <a:srgbClr val="000000"/>
                </a:solidFill>
                <a:latin typeface="Arial" charset="0"/>
              </a:rPr>
              <a:t>Included in Efficacy </a:t>
            </a:r>
          </a:p>
          <a:p>
            <a:pPr algn="ctr"/>
            <a:r>
              <a:rPr lang="en-US" sz="1200" b="1" i="0" smtClean="0">
                <a:solidFill>
                  <a:srgbClr val="000000"/>
                </a:solidFill>
                <a:latin typeface="Arial" charset="0"/>
              </a:rPr>
              <a:t>and Safety Analyses</a:t>
            </a:r>
          </a:p>
        </p:txBody>
      </p:sp>
      <p:sp>
        <p:nvSpPr>
          <p:cNvPr id="258098" name="Text Box 50"/>
          <p:cNvSpPr txBox="1">
            <a:spLocks noChangeArrowheads="1"/>
          </p:cNvSpPr>
          <p:nvPr/>
        </p:nvSpPr>
        <p:spPr bwMode="auto">
          <a:xfrm>
            <a:off x="4476750" y="6011863"/>
            <a:ext cx="2152650" cy="487362"/>
          </a:xfrm>
          <a:prstGeom prst="rect">
            <a:avLst/>
          </a:prstGeom>
          <a:noFill/>
          <a:ln w="9525">
            <a:noFill/>
            <a:miter lim="800000"/>
            <a:headEnd/>
            <a:tailEnd/>
          </a:ln>
          <a:effectLst/>
        </p:spPr>
        <p:txBody>
          <a:bodyPr wrap="none">
            <a:spAutoFit/>
          </a:bodyPr>
          <a:lstStyle/>
          <a:p>
            <a:pPr algn="ctr"/>
            <a:r>
              <a:rPr lang="en-US" sz="1400" b="1" i="0" smtClean="0">
                <a:solidFill>
                  <a:srgbClr val="000000"/>
                </a:solidFill>
                <a:latin typeface="Arial" charset="0"/>
              </a:rPr>
              <a:t>8,901 </a:t>
            </a:r>
            <a:r>
              <a:rPr lang="en-US" sz="1200" b="1" i="0" smtClean="0">
                <a:solidFill>
                  <a:srgbClr val="000000"/>
                </a:solidFill>
                <a:latin typeface="Arial" charset="0"/>
              </a:rPr>
              <a:t>Included in Efficacy </a:t>
            </a:r>
          </a:p>
          <a:p>
            <a:pPr algn="ctr"/>
            <a:r>
              <a:rPr lang="en-US" sz="1200" b="1" i="0" smtClean="0">
                <a:solidFill>
                  <a:srgbClr val="000000"/>
                </a:solidFill>
                <a:latin typeface="Arial" charset="0"/>
              </a:rPr>
              <a:t>and Safety Analyses</a:t>
            </a:r>
          </a:p>
        </p:txBody>
      </p:sp>
      <p:sp>
        <p:nvSpPr>
          <p:cNvPr id="258099" name="Line 51"/>
          <p:cNvSpPr>
            <a:spLocks noChangeShapeType="1"/>
          </p:cNvSpPr>
          <p:nvPr/>
        </p:nvSpPr>
        <p:spPr bwMode="auto">
          <a:xfrm>
            <a:off x="5016500" y="2482850"/>
            <a:ext cx="1219200" cy="0"/>
          </a:xfrm>
          <a:prstGeom prst="line">
            <a:avLst/>
          </a:prstGeom>
          <a:noFill/>
          <a:ln w="12700">
            <a:solidFill>
              <a:schemeClr val="bg1"/>
            </a:solidFill>
            <a:prstDash val="dash"/>
            <a:round/>
            <a:headEnd/>
            <a:tailEnd type="triangle" w="med" len="med"/>
          </a:ln>
          <a:effectLst/>
        </p:spPr>
        <p:txBody>
          <a:bodyPr/>
          <a:lstStyle/>
          <a:p>
            <a:endParaRPr lang="en-US" sz="1600" i="0" smtClean="0">
              <a:solidFill>
                <a:srgbClr val="000000"/>
              </a:solidFill>
              <a:latin typeface="Arial" charset="0"/>
            </a:endParaRPr>
          </a:p>
        </p:txBody>
      </p:sp>
      <p:sp>
        <p:nvSpPr>
          <p:cNvPr id="258100" name="Line 52"/>
          <p:cNvSpPr>
            <a:spLocks noChangeShapeType="1"/>
          </p:cNvSpPr>
          <p:nvPr/>
        </p:nvSpPr>
        <p:spPr bwMode="auto">
          <a:xfrm>
            <a:off x="2273300" y="2476500"/>
            <a:ext cx="1524000" cy="0"/>
          </a:xfrm>
          <a:prstGeom prst="line">
            <a:avLst/>
          </a:prstGeom>
          <a:noFill/>
          <a:ln w="12700">
            <a:solidFill>
              <a:schemeClr val="bg1"/>
            </a:solidFill>
            <a:prstDash val="dash"/>
            <a:round/>
            <a:headEnd/>
            <a:tailEnd type="triangle" w="med" len="med"/>
          </a:ln>
          <a:effectLst/>
        </p:spPr>
        <p:txBody>
          <a:bodyPr/>
          <a:lstStyle/>
          <a:p>
            <a:endParaRPr lang="en-US" sz="1600" i="0" smtClean="0">
              <a:solidFill>
                <a:srgbClr val="000000"/>
              </a:solidFill>
              <a:latin typeface="Arial" charset="0"/>
            </a:endParaRPr>
          </a:p>
        </p:txBody>
      </p:sp>
      <p:sp>
        <p:nvSpPr>
          <p:cNvPr id="258101" name="Text Box 53"/>
          <p:cNvSpPr txBox="1">
            <a:spLocks noChangeArrowheads="1"/>
          </p:cNvSpPr>
          <p:nvPr/>
        </p:nvSpPr>
        <p:spPr bwMode="auto">
          <a:xfrm>
            <a:off x="5646738" y="87313"/>
            <a:ext cx="2125662" cy="304800"/>
          </a:xfrm>
          <a:prstGeom prst="rect">
            <a:avLst/>
          </a:prstGeom>
          <a:noFill/>
          <a:ln w="9525">
            <a:noFill/>
            <a:miter lim="800000"/>
            <a:headEnd/>
            <a:tailEnd/>
          </a:ln>
          <a:effectLst/>
        </p:spPr>
        <p:txBody>
          <a:bodyPr wrap="none">
            <a:spAutoFit/>
          </a:bodyPr>
          <a:lstStyle/>
          <a:p>
            <a:r>
              <a:rPr lang="en-US" sz="1400" b="1" i="0" smtClean="0">
                <a:solidFill>
                  <a:srgbClr val="000000"/>
                </a:solidFill>
                <a:latin typeface="Arial" charset="0"/>
              </a:rPr>
              <a:t>Ridker et al NEJM 2008</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86"/>
        </a:solidFill>
        <a:effectLst/>
      </p:bgPr>
    </p:bg>
    <p:spTree>
      <p:nvGrpSpPr>
        <p:cNvPr id="1" name=""/>
        <p:cNvGrpSpPr/>
        <p:nvPr/>
      </p:nvGrpSpPr>
      <p:grpSpPr>
        <a:xfrm>
          <a:off x="0" y="0"/>
          <a:ext cx="0" cy="0"/>
          <a:chOff x="0" y="0"/>
          <a:chExt cx="0" cy="0"/>
        </a:xfrm>
      </p:grpSpPr>
      <p:graphicFrame>
        <p:nvGraphicFramePr>
          <p:cNvPr id="261122" name="Object 2"/>
          <p:cNvGraphicFramePr>
            <a:graphicFrameLocks noChangeAspect="1"/>
          </p:cNvGraphicFramePr>
          <p:nvPr/>
        </p:nvGraphicFramePr>
        <p:xfrm>
          <a:off x="514350" y="3725863"/>
          <a:ext cx="4057650" cy="2352675"/>
        </p:xfrm>
        <a:graphic>
          <a:graphicData uri="http://schemas.openxmlformats.org/presentationml/2006/ole">
            <p:oleObj spid="_x0000_s251906" name="Chart" r:id="rId4" imgW="6096000" imgH="4067251" progId="MSGraph.Chart.8">
              <p:embed followColorScheme="full"/>
            </p:oleObj>
          </a:graphicData>
        </a:graphic>
      </p:graphicFrame>
      <p:sp>
        <p:nvSpPr>
          <p:cNvPr id="261123" name="Text Box 3"/>
          <p:cNvSpPr txBox="1">
            <a:spLocks noChangeArrowheads="1"/>
          </p:cNvSpPr>
          <p:nvPr/>
        </p:nvSpPr>
        <p:spPr bwMode="auto">
          <a:xfrm rot="16200000">
            <a:off x="-457200" y="4775201"/>
            <a:ext cx="1527175" cy="336550"/>
          </a:xfrm>
          <a:prstGeom prst="rect">
            <a:avLst/>
          </a:prstGeom>
          <a:noFill/>
          <a:ln w="9525">
            <a:noFill/>
            <a:miter lim="800000"/>
            <a:headEnd/>
            <a:tailEnd/>
          </a:ln>
          <a:effectLst/>
        </p:spPr>
        <p:txBody>
          <a:bodyPr wrap="none">
            <a:spAutoFit/>
          </a:bodyPr>
          <a:lstStyle/>
          <a:p>
            <a:r>
              <a:rPr lang="en-US" sz="1600" b="1" i="0" smtClean="0">
                <a:solidFill>
                  <a:srgbClr val="FFFF00"/>
                </a:solidFill>
                <a:latin typeface="Arial" charset="0"/>
              </a:rPr>
              <a:t>hsCRP (mg/L)</a:t>
            </a:r>
          </a:p>
        </p:txBody>
      </p:sp>
      <p:graphicFrame>
        <p:nvGraphicFramePr>
          <p:cNvPr id="261124" name="Object 4"/>
          <p:cNvGraphicFramePr>
            <a:graphicFrameLocks noChangeAspect="1"/>
          </p:cNvGraphicFramePr>
          <p:nvPr/>
        </p:nvGraphicFramePr>
        <p:xfrm>
          <a:off x="314325" y="1219200"/>
          <a:ext cx="4284663" cy="2362200"/>
        </p:xfrm>
        <a:graphic>
          <a:graphicData uri="http://schemas.openxmlformats.org/presentationml/2006/ole">
            <p:oleObj spid="_x0000_s251907" name="Chart" r:id="rId5" imgW="6096000" imgH="4067251" progId="MSGraph.Chart.8">
              <p:embed followColorScheme="full"/>
            </p:oleObj>
          </a:graphicData>
        </a:graphic>
      </p:graphicFrame>
      <p:sp>
        <p:nvSpPr>
          <p:cNvPr id="261125" name="Text Box 5"/>
          <p:cNvSpPr txBox="1">
            <a:spLocks noChangeArrowheads="1"/>
          </p:cNvSpPr>
          <p:nvPr/>
        </p:nvSpPr>
        <p:spPr bwMode="auto">
          <a:xfrm rot="16200000">
            <a:off x="-474663" y="2311401"/>
            <a:ext cx="1438275" cy="336550"/>
          </a:xfrm>
          <a:prstGeom prst="rect">
            <a:avLst/>
          </a:prstGeom>
          <a:noFill/>
          <a:ln w="9525">
            <a:noFill/>
            <a:miter lim="800000"/>
            <a:headEnd/>
            <a:tailEnd/>
          </a:ln>
          <a:effectLst/>
        </p:spPr>
        <p:txBody>
          <a:bodyPr wrap="none">
            <a:spAutoFit/>
          </a:bodyPr>
          <a:lstStyle/>
          <a:p>
            <a:r>
              <a:rPr lang="en-US" sz="1600" b="1" i="0" smtClean="0">
                <a:solidFill>
                  <a:srgbClr val="FFFF00"/>
                </a:solidFill>
                <a:latin typeface="Arial" charset="0"/>
              </a:rPr>
              <a:t>LDL  (mg/dL)</a:t>
            </a:r>
          </a:p>
        </p:txBody>
      </p:sp>
      <p:sp>
        <p:nvSpPr>
          <p:cNvPr id="261126" name="Text Box 6"/>
          <p:cNvSpPr txBox="1">
            <a:spLocks noChangeArrowheads="1"/>
          </p:cNvSpPr>
          <p:nvPr/>
        </p:nvSpPr>
        <p:spPr bwMode="auto">
          <a:xfrm>
            <a:off x="2181225" y="6169025"/>
            <a:ext cx="906463" cy="336550"/>
          </a:xfrm>
          <a:prstGeom prst="rect">
            <a:avLst/>
          </a:prstGeom>
          <a:noFill/>
          <a:ln w="9525">
            <a:noFill/>
            <a:miter lim="800000"/>
            <a:headEnd/>
            <a:tailEnd/>
          </a:ln>
          <a:effectLst/>
        </p:spPr>
        <p:txBody>
          <a:bodyPr wrap="none">
            <a:spAutoFit/>
          </a:bodyPr>
          <a:lstStyle/>
          <a:p>
            <a:r>
              <a:rPr lang="en-US" sz="1600" b="1" i="0" smtClean="0">
                <a:solidFill>
                  <a:srgbClr val="FFFFFF"/>
                </a:solidFill>
                <a:latin typeface="Arial" charset="0"/>
              </a:rPr>
              <a:t>Months</a:t>
            </a:r>
          </a:p>
        </p:txBody>
      </p:sp>
      <p:sp>
        <p:nvSpPr>
          <p:cNvPr id="261127" name="Rectangle 7"/>
          <p:cNvSpPr>
            <a:spLocks noChangeArrowheads="1"/>
          </p:cNvSpPr>
          <p:nvPr/>
        </p:nvSpPr>
        <p:spPr bwMode="auto">
          <a:xfrm>
            <a:off x="1179513" y="6011863"/>
            <a:ext cx="84137"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0</a:t>
            </a:r>
            <a:endParaRPr lang="en-US" i="0" smtClean="0">
              <a:solidFill>
                <a:srgbClr val="FFFFFF"/>
              </a:solidFill>
              <a:latin typeface="Times New Roman" pitchFamily="1" charset="0"/>
            </a:endParaRPr>
          </a:p>
        </p:txBody>
      </p:sp>
      <p:sp>
        <p:nvSpPr>
          <p:cNvPr id="261128" name="Rectangle 8"/>
          <p:cNvSpPr>
            <a:spLocks noChangeArrowheads="1"/>
          </p:cNvSpPr>
          <p:nvPr/>
        </p:nvSpPr>
        <p:spPr bwMode="auto">
          <a:xfrm>
            <a:off x="1851025" y="6011863"/>
            <a:ext cx="168275"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12</a:t>
            </a:r>
            <a:endParaRPr lang="en-US" i="0" smtClean="0">
              <a:solidFill>
                <a:srgbClr val="FFFFFF"/>
              </a:solidFill>
              <a:latin typeface="Times New Roman" pitchFamily="1" charset="0"/>
            </a:endParaRPr>
          </a:p>
        </p:txBody>
      </p:sp>
      <p:sp>
        <p:nvSpPr>
          <p:cNvPr id="261129" name="Rectangle 9"/>
          <p:cNvSpPr>
            <a:spLocks noChangeArrowheads="1"/>
          </p:cNvSpPr>
          <p:nvPr/>
        </p:nvSpPr>
        <p:spPr bwMode="auto">
          <a:xfrm>
            <a:off x="2574925" y="6011863"/>
            <a:ext cx="168275"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24</a:t>
            </a:r>
            <a:endParaRPr lang="en-US" i="0" smtClean="0">
              <a:solidFill>
                <a:srgbClr val="FFFFFF"/>
              </a:solidFill>
              <a:latin typeface="Times New Roman" pitchFamily="1" charset="0"/>
            </a:endParaRPr>
          </a:p>
        </p:txBody>
      </p:sp>
      <p:sp>
        <p:nvSpPr>
          <p:cNvPr id="261130" name="Rectangle 10"/>
          <p:cNvSpPr>
            <a:spLocks noChangeArrowheads="1"/>
          </p:cNvSpPr>
          <p:nvPr/>
        </p:nvSpPr>
        <p:spPr bwMode="auto">
          <a:xfrm>
            <a:off x="3290888" y="6011863"/>
            <a:ext cx="168275"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36</a:t>
            </a:r>
            <a:endParaRPr lang="en-US" i="0" smtClean="0">
              <a:solidFill>
                <a:srgbClr val="FFFFFF"/>
              </a:solidFill>
              <a:latin typeface="Times New Roman" pitchFamily="1" charset="0"/>
            </a:endParaRPr>
          </a:p>
        </p:txBody>
      </p:sp>
      <p:sp>
        <p:nvSpPr>
          <p:cNvPr id="261131" name="Rectangle 11"/>
          <p:cNvSpPr>
            <a:spLocks noChangeArrowheads="1"/>
          </p:cNvSpPr>
          <p:nvPr/>
        </p:nvSpPr>
        <p:spPr bwMode="auto">
          <a:xfrm>
            <a:off x="4008438" y="6011863"/>
            <a:ext cx="168275"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48</a:t>
            </a:r>
            <a:endParaRPr lang="en-US" i="0" smtClean="0">
              <a:solidFill>
                <a:srgbClr val="FFFFFF"/>
              </a:solidFill>
              <a:latin typeface="Times New Roman" pitchFamily="1" charset="0"/>
            </a:endParaRPr>
          </a:p>
        </p:txBody>
      </p:sp>
      <p:graphicFrame>
        <p:nvGraphicFramePr>
          <p:cNvPr id="261132" name="Object 12"/>
          <p:cNvGraphicFramePr>
            <a:graphicFrameLocks noChangeAspect="1"/>
          </p:cNvGraphicFramePr>
          <p:nvPr/>
        </p:nvGraphicFramePr>
        <p:xfrm>
          <a:off x="4862513" y="1219200"/>
          <a:ext cx="4191000" cy="2362200"/>
        </p:xfrm>
        <a:graphic>
          <a:graphicData uri="http://schemas.openxmlformats.org/presentationml/2006/ole">
            <p:oleObj spid="_x0000_s251908" name="Chart" r:id="rId6" imgW="6096000" imgH="4067251" progId="MSGraph.Chart.8">
              <p:embed followColorScheme="full"/>
            </p:oleObj>
          </a:graphicData>
        </a:graphic>
      </p:graphicFrame>
      <p:graphicFrame>
        <p:nvGraphicFramePr>
          <p:cNvPr id="261133" name="Object 13"/>
          <p:cNvGraphicFramePr>
            <a:graphicFrameLocks noChangeAspect="1"/>
          </p:cNvGraphicFramePr>
          <p:nvPr/>
        </p:nvGraphicFramePr>
        <p:xfrm>
          <a:off x="4819650" y="3744913"/>
          <a:ext cx="4210050" cy="2590800"/>
        </p:xfrm>
        <a:graphic>
          <a:graphicData uri="http://schemas.openxmlformats.org/presentationml/2006/ole">
            <p:oleObj spid="_x0000_s251909" name="Chart" r:id="rId7" imgW="6096000" imgH="4067251" progId="MSGraph.Chart.8">
              <p:embed followColorScheme="full"/>
            </p:oleObj>
          </a:graphicData>
        </a:graphic>
      </p:graphicFrame>
      <p:sp>
        <p:nvSpPr>
          <p:cNvPr id="261134" name="Text Box 14"/>
          <p:cNvSpPr txBox="1">
            <a:spLocks noChangeArrowheads="1"/>
          </p:cNvSpPr>
          <p:nvPr/>
        </p:nvSpPr>
        <p:spPr bwMode="auto">
          <a:xfrm rot="16200000">
            <a:off x="4148138" y="4849813"/>
            <a:ext cx="1327150" cy="336550"/>
          </a:xfrm>
          <a:prstGeom prst="rect">
            <a:avLst/>
          </a:prstGeom>
          <a:noFill/>
          <a:ln w="9525">
            <a:noFill/>
            <a:miter lim="800000"/>
            <a:headEnd/>
            <a:tailEnd/>
          </a:ln>
          <a:effectLst/>
        </p:spPr>
        <p:txBody>
          <a:bodyPr wrap="none">
            <a:spAutoFit/>
          </a:bodyPr>
          <a:lstStyle/>
          <a:p>
            <a:r>
              <a:rPr lang="en-US" sz="1600" b="1" i="0" smtClean="0">
                <a:solidFill>
                  <a:srgbClr val="FFFF00"/>
                </a:solidFill>
                <a:latin typeface="Arial" charset="0"/>
              </a:rPr>
              <a:t>TG  (mg/dL)</a:t>
            </a:r>
          </a:p>
        </p:txBody>
      </p:sp>
      <p:sp>
        <p:nvSpPr>
          <p:cNvPr id="261135" name="Text Box 15"/>
          <p:cNvSpPr txBox="1">
            <a:spLocks noChangeArrowheads="1"/>
          </p:cNvSpPr>
          <p:nvPr/>
        </p:nvSpPr>
        <p:spPr bwMode="auto">
          <a:xfrm rot="16200000">
            <a:off x="4086225" y="2328863"/>
            <a:ext cx="1403350" cy="336550"/>
          </a:xfrm>
          <a:prstGeom prst="rect">
            <a:avLst/>
          </a:prstGeom>
          <a:noFill/>
          <a:ln w="9525">
            <a:noFill/>
            <a:miter lim="800000"/>
            <a:headEnd/>
            <a:tailEnd/>
          </a:ln>
          <a:effectLst/>
        </p:spPr>
        <p:txBody>
          <a:bodyPr wrap="none">
            <a:spAutoFit/>
          </a:bodyPr>
          <a:lstStyle/>
          <a:p>
            <a:r>
              <a:rPr lang="en-US" sz="1600" b="1" i="0" smtClean="0">
                <a:solidFill>
                  <a:srgbClr val="FFFF00"/>
                </a:solidFill>
                <a:latin typeface="Arial" charset="0"/>
              </a:rPr>
              <a:t>HDL (mg/dL)</a:t>
            </a:r>
          </a:p>
        </p:txBody>
      </p:sp>
      <p:sp>
        <p:nvSpPr>
          <p:cNvPr id="261136" name="Text Box 16"/>
          <p:cNvSpPr txBox="1">
            <a:spLocks noChangeArrowheads="1"/>
          </p:cNvSpPr>
          <p:nvPr/>
        </p:nvSpPr>
        <p:spPr bwMode="auto">
          <a:xfrm>
            <a:off x="6732588" y="6183313"/>
            <a:ext cx="906462" cy="336550"/>
          </a:xfrm>
          <a:prstGeom prst="rect">
            <a:avLst/>
          </a:prstGeom>
          <a:noFill/>
          <a:ln w="9525">
            <a:noFill/>
            <a:miter lim="800000"/>
            <a:headEnd/>
            <a:tailEnd/>
          </a:ln>
          <a:effectLst/>
        </p:spPr>
        <p:txBody>
          <a:bodyPr wrap="none">
            <a:spAutoFit/>
          </a:bodyPr>
          <a:lstStyle/>
          <a:p>
            <a:r>
              <a:rPr lang="en-US" sz="1600" b="1" i="0" smtClean="0">
                <a:solidFill>
                  <a:srgbClr val="FFFFFF"/>
                </a:solidFill>
                <a:latin typeface="Arial" charset="0"/>
              </a:rPr>
              <a:t>Months</a:t>
            </a:r>
          </a:p>
        </p:txBody>
      </p:sp>
      <p:sp>
        <p:nvSpPr>
          <p:cNvPr id="261137" name="Rectangle 17"/>
          <p:cNvSpPr>
            <a:spLocks noChangeArrowheads="1"/>
          </p:cNvSpPr>
          <p:nvPr/>
        </p:nvSpPr>
        <p:spPr bwMode="auto">
          <a:xfrm>
            <a:off x="0" y="0"/>
            <a:ext cx="9144000" cy="838200"/>
          </a:xfrm>
          <a:prstGeom prst="rect">
            <a:avLst/>
          </a:prstGeom>
          <a:solidFill>
            <a:srgbClr val="CCFFFF"/>
          </a:solidFill>
          <a:ln w="9525">
            <a:solidFill>
              <a:schemeClr val="tx1"/>
            </a:solidFill>
            <a:miter lim="800000"/>
            <a:headEnd/>
            <a:tailEnd/>
          </a:ln>
          <a:effectLst/>
        </p:spPr>
        <p:txBody>
          <a:bodyPr wrap="none" anchor="ctr"/>
          <a:lstStyle/>
          <a:p>
            <a:r>
              <a:rPr lang="en-US" i="0" smtClean="0">
                <a:solidFill>
                  <a:srgbClr val="000000"/>
                </a:solidFill>
                <a:latin typeface="Arial Unicode MS" pitchFamily="34" charset="-128"/>
              </a:rPr>
              <a:t>JUPITER</a:t>
            </a:r>
          </a:p>
          <a:p>
            <a:r>
              <a:rPr lang="en-US" sz="2000" b="1" i="0" smtClean="0">
                <a:solidFill>
                  <a:srgbClr val="000000"/>
                </a:solidFill>
                <a:latin typeface="Arial Unicode MS" pitchFamily="34" charset="-128"/>
              </a:rPr>
              <a:t>Effects of rosuvastatin 20 mg on LDL, HDL, TG, and hsCRP</a:t>
            </a:r>
          </a:p>
        </p:txBody>
      </p:sp>
      <p:pic>
        <p:nvPicPr>
          <p:cNvPr id="261138" name="Picture 18" descr="holding"/>
          <p:cNvPicPr>
            <a:picLocks noChangeAspect="1" noChangeArrowheads="1"/>
          </p:cNvPicPr>
          <p:nvPr/>
        </p:nvPicPr>
        <p:blipFill>
          <a:blip r:embed="rId8" cstate="print"/>
          <a:srcRect/>
          <a:stretch>
            <a:fillRect/>
          </a:stretch>
        </p:blipFill>
        <p:spPr bwMode="auto">
          <a:xfrm>
            <a:off x="7877175" y="47625"/>
            <a:ext cx="1219200" cy="739775"/>
          </a:xfrm>
          <a:prstGeom prst="rect">
            <a:avLst/>
          </a:prstGeom>
          <a:noFill/>
        </p:spPr>
      </p:pic>
      <p:sp>
        <p:nvSpPr>
          <p:cNvPr id="261139" name="Text Box 19"/>
          <p:cNvSpPr txBox="1">
            <a:spLocks noChangeArrowheads="1"/>
          </p:cNvSpPr>
          <p:nvPr/>
        </p:nvSpPr>
        <p:spPr bwMode="auto">
          <a:xfrm>
            <a:off x="990600" y="3076575"/>
            <a:ext cx="3295650" cy="304800"/>
          </a:xfrm>
          <a:prstGeom prst="rect">
            <a:avLst/>
          </a:prstGeom>
          <a:noFill/>
          <a:ln w="9525">
            <a:noFill/>
            <a:miter lim="800000"/>
            <a:headEnd/>
            <a:tailEnd/>
          </a:ln>
          <a:effectLst/>
        </p:spPr>
        <p:txBody>
          <a:bodyPr wrap="none">
            <a:spAutoFit/>
          </a:bodyPr>
          <a:lstStyle/>
          <a:p>
            <a:r>
              <a:rPr lang="en-US" sz="1400" b="1" i="0" smtClean="0">
                <a:solidFill>
                  <a:srgbClr val="FFFFFF"/>
                </a:solidFill>
                <a:latin typeface="Arial Unicode MS" pitchFamily="34" charset="-128"/>
              </a:rPr>
              <a:t>LDL decrease 50 percent at 12 months </a:t>
            </a:r>
          </a:p>
        </p:txBody>
      </p:sp>
      <p:sp>
        <p:nvSpPr>
          <p:cNvPr id="261140" name="Text Box 20"/>
          <p:cNvSpPr txBox="1">
            <a:spLocks noChangeArrowheads="1"/>
          </p:cNvSpPr>
          <p:nvPr/>
        </p:nvSpPr>
        <p:spPr bwMode="auto">
          <a:xfrm>
            <a:off x="914400" y="5514975"/>
            <a:ext cx="3484563" cy="304800"/>
          </a:xfrm>
          <a:prstGeom prst="rect">
            <a:avLst/>
          </a:prstGeom>
          <a:noFill/>
          <a:ln w="9525">
            <a:noFill/>
            <a:miter lim="800000"/>
            <a:headEnd/>
            <a:tailEnd/>
          </a:ln>
          <a:effectLst/>
        </p:spPr>
        <p:txBody>
          <a:bodyPr wrap="none">
            <a:spAutoFit/>
          </a:bodyPr>
          <a:lstStyle/>
          <a:p>
            <a:r>
              <a:rPr lang="en-US" sz="1400" b="1" i="0" smtClean="0">
                <a:solidFill>
                  <a:srgbClr val="FFFFFF"/>
                </a:solidFill>
                <a:latin typeface="Arial Unicode MS" pitchFamily="34" charset="-128"/>
              </a:rPr>
              <a:t>hsCRP decrease 37 percent at 12 months</a:t>
            </a:r>
          </a:p>
        </p:txBody>
      </p:sp>
      <p:sp>
        <p:nvSpPr>
          <p:cNvPr id="261141" name="Text Box 21"/>
          <p:cNvSpPr txBox="1">
            <a:spLocks noChangeArrowheads="1"/>
          </p:cNvSpPr>
          <p:nvPr/>
        </p:nvSpPr>
        <p:spPr bwMode="auto">
          <a:xfrm>
            <a:off x="5486400" y="3081338"/>
            <a:ext cx="3119438" cy="304800"/>
          </a:xfrm>
          <a:prstGeom prst="rect">
            <a:avLst/>
          </a:prstGeom>
          <a:noFill/>
          <a:ln w="9525">
            <a:noFill/>
            <a:miter lim="800000"/>
            <a:headEnd/>
            <a:tailEnd/>
          </a:ln>
          <a:effectLst/>
        </p:spPr>
        <p:txBody>
          <a:bodyPr wrap="none">
            <a:spAutoFit/>
          </a:bodyPr>
          <a:lstStyle/>
          <a:p>
            <a:r>
              <a:rPr lang="en-US" sz="1400" b="1" i="0" smtClean="0">
                <a:solidFill>
                  <a:srgbClr val="FFFFFF"/>
                </a:solidFill>
                <a:latin typeface="Arial Unicode MS" pitchFamily="34" charset="-128"/>
              </a:rPr>
              <a:t>HDL increase 4 percent at 12 months</a:t>
            </a:r>
          </a:p>
        </p:txBody>
      </p:sp>
      <p:sp>
        <p:nvSpPr>
          <p:cNvPr id="261142" name="Text Box 22"/>
          <p:cNvSpPr txBox="1">
            <a:spLocks noChangeArrowheads="1"/>
          </p:cNvSpPr>
          <p:nvPr/>
        </p:nvSpPr>
        <p:spPr bwMode="auto">
          <a:xfrm>
            <a:off x="5610225" y="5548313"/>
            <a:ext cx="3216275" cy="304800"/>
          </a:xfrm>
          <a:prstGeom prst="rect">
            <a:avLst/>
          </a:prstGeom>
          <a:noFill/>
          <a:ln w="9525">
            <a:noFill/>
            <a:miter lim="800000"/>
            <a:headEnd/>
            <a:tailEnd/>
          </a:ln>
          <a:effectLst/>
        </p:spPr>
        <p:txBody>
          <a:bodyPr wrap="none">
            <a:spAutoFit/>
          </a:bodyPr>
          <a:lstStyle/>
          <a:p>
            <a:r>
              <a:rPr lang="en-US" sz="1400" b="1" i="0" smtClean="0">
                <a:solidFill>
                  <a:srgbClr val="FFFFFF"/>
                </a:solidFill>
                <a:latin typeface="Arial Unicode MS" pitchFamily="34" charset="-128"/>
              </a:rPr>
              <a:t>TG decrease 17 percent at 12 months </a:t>
            </a:r>
          </a:p>
        </p:txBody>
      </p:sp>
      <p:sp>
        <p:nvSpPr>
          <p:cNvPr id="261143" name="Text Box 23"/>
          <p:cNvSpPr txBox="1">
            <a:spLocks noChangeArrowheads="1"/>
          </p:cNvSpPr>
          <p:nvPr/>
        </p:nvSpPr>
        <p:spPr bwMode="auto">
          <a:xfrm>
            <a:off x="5646738" y="87313"/>
            <a:ext cx="2125662" cy="304800"/>
          </a:xfrm>
          <a:prstGeom prst="rect">
            <a:avLst/>
          </a:prstGeom>
          <a:noFill/>
          <a:ln w="9525">
            <a:noFill/>
            <a:miter lim="800000"/>
            <a:headEnd/>
            <a:tailEnd/>
          </a:ln>
          <a:effectLst/>
        </p:spPr>
        <p:txBody>
          <a:bodyPr wrap="none">
            <a:spAutoFit/>
          </a:bodyPr>
          <a:lstStyle/>
          <a:p>
            <a:r>
              <a:rPr lang="en-US" sz="1400" b="1" i="0" smtClean="0">
                <a:solidFill>
                  <a:srgbClr val="000000"/>
                </a:solidFill>
                <a:latin typeface="Arial" charset="0"/>
              </a:rPr>
              <a:t>Ridker et al NEJM 2008</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0" y="0"/>
            <a:ext cx="9144000" cy="838200"/>
          </a:xfrm>
          <a:prstGeom prst="rect">
            <a:avLst/>
          </a:prstGeom>
          <a:solidFill>
            <a:srgbClr val="CCFFFF"/>
          </a:solidFill>
          <a:ln w="9525">
            <a:solidFill>
              <a:schemeClr val="tx1"/>
            </a:solidFill>
            <a:miter lim="800000"/>
            <a:headEnd/>
            <a:tailEnd/>
          </a:ln>
          <a:effectLst/>
        </p:spPr>
        <p:txBody>
          <a:bodyPr wrap="none" anchor="ctr"/>
          <a:lstStyle/>
          <a:p>
            <a:r>
              <a:rPr lang="en-US" i="0" smtClean="0">
                <a:solidFill>
                  <a:srgbClr val="000000"/>
                </a:solidFill>
                <a:latin typeface="Arial Unicode MS" pitchFamily="34" charset="-128"/>
              </a:rPr>
              <a:t>JUPITER</a:t>
            </a:r>
          </a:p>
          <a:p>
            <a:r>
              <a:rPr lang="en-US" sz="2000" b="1" i="0" smtClean="0">
                <a:solidFill>
                  <a:srgbClr val="000000"/>
                </a:solidFill>
                <a:latin typeface="Arial Unicode MS" pitchFamily="34" charset="-128"/>
              </a:rPr>
              <a:t>Primary Trial Endpoint</a:t>
            </a:r>
            <a:r>
              <a:rPr lang="en-US" b="1" i="0" smtClean="0">
                <a:solidFill>
                  <a:srgbClr val="000000"/>
                </a:solidFill>
                <a:latin typeface="Arial Unicode MS" pitchFamily="34" charset="-128"/>
              </a:rPr>
              <a:t> :</a:t>
            </a:r>
            <a:r>
              <a:rPr lang="en-US" i="0" smtClean="0">
                <a:solidFill>
                  <a:srgbClr val="000000"/>
                </a:solidFill>
                <a:latin typeface="Arial Unicode MS" pitchFamily="34" charset="-128"/>
              </a:rPr>
              <a:t> </a:t>
            </a:r>
            <a:r>
              <a:rPr lang="en-US" sz="1800" b="1" i="0" smtClean="0">
                <a:solidFill>
                  <a:srgbClr val="000000"/>
                </a:solidFill>
                <a:latin typeface="Arial Unicode MS" pitchFamily="34" charset="-128"/>
              </a:rPr>
              <a:t>MI, Stroke, UA/Revascularization, CV Death</a:t>
            </a:r>
          </a:p>
        </p:txBody>
      </p:sp>
      <p:pic>
        <p:nvPicPr>
          <p:cNvPr id="264195" name="Picture 3" descr="holding"/>
          <p:cNvPicPr>
            <a:picLocks noChangeAspect="1" noChangeArrowheads="1"/>
          </p:cNvPicPr>
          <p:nvPr/>
        </p:nvPicPr>
        <p:blipFill>
          <a:blip r:embed="rId3" cstate="print"/>
          <a:srcRect/>
          <a:stretch>
            <a:fillRect/>
          </a:stretch>
        </p:blipFill>
        <p:spPr bwMode="auto">
          <a:xfrm>
            <a:off x="7877175" y="47625"/>
            <a:ext cx="1219200" cy="739775"/>
          </a:xfrm>
          <a:prstGeom prst="rect">
            <a:avLst/>
          </a:prstGeom>
          <a:noFill/>
        </p:spPr>
      </p:pic>
      <p:sp>
        <p:nvSpPr>
          <p:cNvPr id="264196" name="Text Box 4"/>
          <p:cNvSpPr txBox="1">
            <a:spLocks noChangeArrowheads="1"/>
          </p:cNvSpPr>
          <p:nvPr/>
        </p:nvSpPr>
        <p:spPr bwMode="auto">
          <a:xfrm>
            <a:off x="6934200" y="1111250"/>
            <a:ext cx="1981200" cy="336550"/>
          </a:xfrm>
          <a:prstGeom prst="rect">
            <a:avLst/>
          </a:prstGeom>
          <a:noFill/>
          <a:ln w="9525">
            <a:noFill/>
            <a:miter lim="800000"/>
            <a:headEnd/>
            <a:tailEnd/>
          </a:ln>
          <a:effectLst/>
        </p:spPr>
        <p:txBody>
          <a:bodyPr>
            <a:spAutoFit/>
          </a:bodyPr>
          <a:lstStyle/>
          <a:p>
            <a:r>
              <a:rPr lang="en-US" sz="1600" b="1" i="0" smtClean="0">
                <a:solidFill>
                  <a:srgbClr val="FFFFFF"/>
                </a:solidFill>
                <a:latin typeface="Arial Unicode MS" pitchFamily="34" charset="-128"/>
              </a:rPr>
              <a:t>Placebo </a:t>
            </a:r>
            <a:r>
              <a:rPr lang="en-US" sz="1600" b="1" i="0" smtClean="0">
                <a:solidFill>
                  <a:srgbClr val="FFFF00"/>
                </a:solidFill>
                <a:latin typeface="Arial Unicode MS" pitchFamily="34" charset="-128"/>
              </a:rPr>
              <a:t>251 / 8901</a:t>
            </a:r>
          </a:p>
        </p:txBody>
      </p:sp>
      <p:sp>
        <p:nvSpPr>
          <p:cNvPr id="264197" name="Text Box 5"/>
          <p:cNvSpPr txBox="1">
            <a:spLocks noChangeArrowheads="1"/>
          </p:cNvSpPr>
          <p:nvPr/>
        </p:nvSpPr>
        <p:spPr bwMode="auto">
          <a:xfrm>
            <a:off x="6629400" y="4235450"/>
            <a:ext cx="2514600" cy="336550"/>
          </a:xfrm>
          <a:prstGeom prst="rect">
            <a:avLst/>
          </a:prstGeom>
          <a:noFill/>
          <a:ln w="9525">
            <a:noFill/>
            <a:miter lim="800000"/>
            <a:headEnd/>
            <a:tailEnd/>
          </a:ln>
          <a:effectLst/>
        </p:spPr>
        <p:txBody>
          <a:bodyPr>
            <a:spAutoFit/>
          </a:bodyPr>
          <a:lstStyle/>
          <a:p>
            <a:r>
              <a:rPr lang="en-US" sz="1600" b="1" i="0" smtClean="0">
                <a:solidFill>
                  <a:srgbClr val="FFFFFF"/>
                </a:solidFill>
                <a:latin typeface="Arial Unicode MS" pitchFamily="34" charset="-128"/>
              </a:rPr>
              <a:t>Rosuvastatin </a:t>
            </a:r>
            <a:r>
              <a:rPr lang="en-US" sz="1600" b="1" i="0" smtClean="0">
                <a:solidFill>
                  <a:srgbClr val="FFFF00"/>
                </a:solidFill>
                <a:latin typeface="Arial Unicode MS" pitchFamily="34" charset="-128"/>
              </a:rPr>
              <a:t>142 / 8901</a:t>
            </a:r>
          </a:p>
        </p:txBody>
      </p:sp>
      <p:sp>
        <p:nvSpPr>
          <p:cNvPr id="264198" name="Text Box 6"/>
          <p:cNvSpPr txBox="1">
            <a:spLocks noChangeArrowheads="1"/>
          </p:cNvSpPr>
          <p:nvPr/>
        </p:nvSpPr>
        <p:spPr bwMode="auto">
          <a:xfrm>
            <a:off x="2590800" y="1035050"/>
            <a:ext cx="3657600" cy="641350"/>
          </a:xfrm>
          <a:prstGeom prst="rect">
            <a:avLst/>
          </a:prstGeom>
          <a:solidFill>
            <a:schemeClr val="accent2"/>
          </a:solidFill>
          <a:ln w="9525">
            <a:noFill/>
            <a:miter lim="800000"/>
            <a:headEnd/>
            <a:tailEnd/>
          </a:ln>
          <a:effectLst/>
        </p:spPr>
        <p:txBody>
          <a:bodyPr>
            <a:spAutoFit/>
          </a:bodyPr>
          <a:lstStyle/>
          <a:p>
            <a:pPr algn="ctr"/>
            <a:r>
              <a:rPr lang="en-US" sz="1800" b="1" i="0" smtClean="0">
                <a:solidFill>
                  <a:srgbClr val="FFFF00"/>
                </a:solidFill>
                <a:latin typeface="Arial Unicode MS" pitchFamily="34" charset="-128"/>
              </a:rPr>
              <a:t>HR 0.56, 95% CI 0.46-0.69</a:t>
            </a:r>
          </a:p>
          <a:p>
            <a:pPr algn="ctr"/>
            <a:r>
              <a:rPr lang="en-US" sz="1800" b="1" i="0" smtClean="0">
                <a:solidFill>
                  <a:srgbClr val="FFFF00"/>
                </a:solidFill>
                <a:latin typeface="Arial Unicode MS" pitchFamily="34" charset="-128"/>
              </a:rPr>
              <a:t>P &lt; 0.00001</a:t>
            </a:r>
          </a:p>
        </p:txBody>
      </p:sp>
      <p:sp>
        <p:nvSpPr>
          <p:cNvPr id="264199" name="Line 7"/>
          <p:cNvSpPr>
            <a:spLocks noChangeShapeType="1"/>
          </p:cNvSpPr>
          <p:nvPr/>
        </p:nvSpPr>
        <p:spPr bwMode="auto">
          <a:xfrm>
            <a:off x="8686800" y="1514475"/>
            <a:ext cx="0" cy="2362200"/>
          </a:xfrm>
          <a:prstGeom prst="line">
            <a:avLst/>
          </a:prstGeom>
          <a:noFill/>
          <a:ln w="57150">
            <a:solidFill>
              <a:srgbClr val="FF9900"/>
            </a:solidFill>
            <a:round/>
            <a:headEnd/>
            <a:tailEnd type="triangle" w="lg" len="lg"/>
          </a:ln>
          <a:effectLst/>
        </p:spPr>
        <p:txBody>
          <a:bodyPr/>
          <a:lstStyle/>
          <a:p>
            <a:endParaRPr lang="en-US" sz="1600" i="0" smtClean="0">
              <a:solidFill>
                <a:srgbClr val="000000"/>
              </a:solidFill>
              <a:latin typeface="Arial" charset="0"/>
            </a:endParaRPr>
          </a:p>
        </p:txBody>
      </p:sp>
      <p:sp>
        <p:nvSpPr>
          <p:cNvPr id="264200" name="Text Box 8"/>
          <p:cNvSpPr txBox="1">
            <a:spLocks noChangeArrowheads="1"/>
          </p:cNvSpPr>
          <p:nvPr/>
        </p:nvSpPr>
        <p:spPr bwMode="auto">
          <a:xfrm>
            <a:off x="7391400" y="2362200"/>
            <a:ext cx="1212850" cy="519113"/>
          </a:xfrm>
          <a:prstGeom prst="rect">
            <a:avLst/>
          </a:prstGeom>
          <a:noFill/>
          <a:ln w="9525">
            <a:noFill/>
            <a:miter lim="800000"/>
            <a:headEnd/>
            <a:tailEnd/>
          </a:ln>
          <a:effectLst/>
        </p:spPr>
        <p:txBody>
          <a:bodyPr wrap="none">
            <a:spAutoFit/>
          </a:bodyPr>
          <a:lstStyle/>
          <a:p>
            <a:r>
              <a:rPr lang="en-US" sz="2800" b="1" i="0" smtClean="0">
                <a:solidFill>
                  <a:srgbClr val="FF9900"/>
                </a:solidFill>
                <a:latin typeface="Arial Unicode MS" pitchFamily="34" charset="-128"/>
              </a:rPr>
              <a:t>- 44 %</a:t>
            </a:r>
          </a:p>
        </p:txBody>
      </p:sp>
      <p:sp>
        <p:nvSpPr>
          <p:cNvPr id="264201" name="AutoShape 9"/>
          <p:cNvSpPr>
            <a:spLocks noChangeAspect="1" noChangeArrowheads="1" noTextEdit="1"/>
          </p:cNvSpPr>
          <p:nvPr/>
        </p:nvSpPr>
        <p:spPr bwMode="auto">
          <a:xfrm>
            <a:off x="457200" y="1143000"/>
            <a:ext cx="7543800" cy="5657850"/>
          </a:xfrm>
          <a:prstGeom prst="rect">
            <a:avLst/>
          </a:prstGeom>
          <a:noFill/>
          <a:ln w="9525">
            <a:noFill/>
            <a:miter lim="800000"/>
            <a:headEnd/>
            <a:tailEnd/>
          </a:ln>
        </p:spPr>
        <p:txBody>
          <a:bodyPr/>
          <a:lstStyle/>
          <a:p>
            <a:endParaRPr lang="en-US" sz="1600" i="0" smtClean="0">
              <a:solidFill>
                <a:srgbClr val="000000"/>
              </a:solidFill>
              <a:latin typeface="Arial" charset="0"/>
            </a:endParaRPr>
          </a:p>
        </p:txBody>
      </p:sp>
      <p:sp>
        <p:nvSpPr>
          <p:cNvPr id="264202" name="Rectangle 10"/>
          <p:cNvSpPr>
            <a:spLocks noChangeArrowheads="1"/>
          </p:cNvSpPr>
          <p:nvPr/>
        </p:nvSpPr>
        <p:spPr bwMode="auto">
          <a:xfrm>
            <a:off x="1639888" y="5635625"/>
            <a:ext cx="6092825" cy="1588"/>
          </a:xfrm>
          <a:prstGeom prst="rect">
            <a:avLst/>
          </a:prstGeom>
          <a:solidFill>
            <a:srgbClr val="FFFFFF"/>
          </a:solidFill>
          <a:ln w="7938">
            <a:solidFill>
              <a:srgbClr val="FFFFFF"/>
            </a:solidFill>
            <a:miter lim="800000"/>
            <a:headEnd/>
            <a:tailEnd/>
          </a:ln>
        </p:spPr>
        <p:txBody>
          <a:bodyPr/>
          <a:lstStyle/>
          <a:p>
            <a:endParaRPr lang="en-US" sz="1600" i="0" smtClean="0">
              <a:solidFill>
                <a:srgbClr val="000000"/>
              </a:solidFill>
              <a:latin typeface="Arial" charset="0"/>
            </a:endParaRPr>
          </a:p>
        </p:txBody>
      </p:sp>
      <p:sp>
        <p:nvSpPr>
          <p:cNvPr id="264203" name="Line 11"/>
          <p:cNvSpPr>
            <a:spLocks noChangeShapeType="1"/>
          </p:cNvSpPr>
          <p:nvPr/>
        </p:nvSpPr>
        <p:spPr bwMode="auto">
          <a:xfrm flipV="1">
            <a:off x="1636713" y="5635625"/>
            <a:ext cx="0" cy="85725"/>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4204" name="Line 12"/>
          <p:cNvSpPr>
            <a:spLocks noChangeShapeType="1"/>
          </p:cNvSpPr>
          <p:nvPr/>
        </p:nvSpPr>
        <p:spPr bwMode="auto">
          <a:xfrm flipV="1">
            <a:off x="2992438" y="5635625"/>
            <a:ext cx="0" cy="85725"/>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4205" name="Line 13"/>
          <p:cNvSpPr>
            <a:spLocks noChangeShapeType="1"/>
          </p:cNvSpPr>
          <p:nvPr/>
        </p:nvSpPr>
        <p:spPr bwMode="auto">
          <a:xfrm flipV="1">
            <a:off x="4348163" y="5635625"/>
            <a:ext cx="0" cy="85725"/>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4206" name="Line 14"/>
          <p:cNvSpPr>
            <a:spLocks noChangeShapeType="1"/>
          </p:cNvSpPr>
          <p:nvPr/>
        </p:nvSpPr>
        <p:spPr bwMode="auto">
          <a:xfrm flipV="1">
            <a:off x="5702300" y="5635625"/>
            <a:ext cx="0" cy="85725"/>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4207" name="Line 15"/>
          <p:cNvSpPr>
            <a:spLocks noChangeShapeType="1"/>
          </p:cNvSpPr>
          <p:nvPr/>
        </p:nvSpPr>
        <p:spPr bwMode="auto">
          <a:xfrm flipV="1">
            <a:off x="7058025" y="5635625"/>
            <a:ext cx="0" cy="85725"/>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4208" name="Line 16"/>
          <p:cNvSpPr>
            <a:spLocks noChangeShapeType="1"/>
          </p:cNvSpPr>
          <p:nvPr/>
        </p:nvSpPr>
        <p:spPr bwMode="auto">
          <a:xfrm flipV="1">
            <a:off x="2314575" y="5635625"/>
            <a:ext cx="0" cy="8572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64209" name="Line 17"/>
          <p:cNvSpPr>
            <a:spLocks noChangeShapeType="1"/>
          </p:cNvSpPr>
          <p:nvPr/>
        </p:nvSpPr>
        <p:spPr bwMode="auto">
          <a:xfrm flipV="1">
            <a:off x="3668713" y="5635625"/>
            <a:ext cx="0" cy="8572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64210" name="Line 18"/>
          <p:cNvSpPr>
            <a:spLocks noChangeShapeType="1"/>
          </p:cNvSpPr>
          <p:nvPr/>
        </p:nvSpPr>
        <p:spPr bwMode="auto">
          <a:xfrm flipV="1">
            <a:off x="5026025" y="5635625"/>
            <a:ext cx="0" cy="8572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64211" name="Line 19"/>
          <p:cNvSpPr>
            <a:spLocks noChangeShapeType="1"/>
          </p:cNvSpPr>
          <p:nvPr/>
        </p:nvSpPr>
        <p:spPr bwMode="auto">
          <a:xfrm flipV="1">
            <a:off x="6380163" y="5635625"/>
            <a:ext cx="0" cy="8572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64212" name="Rectangle 20"/>
          <p:cNvSpPr>
            <a:spLocks noChangeArrowheads="1"/>
          </p:cNvSpPr>
          <p:nvPr/>
        </p:nvSpPr>
        <p:spPr bwMode="auto">
          <a:xfrm>
            <a:off x="1595438" y="5794375"/>
            <a:ext cx="84137" cy="182563"/>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0</a:t>
            </a:r>
            <a:endParaRPr lang="en-US" i="0" smtClean="0">
              <a:solidFill>
                <a:srgbClr val="000000"/>
              </a:solidFill>
              <a:latin typeface="Times New Roman" pitchFamily="1" charset="0"/>
            </a:endParaRPr>
          </a:p>
        </p:txBody>
      </p:sp>
      <p:sp>
        <p:nvSpPr>
          <p:cNvPr id="264213" name="Rectangle 21"/>
          <p:cNvSpPr>
            <a:spLocks noChangeArrowheads="1"/>
          </p:cNvSpPr>
          <p:nvPr/>
        </p:nvSpPr>
        <p:spPr bwMode="auto">
          <a:xfrm>
            <a:off x="2949575" y="5794375"/>
            <a:ext cx="84138" cy="182563"/>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1</a:t>
            </a:r>
            <a:endParaRPr lang="en-US" i="0" smtClean="0">
              <a:solidFill>
                <a:srgbClr val="000000"/>
              </a:solidFill>
              <a:latin typeface="Times New Roman" pitchFamily="1" charset="0"/>
            </a:endParaRPr>
          </a:p>
        </p:txBody>
      </p:sp>
      <p:sp>
        <p:nvSpPr>
          <p:cNvPr id="264214" name="Rectangle 22"/>
          <p:cNvSpPr>
            <a:spLocks noChangeArrowheads="1"/>
          </p:cNvSpPr>
          <p:nvPr/>
        </p:nvSpPr>
        <p:spPr bwMode="auto">
          <a:xfrm>
            <a:off x="4305300" y="5794375"/>
            <a:ext cx="84138" cy="182563"/>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2</a:t>
            </a:r>
            <a:endParaRPr lang="en-US" i="0" smtClean="0">
              <a:solidFill>
                <a:srgbClr val="000000"/>
              </a:solidFill>
              <a:latin typeface="Times New Roman" pitchFamily="1" charset="0"/>
            </a:endParaRPr>
          </a:p>
        </p:txBody>
      </p:sp>
      <p:sp>
        <p:nvSpPr>
          <p:cNvPr id="264215" name="Rectangle 23"/>
          <p:cNvSpPr>
            <a:spLocks noChangeArrowheads="1"/>
          </p:cNvSpPr>
          <p:nvPr/>
        </p:nvSpPr>
        <p:spPr bwMode="auto">
          <a:xfrm>
            <a:off x="5661025" y="5794375"/>
            <a:ext cx="84138" cy="182563"/>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3</a:t>
            </a:r>
            <a:endParaRPr lang="en-US" i="0" smtClean="0">
              <a:solidFill>
                <a:srgbClr val="000000"/>
              </a:solidFill>
              <a:latin typeface="Times New Roman" pitchFamily="1" charset="0"/>
            </a:endParaRPr>
          </a:p>
        </p:txBody>
      </p:sp>
      <p:sp>
        <p:nvSpPr>
          <p:cNvPr id="264216" name="Rectangle 24"/>
          <p:cNvSpPr>
            <a:spLocks noChangeArrowheads="1"/>
          </p:cNvSpPr>
          <p:nvPr/>
        </p:nvSpPr>
        <p:spPr bwMode="auto">
          <a:xfrm>
            <a:off x="7015163" y="5794375"/>
            <a:ext cx="84137" cy="182563"/>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4</a:t>
            </a:r>
            <a:endParaRPr lang="en-US" i="0" smtClean="0">
              <a:solidFill>
                <a:srgbClr val="000000"/>
              </a:solidFill>
              <a:latin typeface="Times New Roman" pitchFamily="1" charset="0"/>
            </a:endParaRPr>
          </a:p>
        </p:txBody>
      </p:sp>
      <p:sp>
        <p:nvSpPr>
          <p:cNvPr id="264217" name="Rectangle 25"/>
          <p:cNvSpPr>
            <a:spLocks noChangeArrowheads="1"/>
          </p:cNvSpPr>
          <p:nvPr/>
        </p:nvSpPr>
        <p:spPr bwMode="auto">
          <a:xfrm>
            <a:off x="1635125" y="1381125"/>
            <a:ext cx="4763" cy="4254500"/>
          </a:xfrm>
          <a:prstGeom prst="rect">
            <a:avLst/>
          </a:prstGeom>
          <a:solidFill>
            <a:srgbClr val="FFFFFF"/>
          </a:solidFill>
          <a:ln w="7938">
            <a:solidFill>
              <a:srgbClr val="FFFFFF"/>
            </a:solidFill>
            <a:miter lim="800000"/>
            <a:headEnd/>
            <a:tailEnd/>
          </a:ln>
        </p:spPr>
        <p:txBody>
          <a:bodyPr/>
          <a:lstStyle/>
          <a:p>
            <a:endParaRPr lang="en-US" sz="1600" i="0" smtClean="0">
              <a:solidFill>
                <a:srgbClr val="000000"/>
              </a:solidFill>
              <a:latin typeface="Arial" charset="0"/>
            </a:endParaRPr>
          </a:p>
        </p:txBody>
      </p:sp>
      <p:sp>
        <p:nvSpPr>
          <p:cNvPr id="264218" name="Line 26"/>
          <p:cNvSpPr>
            <a:spLocks noChangeShapeType="1"/>
          </p:cNvSpPr>
          <p:nvPr/>
        </p:nvSpPr>
        <p:spPr bwMode="auto">
          <a:xfrm>
            <a:off x="1549400" y="5635625"/>
            <a:ext cx="87313" cy="0"/>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4219" name="Line 27"/>
          <p:cNvSpPr>
            <a:spLocks noChangeShapeType="1"/>
          </p:cNvSpPr>
          <p:nvPr/>
        </p:nvSpPr>
        <p:spPr bwMode="auto">
          <a:xfrm>
            <a:off x="1549400" y="4613275"/>
            <a:ext cx="87313" cy="0"/>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4220" name="Line 28"/>
          <p:cNvSpPr>
            <a:spLocks noChangeShapeType="1"/>
          </p:cNvSpPr>
          <p:nvPr/>
        </p:nvSpPr>
        <p:spPr bwMode="auto">
          <a:xfrm>
            <a:off x="1549400" y="3590925"/>
            <a:ext cx="87313" cy="0"/>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4221" name="Line 29"/>
          <p:cNvSpPr>
            <a:spLocks noChangeShapeType="1"/>
          </p:cNvSpPr>
          <p:nvPr/>
        </p:nvSpPr>
        <p:spPr bwMode="auto">
          <a:xfrm>
            <a:off x="1549400" y="2568575"/>
            <a:ext cx="87313" cy="0"/>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4222" name="Line 30"/>
          <p:cNvSpPr>
            <a:spLocks noChangeShapeType="1"/>
          </p:cNvSpPr>
          <p:nvPr/>
        </p:nvSpPr>
        <p:spPr bwMode="auto">
          <a:xfrm>
            <a:off x="1549400" y="1544638"/>
            <a:ext cx="87313" cy="0"/>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4223" name="Rectangle 31"/>
          <p:cNvSpPr>
            <a:spLocks noChangeArrowheads="1"/>
          </p:cNvSpPr>
          <p:nvPr/>
        </p:nvSpPr>
        <p:spPr bwMode="auto">
          <a:xfrm rot="16200000">
            <a:off x="1291431" y="5541170"/>
            <a:ext cx="295275"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0.00</a:t>
            </a:r>
            <a:endParaRPr lang="en-US" i="0" smtClean="0">
              <a:solidFill>
                <a:srgbClr val="000000"/>
              </a:solidFill>
              <a:latin typeface="Times New Roman" pitchFamily="1" charset="0"/>
            </a:endParaRPr>
          </a:p>
        </p:txBody>
      </p:sp>
      <p:sp>
        <p:nvSpPr>
          <p:cNvPr id="264224" name="Rectangle 32"/>
          <p:cNvSpPr>
            <a:spLocks noChangeArrowheads="1"/>
          </p:cNvSpPr>
          <p:nvPr/>
        </p:nvSpPr>
        <p:spPr bwMode="auto">
          <a:xfrm rot="16200000">
            <a:off x="1291431" y="4517232"/>
            <a:ext cx="295275"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0.02</a:t>
            </a:r>
            <a:endParaRPr lang="en-US" i="0" smtClean="0">
              <a:solidFill>
                <a:srgbClr val="000000"/>
              </a:solidFill>
              <a:latin typeface="Times New Roman" pitchFamily="1" charset="0"/>
            </a:endParaRPr>
          </a:p>
        </p:txBody>
      </p:sp>
      <p:sp>
        <p:nvSpPr>
          <p:cNvPr id="264225" name="Rectangle 33"/>
          <p:cNvSpPr>
            <a:spLocks noChangeArrowheads="1"/>
          </p:cNvSpPr>
          <p:nvPr/>
        </p:nvSpPr>
        <p:spPr bwMode="auto">
          <a:xfrm rot="16200000">
            <a:off x="1291431" y="3494882"/>
            <a:ext cx="295275"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0.04</a:t>
            </a:r>
            <a:endParaRPr lang="en-US" i="0" smtClean="0">
              <a:solidFill>
                <a:srgbClr val="000000"/>
              </a:solidFill>
              <a:latin typeface="Times New Roman" pitchFamily="1" charset="0"/>
            </a:endParaRPr>
          </a:p>
        </p:txBody>
      </p:sp>
      <p:sp>
        <p:nvSpPr>
          <p:cNvPr id="264226" name="Rectangle 34"/>
          <p:cNvSpPr>
            <a:spLocks noChangeArrowheads="1"/>
          </p:cNvSpPr>
          <p:nvPr/>
        </p:nvSpPr>
        <p:spPr bwMode="auto">
          <a:xfrm rot="16200000">
            <a:off x="1294606" y="2472532"/>
            <a:ext cx="295275"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0.06</a:t>
            </a:r>
            <a:endParaRPr lang="en-US" i="0" smtClean="0">
              <a:solidFill>
                <a:srgbClr val="000000"/>
              </a:solidFill>
              <a:latin typeface="Times New Roman" pitchFamily="1" charset="0"/>
            </a:endParaRPr>
          </a:p>
        </p:txBody>
      </p:sp>
      <p:sp>
        <p:nvSpPr>
          <p:cNvPr id="264227" name="Rectangle 35"/>
          <p:cNvSpPr>
            <a:spLocks noChangeArrowheads="1"/>
          </p:cNvSpPr>
          <p:nvPr/>
        </p:nvSpPr>
        <p:spPr bwMode="auto">
          <a:xfrm rot="16200000">
            <a:off x="1294606" y="1448595"/>
            <a:ext cx="295275"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0.08</a:t>
            </a:r>
            <a:endParaRPr lang="en-US" i="0" smtClean="0">
              <a:solidFill>
                <a:srgbClr val="000000"/>
              </a:solidFill>
              <a:latin typeface="Times New Roman" pitchFamily="1" charset="0"/>
            </a:endParaRPr>
          </a:p>
        </p:txBody>
      </p:sp>
      <p:sp>
        <p:nvSpPr>
          <p:cNvPr id="264228" name="Rectangle 36"/>
          <p:cNvSpPr>
            <a:spLocks noChangeArrowheads="1"/>
          </p:cNvSpPr>
          <p:nvPr/>
        </p:nvSpPr>
        <p:spPr bwMode="auto">
          <a:xfrm rot="16200000">
            <a:off x="306388" y="3414713"/>
            <a:ext cx="1703387" cy="198437"/>
          </a:xfrm>
          <a:prstGeom prst="rect">
            <a:avLst/>
          </a:prstGeom>
          <a:noFill/>
          <a:ln w="9525">
            <a:noFill/>
            <a:miter lim="800000"/>
            <a:headEnd/>
            <a:tailEnd/>
          </a:ln>
        </p:spPr>
        <p:txBody>
          <a:bodyPr wrap="none" lIns="0" tIns="0" rIns="0" bIns="0">
            <a:spAutoFit/>
          </a:bodyPr>
          <a:lstStyle/>
          <a:p>
            <a:r>
              <a:rPr lang="en-US" sz="1300" b="1" i="0" smtClean="0">
                <a:solidFill>
                  <a:srgbClr val="FFFFFF"/>
                </a:solidFill>
                <a:latin typeface="Arial" charset="0"/>
              </a:rPr>
              <a:t>Cumulative Incidence</a:t>
            </a:r>
            <a:endParaRPr lang="en-US" i="0" smtClean="0">
              <a:solidFill>
                <a:srgbClr val="000000"/>
              </a:solidFill>
              <a:latin typeface="Times New Roman" pitchFamily="1" charset="0"/>
            </a:endParaRPr>
          </a:p>
        </p:txBody>
      </p:sp>
      <p:sp>
        <p:nvSpPr>
          <p:cNvPr id="264229" name="Freeform 37"/>
          <p:cNvSpPr>
            <a:spLocks/>
          </p:cNvSpPr>
          <p:nvPr/>
        </p:nvSpPr>
        <p:spPr bwMode="auto">
          <a:xfrm>
            <a:off x="1636713" y="1557338"/>
            <a:ext cx="6099175" cy="4078287"/>
          </a:xfrm>
          <a:custGeom>
            <a:avLst/>
            <a:gdLst/>
            <a:ahLst/>
            <a:cxnLst>
              <a:cxn ang="0">
                <a:pos x="125" y="5117"/>
              </a:cxn>
              <a:cxn ang="0">
                <a:pos x="252" y="5089"/>
              </a:cxn>
              <a:cxn ang="0">
                <a:pos x="332" y="5059"/>
              </a:cxn>
              <a:cxn ang="0">
                <a:pos x="387" y="5030"/>
              </a:cxn>
              <a:cxn ang="0">
                <a:pos x="486" y="4986"/>
              </a:cxn>
              <a:cxn ang="0">
                <a:pos x="528" y="4941"/>
              </a:cxn>
              <a:cxn ang="0">
                <a:pos x="592" y="4912"/>
              </a:cxn>
              <a:cxn ang="0">
                <a:pos x="630" y="4875"/>
              </a:cxn>
              <a:cxn ang="0">
                <a:pos x="672" y="4831"/>
              </a:cxn>
              <a:cxn ang="0">
                <a:pos x="790" y="4801"/>
              </a:cxn>
              <a:cxn ang="0">
                <a:pos x="845" y="4765"/>
              </a:cxn>
              <a:cxn ang="0">
                <a:pos x="930" y="4728"/>
              </a:cxn>
              <a:cxn ang="0">
                <a:pos x="976" y="4698"/>
              </a:cxn>
              <a:cxn ang="0">
                <a:pos x="1084" y="4667"/>
              </a:cxn>
              <a:cxn ang="0">
                <a:pos x="1196" y="4637"/>
              </a:cxn>
              <a:cxn ang="0">
                <a:pos x="1238" y="4608"/>
              </a:cxn>
              <a:cxn ang="0">
                <a:pos x="1337" y="4577"/>
              </a:cxn>
              <a:cxn ang="0">
                <a:pos x="1439" y="4547"/>
              </a:cxn>
              <a:cxn ang="0">
                <a:pos x="1538" y="4508"/>
              </a:cxn>
              <a:cxn ang="0">
                <a:pos x="1565" y="4479"/>
              </a:cxn>
              <a:cxn ang="0">
                <a:pos x="1622" y="4440"/>
              </a:cxn>
              <a:cxn ang="0">
                <a:pos x="1686" y="4403"/>
              </a:cxn>
              <a:cxn ang="0">
                <a:pos x="1756" y="4365"/>
              </a:cxn>
              <a:cxn ang="0">
                <a:pos x="1808" y="4333"/>
              </a:cxn>
              <a:cxn ang="0">
                <a:pos x="1851" y="4304"/>
              </a:cxn>
              <a:cxn ang="0">
                <a:pos x="1897" y="4258"/>
              </a:cxn>
              <a:cxn ang="0">
                <a:pos x="1948" y="4226"/>
              </a:cxn>
              <a:cxn ang="0">
                <a:pos x="2018" y="4195"/>
              </a:cxn>
              <a:cxn ang="0">
                <a:pos x="2085" y="4165"/>
              </a:cxn>
              <a:cxn ang="0">
                <a:pos x="2261" y="4127"/>
              </a:cxn>
              <a:cxn ang="0">
                <a:pos x="2351" y="4086"/>
              </a:cxn>
              <a:cxn ang="0">
                <a:pos x="2459" y="4053"/>
              </a:cxn>
              <a:cxn ang="0">
                <a:pos x="2590" y="4014"/>
              </a:cxn>
              <a:cxn ang="0">
                <a:pos x="2655" y="3974"/>
              </a:cxn>
              <a:cxn ang="0">
                <a:pos x="2696" y="3933"/>
              </a:cxn>
              <a:cxn ang="0">
                <a:pos x="2795" y="3889"/>
              </a:cxn>
              <a:cxn ang="0">
                <a:pos x="2865" y="3832"/>
              </a:cxn>
              <a:cxn ang="0">
                <a:pos x="2977" y="3786"/>
              </a:cxn>
              <a:cxn ang="0">
                <a:pos x="3070" y="3710"/>
              </a:cxn>
              <a:cxn ang="0">
                <a:pos x="3198" y="3646"/>
              </a:cxn>
              <a:cxn ang="0">
                <a:pos x="3403" y="3587"/>
              </a:cxn>
              <a:cxn ang="0">
                <a:pos x="3505" y="3520"/>
              </a:cxn>
              <a:cxn ang="0">
                <a:pos x="3851" y="3437"/>
              </a:cxn>
              <a:cxn ang="0">
                <a:pos x="4029" y="3340"/>
              </a:cxn>
              <a:cxn ang="0">
                <a:pos x="4126" y="3229"/>
              </a:cxn>
              <a:cxn ang="0">
                <a:pos x="4346" y="3074"/>
              </a:cxn>
              <a:cxn ang="0">
                <a:pos x="4552" y="2905"/>
              </a:cxn>
              <a:cxn ang="0">
                <a:pos x="4777" y="2750"/>
              </a:cxn>
              <a:cxn ang="0">
                <a:pos x="4916" y="2589"/>
              </a:cxn>
              <a:cxn ang="0">
                <a:pos x="4996" y="2420"/>
              </a:cxn>
              <a:cxn ang="0">
                <a:pos x="5104" y="2241"/>
              </a:cxn>
              <a:cxn ang="0">
                <a:pos x="5273" y="2053"/>
              </a:cxn>
              <a:cxn ang="0">
                <a:pos x="5469" y="1854"/>
              </a:cxn>
              <a:cxn ang="0">
                <a:pos x="6038" y="1587"/>
              </a:cxn>
              <a:cxn ang="0">
                <a:pos x="6735" y="1236"/>
              </a:cxn>
              <a:cxn ang="0">
                <a:pos x="7090" y="763"/>
              </a:cxn>
              <a:cxn ang="0">
                <a:pos x="7683" y="0"/>
              </a:cxn>
            </a:cxnLst>
            <a:rect l="0" t="0" r="r" b="b"/>
            <a:pathLst>
              <a:path w="7683" h="5139">
                <a:moveTo>
                  <a:pt x="0" y="5139"/>
                </a:moveTo>
                <a:lnTo>
                  <a:pt x="70" y="5139"/>
                </a:lnTo>
                <a:lnTo>
                  <a:pt x="70" y="5131"/>
                </a:lnTo>
                <a:lnTo>
                  <a:pt x="89" y="5131"/>
                </a:lnTo>
                <a:lnTo>
                  <a:pt x="89" y="5124"/>
                </a:lnTo>
                <a:lnTo>
                  <a:pt x="93" y="5124"/>
                </a:lnTo>
                <a:lnTo>
                  <a:pt x="93" y="5117"/>
                </a:lnTo>
                <a:lnTo>
                  <a:pt x="125" y="5117"/>
                </a:lnTo>
                <a:lnTo>
                  <a:pt x="125" y="5109"/>
                </a:lnTo>
                <a:lnTo>
                  <a:pt x="135" y="5109"/>
                </a:lnTo>
                <a:lnTo>
                  <a:pt x="135" y="5104"/>
                </a:lnTo>
                <a:lnTo>
                  <a:pt x="163" y="5104"/>
                </a:lnTo>
                <a:lnTo>
                  <a:pt x="163" y="5096"/>
                </a:lnTo>
                <a:lnTo>
                  <a:pt x="243" y="5096"/>
                </a:lnTo>
                <a:lnTo>
                  <a:pt x="243" y="5089"/>
                </a:lnTo>
                <a:lnTo>
                  <a:pt x="252" y="5089"/>
                </a:lnTo>
                <a:lnTo>
                  <a:pt x="252" y="5082"/>
                </a:lnTo>
                <a:lnTo>
                  <a:pt x="266" y="5082"/>
                </a:lnTo>
                <a:lnTo>
                  <a:pt x="266" y="5074"/>
                </a:lnTo>
                <a:lnTo>
                  <a:pt x="285" y="5074"/>
                </a:lnTo>
                <a:lnTo>
                  <a:pt x="285" y="5067"/>
                </a:lnTo>
                <a:lnTo>
                  <a:pt x="326" y="5067"/>
                </a:lnTo>
                <a:lnTo>
                  <a:pt x="326" y="5059"/>
                </a:lnTo>
                <a:lnTo>
                  <a:pt x="332" y="5059"/>
                </a:lnTo>
                <a:lnTo>
                  <a:pt x="332" y="5052"/>
                </a:lnTo>
                <a:lnTo>
                  <a:pt x="336" y="5052"/>
                </a:lnTo>
                <a:lnTo>
                  <a:pt x="336" y="5045"/>
                </a:lnTo>
                <a:lnTo>
                  <a:pt x="368" y="5045"/>
                </a:lnTo>
                <a:lnTo>
                  <a:pt x="368" y="5037"/>
                </a:lnTo>
                <a:lnTo>
                  <a:pt x="378" y="5037"/>
                </a:lnTo>
                <a:lnTo>
                  <a:pt x="378" y="5030"/>
                </a:lnTo>
                <a:lnTo>
                  <a:pt x="387" y="5030"/>
                </a:lnTo>
                <a:lnTo>
                  <a:pt x="387" y="5008"/>
                </a:lnTo>
                <a:lnTo>
                  <a:pt x="406" y="5008"/>
                </a:lnTo>
                <a:lnTo>
                  <a:pt x="406" y="5000"/>
                </a:lnTo>
                <a:lnTo>
                  <a:pt x="425" y="5000"/>
                </a:lnTo>
                <a:lnTo>
                  <a:pt x="425" y="4993"/>
                </a:lnTo>
                <a:lnTo>
                  <a:pt x="471" y="4993"/>
                </a:lnTo>
                <a:lnTo>
                  <a:pt x="471" y="4986"/>
                </a:lnTo>
                <a:lnTo>
                  <a:pt x="486" y="4986"/>
                </a:lnTo>
                <a:lnTo>
                  <a:pt x="486" y="4978"/>
                </a:lnTo>
                <a:lnTo>
                  <a:pt x="495" y="4978"/>
                </a:lnTo>
                <a:lnTo>
                  <a:pt x="495" y="4971"/>
                </a:lnTo>
                <a:lnTo>
                  <a:pt x="505" y="4971"/>
                </a:lnTo>
                <a:lnTo>
                  <a:pt x="505" y="4949"/>
                </a:lnTo>
                <a:lnTo>
                  <a:pt x="509" y="4949"/>
                </a:lnTo>
                <a:lnTo>
                  <a:pt x="509" y="4941"/>
                </a:lnTo>
                <a:lnTo>
                  <a:pt x="528" y="4941"/>
                </a:lnTo>
                <a:lnTo>
                  <a:pt x="528" y="4934"/>
                </a:lnTo>
                <a:lnTo>
                  <a:pt x="537" y="4934"/>
                </a:lnTo>
                <a:lnTo>
                  <a:pt x="537" y="4927"/>
                </a:lnTo>
                <a:lnTo>
                  <a:pt x="570" y="4927"/>
                </a:lnTo>
                <a:lnTo>
                  <a:pt x="570" y="4919"/>
                </a:lnTo>
                <a:lnTo>
                  <a:pt x="579" y="4919"/>
                </a:lnTo>
                <a:lnTo>
                  <a:pt x="579" y="4912"/>
                </a:lnTo>
                <a:lnTo>
                  <a:pt x="592" y="4912"/>
                </a:lnTo>
                <a:lnTo>
                  <a:pt x="592" y="4905"/>
                </a:lnTo>
                <a:lnTo>
                  <a:pt x="602" y="4905"/>
                </a:lnTo>
                <a:lnTo>
                  <a:pt x="602" y="4897"/>
                </a:lnTo>
                <a:lnTo>
                  <a:pt x="607" y="4897"/>
                </a:lnTo>
                <a:lnTo>
                  <a:pt x="607" y="4882"/>
                </a:lnTo>
                <a:lnTo>
                  <a:pt x="617" y="4882"/>
                </a:lnTo>
                <a:lnTo>
                  <a:pt x="617" y="4875"/>
                </a:lnTo>
                <a:lnTo>
                  <a:pt x="630" y="4875"/>
                </a:lnTo>
                <a:lnTo>
                  <a:pt x="630" y="4868"/>
                </a:lnTo>
                <a:lnTo>
                  <a:pt x="649" y="4868"/>
                </a:lnTo>
                <a:lnTo>
                  <a:pt x="649" y="4860"/>
                </a:lnTo>
                <a:lnTo>
                  <a:pt x="659" y="4860"/>
                </a:lnTo>
                <a:lnTo>
                  <a:pt x="659" y="4853"/>
                </a:lnTo>
                <a:lnTo>
                  <a:pt x="668" y="4853"/>
                </a:lnTo>
                <a:lnTo>
                  <a:pt x="668" y="4831"/>
                </a:lnTo>
                <a:lnTo>
                  <a:pt x="672" y="4831"/>
                </a:lnTo>
                <a:lnTo>
                  <a:pt x="672" y="4824"/>
                </a:lnTo>
                <a:lnTo>
                  <a:pt x="752" y="4824"/>
                </a:lnTo>
                <a:lnTo>
                  <a:pt x="752" y="4816"/>
                </a:lnTo>
                <a:lnTo>
                  <a:pt x="761" y="4816"/>
                </a:lnTo>
                <a:lnTo>
                  <a:pt x="761" y="4809"/>
                </a:lnTo>
                <a:lnTo>
                  <a:pt x="771" y="4809"/>
                </a:lnTo>
                <a:lnTo>
                  <a:pt x="771" y="4801"/>
                </a:lnTo>
                <a:lnTo>
                  <a:pt x="790" y="4801"/>
                </a:lnTo>
                <a:lnTo>
                  <a:pt x="790" y="4794"/>
                </a:lnTo>
                <a:lnTo>
                  <a:pt x="818" y="4794"/>
                </a:lnTo>
                <a:lnTo>
                  <a:pt x="818" y="4779"/>
                </a:lnTo>
                <a:lnTo>
                  <a:pt x="826" y="4779"/>
                </a:lnTo>
                <a:lnTo>
                  <a:pt x="826" y="4772"/>
                </a:lnTo>
                <a:lnTo>
                  <a:pt x="835" y="4772"/>
                </a:lnTo>
                <a:lnTo>
                  <a:pt x="835" y="4765"/>
                </a:lnTo>
                <a:lnTo>
                  <a:pt x="845" y="4765"/>
                </a:lnTo>
                <a:lnTo>
                  <a:pt x="845" y="4757"/>
                </a:lnTo>
                <a:lnTo>
                  <a:pt x="854" y="4757"/>
                </a:lnTo>
                <a:lnTo>
                  <a:pt x="854" y="4750"/>
                </a:lnTo>
                <a:lnTo>
                  <a:pt x="889" y="4750"/>
                </a:lnTo>
                <a:lnTo>
                  <a:pt x="889" y="4735"/>
                </a:lnTo>
                <a:lnTo>
                  <a:pt x="902" y="4735"/>
                </a:lnTo>
                <a:lnTo>
                  <a:pt x="902" y="4728"/>
                </a:lnTo>
                <a:lnTo>
                  <a:pt x="930" y="4728"/>
                </a:lnTo>
                <a:lnTo>
                  <a:pt x="930" y="4720"/>
                </a:lnTo>
                <a:lnTo>
                  <a:pt x="953" y="4720"/>
                </a:lnTo>
                <a:lnTo>
                  <a:pt x="953" y="4713"/>
                </a:lnTo>
                <a:lnTo>
                  <a:pt x="957" y="4713"/>
                </a:lnTo>
                <a:lnTo>
                  <a:pt x="957" y="4706"/>
                </a:lnTo>
                <a:lnTo>
                  <a:pt x="966" y="4706"/>
                </a:lnTo>
                <a:lnTo>
                  <a:pt x="966" y="4698"/>
                </a:lnTo>
                <a:lnTo>
                  <a:pt x="976" y="4698"/>
                </a:lnTo>
                <a:lnTo>
                  <a:pt x="976" y="4691"/>
                </a:lnTo>
                <a:lnTo>
                  <a:pt x="1037" y="4691"/>
                </a:lnTo>
                <a:lnTo>
                  <a:pt x="1037" y="4683"/>
                </a:lnTo>
                <a:lnTo>
                  <a:pt x="1056" y="4683"/>
                </a:lnTo>
                <a:lnTo>
                  <a:pt x="1056" y="4674"/>
                </a:lnTo>
                <a:lnTo>
                  <a:pt x="1061" y="4674"/>
                </a:lnTo>
                <a:lnTo>
                  <a:pt x="1061" y="4667"/>
                </a:lnTo>
                <a:lnTo>
                  <a:pt x="1084" y="4667"/>
                </a:lnTo>
                <a:lnTo>
                  <a:pt x="1084" y="4659"/>
                </a:lnTo>
                <a:lnTo>
                  <a:pt x="1107" y="4659"/>
                </a:lnTo>
                <a:lnTo>
                  <a:pt x="1107" y="4652"/>
                </a:lnTo>
                <a:lnTo>
                  <a:pt x="1116" y="4652"/>
                </a:lnTo>
                <a:lnTo>
                  <a:pt x="1116" y="4645"/>
                </a:lnTo>
                <a:lnTo>
                  <a:pt x="1149" y="4645"/>
                </a:lnTo>
                <a:lnTo>
                  <a:pt x="1149" y="4637"/>
                </a:lnTo>
                <a:lnTo>
                  <a:pt x="1196" y="4637"/>
                </a:lnTo>
                <a:lnTo>
                  <a:pt x="1196" y="4630"/>
                </a:lnTo>
                <a:lnTo>
                  <a:pt x="1206" y="4630"/>
                </a:lnTo>
                <a:lnTo>
                  <a:pt x="1206" y="4623"/>
                </a:lnTo>
                <a:lnTo>
                  <a:pt x="1215" y="4623"/>
                </a:lnTo>
                <a:lnTo>
                  <a:pt x="1215" y="4615"/>
                </a:lnTo>
                <a:lnTo>
                  <a:pt x="1225" y="4615"/>
                </a:lnTo>
                <a:lnTo>
                  <a:pt x="1225" y="4608"/>
                </a:lnTo>
                <a:lnTo>
                  <a:pt x="1238" y="4608"/>
                </a:lnTo>
                <a:lnTo>
                  <a:pt x="1238" y="4600"/>
                </a:lnTo>
                <a:lnTo>
                  <a:pt x="1257" y="4600"/>
                </a:lnTo>
                <a:lnTo>
                  <a:pt x="1257" y="4593"/>
                </a:lnTo>
                <a:lnTo>
                  <a:pt x="1295" y="4593"/>
                </a:lnTo>
                <a:lnTo>
                  <a:pt x="1295" y="4586"/>
                </a:lnTo>
                <a:lnTo>
                  <a:pt x="1321" y="4586"/>
                </a:lnTo>
                <a:lnTo>
                  <a:pt x="1321" y="4577"/>
                </a:lnTo>
                <a:lnTo>
                  <a:pt x="1337" y="4577"/>
                </a:lnTo>
                <a:lnTo>
                  <a:pt x="1337" y="4569"/>
                </a:lnTo>
                <a:lnTo>
                  <a:pt x="1369" y="4569"/>
                </a:lnTo>
                <a:lnTo>
                  <a:pt x="1369" y="4562"/>
                </a:lnTo>
                <a:lnTo>
                  <a:pt x="1378" y="4562"/>
                </a:lnTo>
                <a:lnTo>
                  <a:pt x="1378" y="4554"/>
                </a:lnTo>
                <a:lnTo>
                  <a:pt x="1392" y="4554"/>
                </a:lnTo>
                <a:lnTo>
                  <a:pt x="1392" y="4547"/>
                </a:lnTo>
                <a:lnTo>
                  <a:pt x="1439" y="4547"/>
                </a:lnTo>
                <a:lnTo>
                  <a:pt x="1439" y="4540"/>
                </a:lnTo>
                <a:lnTo>
                  <a:pt x="1462" y="4540"/>
                </a:lnTo>
                <a:lnTo>
                  <a:pt x="1462" y="4532"/>
                </a:lnTo>
                <a:lnTo>
                  <a:pt x="1477" y="4532"/>
                </a:lnTo>
                <a:lnTo>
                  <a:pt x="1477" y="4518"/>
                </a:lnTo>
                <a:lnTo>
                  <a:pt x="1513" y="4518"/>
                </a:lnTo>
                <a:lnTo>
                  <a:pt x="1513" y="4508"/>
                </a:lnTo>
                <a:lnTo>
                  <a:pt x="1538" y="4508"/>
                </a:lnTo>
                <a:lnTo>
                  <a:pt x="1538" y="4501"/>
                </a:lnTo>
                <a:lnTo>
                  <a:pt x="1542" y="4501"/>
                </a:lnTo>
                <a:lnTo>
                  <a:pt x="1542" y="4494"/>
                </a:lnTo>
                <a:lnTo>
                  <a:pt x="1547" y="4494"/>
                </a:lnTo>
                <a:lnTo>
                  <a:pt x="1547" y="4486"/>
                </a:lnTo>
                <a:lnTo>
                  <a:pt x="1551" y="4486"/>
                </a:lnTo>
                <a:lnTo>
                  <a:pt x="1551" y="4479"/>
                </a:lnTo>
                <a:lnTo>
                  <a:pt x="1565" y="4479"/>
                </a:lnTo>
                <a:lnTo>
                  <a:pt x="1565" y="4471"/>
                </a:lnTo>
                <a:lnTo>
                  <a:pt x="1570" y="4471"/>
                </a:lnTo>
                <a:lnTo>
                  <a:pt x="1570" y="4464"/>
                </a:lnTo>
                <a:lnTo>
                  <a:pt x="1593" y="4464"/>
                </a:lnTo>
                <a:lnTo>
                  <a:pt x="1593" y="4457"/>
                </a:lnTo>
                <a:lnTo>
                  <a:pt x="1599" y="4457"/>
                </a:lnTo>
                <a:lnTo>
                  <a:pt x="1599" y="4440"/>
                </a:lnTo>
                <a:lnTo>
                  <a:pt x="1622" y="4440"/>
                </a:lnTo>
                <a:lnTo>
                  <a:pt x="1622" y="4433"/>
                </a:lnTo>
                <a:lnTo>
                  <a:pt x="1650" y="4433"/>
                </a:lnTo>
                <a:lnTo>
                  <a:pt x="1650" y="4418"/>
                </a:lnTo>
                <a:lnTo>
                  <a:pt x="1669" y="4418"/>
                </a:lnTo>
                <a:lnTo>
                  <a:pt x="1669" y="4411"/>
                </a:lnTo>
                <a:lnTo>
                  <a:pt x="1673" y="4411"/>
                </a:lnTo>
                <a:lnTo>
                  <a:pt x="1673" y="4403"/>
                </a:lnTo>
                <a:lnTo>
                  <a:pt x="1686" y="4403"/>
                </a:lnTo>
                <a:lnTo>
                  <a:pt x="1686" y="4396"/>
                </a:lnTo>
                <a:lnTo>
                  <a:pt x="1696" y="4396"/>
                </a:lnTo>
                <a:lnTo>
                  <a:pt x="1696" y="4379"/>
                </a:lnTo>
                <a:lnTo>
                  <a:pt x="1705" y="4379"/>
                </a:lnTo>
                <a:lnTo>
                  <a:pt x="1705" y="4372"/>
                </a:lnTo>
                <a:lnTo>
                  <a:pt x="1747" y="4372"/>
                </a:lnTo>
                <a:lnTo>
                  <a:pt x="1747" y="4365"/>
                </a:lnTo>
                <a:lnTo>
                  <a:pt x="1756" y="4365"/>
                </a:lnTo>
                <a:lnTo>
                  <a:pt x="1756" y="4357"/>
                </a:lnTo>
                <a:lnTo>
                  <a:pt x="1775" y="4357"/>
                </a:lnTo>
                <a:lnTo>
                  <a:pt x="1775" y="4350"/>
                </a:lnTo>
                <a:lnTo>
                  <a:pt x="1800" y="4350"/>
                </a:lnTo>
                <a:lnTo>
                  <a:pt x="1800" y="4342"/>
                </a:lnTo>
                <a:lnTo>
                  <a:pt x="1804" y="4342"/>
                </a:lnTo>
                <a:lnTo>
                  <a:pt x="1804" y="4333"/>
                </a:lnTo>
                <a:lnTo>
                  <a:pt x="1808" y="4333"/>
                </a:lnTo>
                <a:lnTo>
                  <a:pt x="1808" y="4326"/>
                </a:lnTo>
                <a:lnTo>
                  <a:pt x="1813" y="4326"/>
                </a:lnTo>
                <a:lnTo>
                  <a:pt x="1813" y="4318"/>
                </a:lnTo>
                <a:lnTo>
                  <a:pt x="1817" y="4318"/>
                </a:lnTo>
                <a:lnTo>
                  <a:pt x="1817" y="4311"/>
                </a:lnTo>
                <a:lnTo>
                  <a:pt x="1836" y="4311"/>
                </a:lnTo>
                <a:lnTo>
                  <a:pt x="1836" y="4304"/>
                </a:lnTo>
                <a:lnTo>
                  <a:pt x="1851" y="4304"/>
                </a:lnTo>
                <a:lnTo>
                  <a:pt x="1851" y="4287"/>
                </a:lnTo>
                <a:lnTo>
                  <a:pt x="1855" y="4287"/>
                </a:lnTo>
                <a:lnTo>
                  <a:pt x="1855" y="4280"/>
                </a:lnTo>
                <a:lnTo>
                  <a:pt x="1861" y="4280"/>
                </a:lnTo>
                <a:lnTo>
                  <a:pt x="1861" y="4265"/>
                </a:lnTo>
                <a:lnTo>
                  <a:pt x="1893" y="4265"/>
                </a:lnTo>
                <a:lnTo>
                  <a:pt x="1893" y="4258"/>
                </a:lnTo>
                <a:lnTo>
                  <a:pt x="1897" y="4258"/>
                </a:lnTo>
                <a:lnTo>
                  <a:pt x="1897" y="4250"/>
                </a:lnTo>
                <a:lnTo>
                  <a:pt x="1916" y="4250"/>
                </a:lnTo>
                <a:lnTo>
                  <a:pt x="1916" y="4241"/>
                </a:lnTo>
                <a:lnTo>
                  <a:pt x="1925" y="4241"/>
                </a:lnTo>
                <a:lnTo>
                  <a:pt x="1925" y="4234"/>
                </a:lnTo>
                <a:lnTo>
                  <a:pt x="1944" y="4234"/>
                </a:lnTo>
                <a:lnTo>
                  <a:pt x="1944" y="4226"/>
                </a:lnTo>
                <a:lnTo>
                  <a:pt x="1948" y="4226"/>
                </a:lnTo>
                <a:lnTo>
                  <a:pt x="1948" y="4219"/>
                </a:lnTo>
                <a:lnTo>
                  <a:pt x="1967" y="4219"/>
                </a:lnTo>
                <a:lnTo>
                  <a:pt x="1967" y="4212"/>
                </a:lnTo>
                <a:lnTo>
                  <a:pt x="1977" y="4212"/>
                </a:lnTo>
                <a:lnTo>
                  <a:pt x="1977" y="4204"/>
                </a:lnTo>
                <a:lnTo>
                  <a:pt x="1986" y="4204"/>
                </a:lnTo>
                <a:lnTo>
                  <a:pt x="1986" y="4195"/>
                </a:lnTo>
                <a:lnTo>
                  <a:pt x="2018" y="4195"/>
                </a:lnTo>
                <a:lnTo>
                  <a:pt x="2018" y="4188"/>
                </a:lnTo>
                <a:lnTo>
                  <a:pt x="2047" y="4188"/>
                </a:lnTo>
                <a:lnTo>
                  <a:pt x="2047" y="4180"/>
                </a:lnTo>
                <a:lnTo>
                  <a:pt x="2051" y="4180"/>
                </a:lnTo>
                <a:lnTo>
                  <a:pt x="2051" y="4173"/>
                </a:lnTo>
                <a:lnTo>
                  <a:pt x="2070" y="4173"/>
                </a:lnTo>
                <a:lnTo>
                  <a:pt x="2070" y="4165"/>
                </a:lnTo>
                <a:lnTo>
                  <a:pt x="2085" y="4165"/>
                </a:lnTo>
                <a:lnTo>
                  <a:pt x="2085" y="4158"/>
                </a:lnTo>
                <a:lnTo>
                  <a:pt x="2089" y="4158"/>
                </a:lnTo>
                <a:lnTo>
                  <a:pt x="2089" y="4141"/>
                </a:lnTo>
                <a:lnTo>
                  <a:pt x="2108" y="4141"/>
                </a:lnTo>
                <a:lnTo>
                  <a:pt x="2108" y="4134"/>
                </a:lnTo>
                <a:lnTo>
                  <a:pt x="2252" y="4134"/>
                </a:lnTo>
                <a:lnTo>
                  <a:pt x="2252" y="4127"/>
                </a:lnTo>
                <a:lnTo>
                  <a:pt x="2261" y="4127"/>
                </a:lnTo>
                <a:lnTo>
                  <a:pt x="2261" y="4119"/>
                </a:lnTo>
                <a:lnTo>
                  <a:pt x="2290" y="4119"/>
                </a:lnTo>
                <a:lnTo>
                  <a:pt x="2290" y="4110"/>
                </a:lnTo>
                <a:lnTo>
                  <a:pt x="2299" y="4110"/>
                </a:lnTo>
                <a:lnTo>
                  <a:pt x="2299" y="4103"/>
                </a:lnTo>
                <a:lnTo>
                  <a:pt x="2328" y="4103"/>
                </a:lnTo>
                <a:lnTo>
                  <a:pt x="2328" y="4086"/>
                </a:lnTo>
                <a:lnTo>
                  <a:pt x="2351" y="4086"/>
                </a:lnTo>
                <a:lnTo>
                  <a:pt x="2351" y="4079"/>
                </a:lnTo>
                <a:lnTo>
                  <a:pt x="2360" y="4079"/>
                </a:lnTo>
                <a:lnTo>
                  <a:pt x="2360" y="4070"/>
                </a:lnTo>
                <a:lnTo>
                  <a:pt x="2425" y="4070"/>
                </a:lnTo>
                <a:lnTo>
                  <a:pt x="2425" y="4062"/>
                </a:lnTo>
                <a:lnTo>
                  <a:pt x="2453" y="4062"/>
                </a:lnTo>
                <a:lnTo>
                  <a:pt x="2453" y="4053"/>
                </a:lnTo>
                <a:lnTo>
                  <a:pt x="2459" y="4053"/>
                </a:lnTo>
                <a:lnTo>
                  <a:pt x="2459" y="4044"/>
                </a:lnTo>
                <a:lnTo>
                  <a:pt x="2510" y="4044"/>
                </a:lnTo>
                <a:lnTo>
                  <a:pt x="2510" y="4035"/>
                </a:lnTo>
                <a:lnTo>
                  <a:pt x="2556" y="4035"/>
                </a:lnTo>
                <a:lnTo>
                  <a:pt x="2556" y="4024"/>
                </a:lnTo>
                <a:lnTo>
                  <a:pt x="2584" y="4024"/>
                </a:lnTo>
                <a:lnTo>
                  <a:pt x="2584" y="4014"/>
                </a:lnTo>
                <a:lnTo>
                  <a:pt x="2590" y="4014"/>
                </a:lnTo>
                <a:lnTo>
                  <a:pt x="2590" y="4005"/>
                </a:lnTo>
                <a:lnTo>
                  <a:pt x="2607" y="4005"/>
                </a:lnTo>
                <a:lnTo>
                  <a:pt x="2607" y="3994"/>
                </a:lnTo>
                <a:lnTo>
                  <a:pt x="2641" y="3994"/>
                </a:lnTo>
                <a:lnTo>
                  <a:pt x="2641" y="3985"/>
                </a:lnTo>
                <a:lnTo>
                  <a:pt x="2645" y="3985"/>
                </a:lnTo>
                <a:lnTo>
                  <a:pt x="2645" y="3974"/>
                </a:lnTo>
                <a:lnTo>
                  <a:pt x="2655" y="3974"/>
                </a:lnTo>
                <a:lnTo>
                  <a:pt x="2655" y="3963"/>
                </a:lnTo>
                <a:lnTo>
                  <a:pt x="2664" y="3963"/>
                </a:lnTo>
                <a:lnTo>
                  <a:pt x="2664" y="3953"/>
                </a:lnTo>
                <a:lnTo>
                  <a:pt x="2683" y="3953"/>
                </a:lnTo>
                <a:lnTo>
                  <a:pt x="2683" y="3942"/>
                </a:lnTo>
                <a:lnTo>
                  <a:pt x="2692" y="3942"/>
                </a:lnTo>
                <a:lnTo>
                  <a:pt x="2692" y="3933"/>
                </a:lnTo>
                <a:lnTo>
                  <a:pt x="2696" y="3933"/>
                </a:lnTo>
                <a:lnTo>
                  <a:pt x="2696" y="3922"/>
                </a:lnTo>
                <a:lnTo>
                  <a:pt x="2725" y="3922"/>
                </a:lnTo>
                <a:lnTo>
                  <a:pt x="2725" y="3911"/>
                </a:lnTo>
                <a:lnTo>
                  <a:pt x="2734" y="3911"/>
                </a:lnTo>
                <a:lnTo>
                  <a:pt x="2734" y="3900"/>
                </a:lnTo>
                <a:lnTo>
                  <a:pt x="2776" y="3900"/>
                </a:lnTo>
                <a:lnTo>
                  <a:pt x="2776" y="3889"/>
                </a:lnTo>
                <a:lnTo>
                  <a:pt x="2795" y="3889"/>
                </a:lnTo>
                <a:lnTo>
                  <a:pt x="2795" y="3878"/>
                </a:lnTo>
                <a:lnTo>
                  <a:pt x="2833" y="3878"/>
                </a:lnTo>
                <a:lnTo>
                  <a:pt x="2833" y="3867"/>
                </a:lnTo>
                <a:lnTo>
                  <a:pt x="2846" y="3867"/>
                </a:lnTo>
                <a:lnTo>
                  <a:pt x="2846" y="3845"/>
                </a:lnTo>
                <a:lnTo>
                  <a:pt x="2850" y="3845"/>
                </a:lnTo>
                <a:lnTo>
                  <a:pt x="2850" y="3832"/>
                </a:lnTo>
                <a:lnTo>
                  <a:pt x="2865" y="3832"/>
                </a:lnTo>
                <a:lnTo>
                  <a:pt x="2865" y="3821"/>
                </a:lnTo>
                <a:lnTo>
                  <a:pt x="2879" y="3821"/>
                </a:lnTo>
                <a:lnTo>
                  <a:pt x="2879" y="3810"/>
                </a:lnTo>
                <a:lnTo>
                  <a:pt x="2901" y="3810"/>
                </a:lnTo>
                <a:lnTo>
                  <a:pt x="2901" y="3797"/>
                </a:lnTo>
                <a:lnTo>
                  <a:pt x="2936" y="3797"/>
                </a:lnTo>
                <a:lnTo>
                  <a:pt x="2936" y="3786"/>
                </a:lnTo>
                <a:lnTo>
                  <a:pt x="2977" y="3786"/>
                </a:lnTo>
                <a:lnTo>
                  <a:pt x="2977" y="3773"/>
                </a:lnTo>
                <a:lnTo>
                  <a:pt x="2981" y="3773"/>
                </a:lnTo>
                <a:lnTo>
                  <a:pt x="2981" y="3749"/>
                </a:lnTo>
                <a:lnTo>
                  <a:pt x="3006" y="3749"/>
                </a:lnTo>
                <a:lnTo>
                  <a:pt x="3006" y="3736"/>
                </a:lnTo>
                <a:lnTo>
                  <a:pt x="3023" y="3736"/>
                </a:lnTo>
                <a:lnTo>
                  <a:pt x="3023" y="3710"/>
                </a:lnTo>
                <a:lnTo>
                  <a:pt x="3070" y="3710"/>
                </a:lnTo>
                <a:lnTo>
                  <a:pt x="3070" y="3684"/>
                </a:lnTo>
                <a:lnTo>
                  <a:pt x="3076" y="3684"/>
                </a:lnTo>
                <a:lnTo>
                  <a:pt x="3076" y="3671"/>
                </a:lnTo>
                <a:lnTo>
                  <a:pt x="3160" y="3671"/>
                </a:lnTo>
                <a:lnTo>
                  <a:pt x="3160" y="3659"/>
                </a:lnTo>
                <a:lnTo>
                  <a:pt x="3169" y="3659"/>
                </a:lnTo>
                <a:lnTo>
                  <a:pt x="3169" y="3646"/>
                </a:lnTo>
                <a:lnTo>
                  <a:pt x="3198" y="3646"/>
                </a:lnTo>
                <a:lnTo>
                  <a:pt x="3198" y="3631"/>
                </a:lnTo>
                <a:lnTo>
                  <a:pt x="3207" y="3631"/>
                </a:lnTo>
                <a:lnTo>
                  <a:pt x="3207" y="3618"/>
                </a:lnTo>
                <a:lnTo>
                  <a:pt x="3294" y="3618"/>
                </a:lnTo>
                <a:lnTo>
                  <a:pt x="3294" y="3601"/>
                </a:lnTo>
                <a:lnTo>
                  <a:pt x="3351" y="3601"/>
                </a:lnTo>
                <a:lnTo>
                  <a:pt x="3351" y="3587"/>
                </a:lnTo>
                <a:lnTo>
                  <a:pt x="3403" y="3587"/>
                </a:lnTo>
                <a:lnTo>
                  <a:pt x="3403" y="3570"/>
                </a:lnTo>
                <a:lnTo>
                  <a:pt x="3412" y="3570"/>
                </a:lnTo>
                <a:lnTo>
                  <a:pt x="3412" y="3555"/>
                </a:lnTo>
                <a:lnTo>
                  <a:pt x="3444" y="3555"/>
                </a:lnTo>
                <a:lnTo>
                  <a:pt x="3444" y="3537"/>
                </a:lnTo>
                <a:lnTo>
                  <a:pt x="3473" y="3537"/>
                </a:lnTo>
                <a:lnTo>
                  <a:pt x="3473" y="3520"/>
                </a:lnTo>
                <a:lnTo>
                  <a:pt x="3505" y="3520"/>
                </a:lnTo>
                <a:lnTo>
                  <a:pt x="3505" y="3502"/>
                </a:lnTo>
                <a:lnTo>
                  <a:pt x="3655" y="3502"/>
                </a:lnTo>
                <a:lnTo>
                  <a:pt x="3655" y="3482"/>
                </a:lnTo>
                <a:lnTo>
                  <a:pt x="3720" y="3482"/>
                </a:lnTo>
                <a:lnTo>
                  <a:pt x="3720" y="3459"/>
                </a:lnTo>
                <a:lnTo>
                  <a:pt x="3809" y="3459"/>
                </a:lnTo>
                <a:lnTo>
                  <a:pt x="3809" y="3437"/>
                </a:lnTo>
                <a:lnTo>
                  <a:pt x="3851" y="3437"/>
                </a:lnTo>
                <a:lnTo>
                  <a:pt x="3851" y="3413"/>
                </a:lnTo>
                <a:lnTo>
                  <a:pt x="3883" y="3413"/>
                </a:lnTo>
                <a:lnTo>
                  <a:pt x="3883" y="3389"/>
                </a:lnTo>
                <a:lnTo>
                  <a:pt x="3936" y="3389"/>
                </a:lnTo>
                <a:lnTo>
                  <a:pt x="3936" y="3364"/>
                </a:lnTo>
                <a:lnTo>
                  <a:pt x="3959" y="3364"/>
                </a:lnTo>
                <a:lnTo>
                  <a:pt x="3959" y="3340"/>
                </a:lnTo>
                <a:lnTo>
                  <a:pt x="4029" y="3340"/>
                </a:lnTo>
                <a:lnTo>
                  <a:pt x="4029" y="3312"/>
                </a:lnTo>
                <a:lnTo>
                  <a:pt x="4033" y="3312"/>
                </a:lnTo>
                <a:lnTo>
                  <a:pt x="4033" y="3284"/>
                </a:lnTo>
                <a:lnTo>
                  <a:pt x="4065" y="3284"/>
                </a:lnTo>
                <a:lnTo>
                  <a:pt x="4065" y="3257"/>
                </a:lnTo>
                <a:lnTo>
                  <a:pt x="4090" y="3257"/>
                </a:lnTo>
                <a:lnTo>
                  <a:pt x="4090" y="3229"/>
                </a:lnTo>
                <a:lnTo>
                  <a:pt x="4126" y="3229"/>
                </a:lnTo>
                <a:lnTo>
                  <a:pt x="4126" y="3200"/>
                </a:lnTo>
                <a:lnTo>
                  <a:pt x="4136" y="3200"/>
                </a:lnTo>
                <a:lnTo>
                  <a:pt x="4136" y="3170"/>
                </a:lnTo>
                <a:lnTo>
                  <a:pt x="4253" y="3170"/>
                </a:lnTo>
                <a:lnTo>
                  <a:pt x="4253" y="3107"/>
                </a:lnTo>
                <a:lnTo>
                  <a:pt x="4324" y="3107"/>
                </a:lnTo>
                <a:lnTo>
                  <a:pt x="4324" y="3074"/>
                </a:lnTo>
                <a:lnTo>
                  <a:pt x="4346" y="3074"/>
                </a:lnTo>
                <a:lnTo>
                  <a:pt x="4346" y="3041"/>
                </a:lnTo>
                <a:lnTo>
                  <a:pt x="4362" y="3041"/>
                </a:lnTo>
                <a:lnTo>
                  <a:pt x="4362" y="3008"/>
                </a:lnTo>
                <a:lnTo>
                  <a:pt x="4384" y="3008"/>
                </a:lnTo>
                <a:lnTo>
                  <a:pt x="4384" y="2940"/>
                </a:lnTo>
                <a:lnTo>
                  <a:pt x="4515" y="2940"/>
                </a:lnTo>
                <a:lnTo>
                  <a:pt x="4515" y="2905"/>
                </a:lnTo>
                <a:lnTo>
                  <a:pt x="4552" y="2905"/>
                </a:lnTo>
                <a:lnTo>
                  <a:pt x="4552" y="2868"/>
                </a:lnTo>
                <a:lnTo>
                  <a:pt x="4650" y="2868"/>
                </a:lnTo>
                <a:lnTo>
                  <a:pt x="4650" y="2829"/>
                </a:lnTo>
                <a:lnTo>
                  <a:pt x="4707" y="2829"/>
                </a:lnTo>
                <a:lnTo>
                  <a:pt x="4707" y="2790"/>
                </a:lnTo>
                <a:lnTo>
                  <a:pt x="4739" y="2790"/>
                </a:lnTo>
                <a:lnTo>
                  <a:pt x="4739" y="2750"/>
                </a:lnTo>
                <a:lnTo>
                  <a:pt x="4777" y="2750"/>
                </a:lnTo>
                <a:lnTo>
                  <a:pt x="4777" y="2711"/>
                </a:lnTo>
                <a:lnTo>
                  <a:pt x="4787" y="2711"/>
                </a:lnTo>
                <a:lnTo>
                  <a:pt x="4787" y="2671"/>
                </a:lnTo>
                <a:lnTo>
                  <a:pt x="4800" y="2671"/>
                </a:lnTo>
                <a:lnTo>
                  <a:pt x="4800" y="2630"/>
                </a:lnTo>
                <a:lnTo>
                  <a:pt x="4848" y="2630"/>
                </a:lnTo>
                <a:lnTo>
                  <a:pt x="4848" y="2589"/>
                </a:lnTo>
                <a:lnTo>
                  <a:pt x="4916" y="2589"/>
                </a:lnTo>
                <a:lnTo>
                  <a:pt x="4916" y="2547"/>
                </a:lnTo>
                <a:lnTo>
                  <a:pt x="4926" y="2547"/>
                </a:lnTo>
                <a:lnTo>
                  <a:pt x="4926" y="2505"/>
                </a:lnTo>
                <a:lnTo>
                  <a:pt x="4950" y="2505"/>
                </a:lnTo>
                <a:lnTo>
                  <a:pt x="4950" y="2462"/>
                </a:lnTo>
                <a:lnTo>
                  <a:pt x="4973" y="2462"/>
                </a:lnTo>
                <a:lnTo>
                  <a:pt x="4973" y="2420"/>
                </a:lnTo>
                <a:lnTo>
                  <a:pt x="4996" y="2420"/>
                </a:lnTo>
                <a:lnTo>
                  <a:pt x="4996" y="2376"/>
                </a:lnTo>
                <a:lnTo>
                  <a:pt x="5043" y="2376"/>
                </a:lnTo>
                <a:lnTo>
                  <a:pt x="5043" y="2331"/>
                </a:lnTo>
                <a:lnTo>
                  <a:pt x="5091" y="2331"/>
                </a:lnTo>
                <a:lnTo>
                  <a:pt x="5091" y="2287"/>
                </a:lnTo>
                <a:lnTo>
                  <a:pt x="5095" y="2287"/>
                </a:lnTo>
                <a:lnTo>
                  <a:pt x="5095" y="2241"/>
                </a:lnTo>
                <a:lnTo>
                  <a:pt x="5104" y="2241"/>
                </a:lnTo>
                <a:lnTo>
                  <a:pt x="5104" y="2195"/>
                </a:lnTo>
                <a:lnTo>
                  <a:pt x="5117" y="2195"/>
                </a:lnTo>
                <a:lnTo>
                  <a:pt x="5117" y="2149"/>
                </a:lnTo>
                <a:lnTo>
                  <a:pt x="5245" y="2149"/>
                </a:lnTo>
                <a:lnTo>
                  <a:pt x="5245" y="2101"/>
                </a:lnTo>
                <a:lnTo>
                  <a:pt x="5248" y="2101"/>
                </a:lnTo>
                <a:lnTo>
                  <a:pt x="5248" y="2053"/>
                </a:lnTo>
                <a:lnTo>
                  <a:pt x="5273" y="2053"/>
                </a:lnTo>
                <a:lnTo>
                  <a:pt x="5273" y="2003"/>
                </a:lnTo>
                <a:lnTo>
                  <a:pt x="5370" y="2003"/>
                </a:lnTo>
                <a:lnTo>
                  <a:pt x="5370" y="1954"/>
                </a:lnTo>
                <a:lnTo>
                  <a:pt x="5412" y="1954"/>
                </a:lnTo>
                <a:lnTo>
                  <a:pt x="5412" y="1904"/>
                </a:lnTo>
                <a:lnTo>
                  <a:pt x="5450" y="1904"/>
                </a:lnTo>
                <a:lnTo>
                  <a:pt x="5450" y="1854"/>
                </a:lnTo>
                <a:lnTo>
                  <a:pt x="5469" y="1854"/>
                </a:lnTo>
                <a:lnTo>
                  <a:pt x="5469" y="1751"/>
                </a:lnTo>
                <a:lnTo>
                  <a:pt x="5510" y="1751"/>
                </a:lnTo>
                <a:lnTo>
                  <a:pt x="5510" y="1699"/>
                </a:lnTo>
                <a:lnTo>
                  <a:pt x="5664" y="1699"/>
                </a:lnTo>
                <a:lnTo>
                  <a:pt x="5664" y="1646"/>
                </a:lnTo>
                <a:lnTo>
                  <a:pt x="5769" y="1646"/>
                </a:lnTo>
                <a:lnTo>
                  <a:pt x="5769" y="1587"/>
                </a:lnTo>
                <a:lnTo>
                  <a:pt x="6038" y="1587"/>
                </a:lnTo>
                <a:lnTo>
                  <a:pt x="6038" y="1520"/>
                </a:lnTo>
                <a:lnTo>
                  <a:pt x="6492" y="1520"/>
                </a:lnTo>
                <a:lnTo>
                  <a:pt x="6492" y="1437"/>
                </a:lnTo>
                <a:lnTo>
                  <a:pt x="6652" y="1437"/>
                </a:lnTo>
                <a:lnTo>
                  <a:pt x="6652" y="1340"/>
                </a:lnTo>
                <a:lnTo>
                  <a:pt x="6726" y="1340"/>
                </a:lnTo>
                <a:lnTo>
                  <a:pt x="6726" y="1236"/>
                </a:lnTo>
                <a:lnTo>
                  <a:pt x="6735" y="1236"/>
                </a:lnTo>
                <a:lnTo>
                  <a:pt x="6735" y="1131"/>
                </a:lnTo>
                <a:lnTo>
                  <a:pt x="6914" y="1131"/>
                </a:lnTo>
                <a:lnTo>
                  <a:pt x="6914" y="1010"/>
                </a:lnTo>
                <a:lnTo>
                  <a:pt x="6931" y="1010"/>
                </a:lnTo>
                <a:lnTo>
                  <a:pt x="6931" y="886"/>
                </a:lnTo>
                <a:lnTo>
                  <a:pt x="6956" y="886"/>
                </a:lnTo>
                <a:lnTo>
                  <a:pt x="6956" y="763"/>
                </a:lnTo>
                <a:lnTo>
                  <a:pt x="7090" y="763"/>
                </a:lnTo>
                <a:lnTo>
                  <a:pt x="7090" y="623"/>
                </a:lnTo>
                <a:lnTo>
                  <a:pt x="7128" y="623"/>
                </a:lnTo>
                <a:lnTo>
                  <a:pt x="7128" y="481"/>
                </a:lnTo>
                <a:lnTo>
                  <a:pt x="7273" y="481"/>
                </a:lnTo>
                <a:lnTo>
                  <a:pt x="7273" y="313"/>
                </a:lnTo>
                <a:lnTo>
                  <a:pt x="7624" y="313"/>
                </a:lnTo>
                <a:lnTo>
                  <a:pt x="7624" y="0"/>
                </a:lnTo>
                <a:lnTo>
                  <a:pt x="7683" y="0"/>
                </a:lnTo>
              </a:path>
            </a:pathLst>
          </a:custGeom>
          <a:noFill/>
          <a:ln w="28575" cmpd="sng">
            <a:solidFill>
              <a:srgbClr val="FFFFFF"/>
            </a:solidFill>
            <a:prstDash val="solid"/>
            <a:round/>
            <a:headEnd/>
            <a:tailEnd/>
          </a:ln>
        </p:spPr>
        <p:txBody>
          <a:bodyPr/>
          <a:lstStyle/>
          <a:p>
            <a:endParaRPr lang="en-US" sz="1600" i="0" smtClean="0">
              <a:solidFill>
                <a:srgbClr val="000000"/>
              </a:solidFill>
              <a:latin typeface="Arial" charset="0"/>
            </a:endParaRPr>
          </a:p>
        </p:txBody>
      </p:sp>
      <p:sp>
        <p:nvSpPr>
          <p:cNvPr id="264230" name="Freeform 38"/>
          <p:cNvSpPr>
            <a:spLocks/>
          </p:cNvSpPr>
          <p:nvPr/>
        </p:nvSpPr>
        <p:spPr bwMode="auto">
          <a:xfrm>
            <a:off x="1636713" y="3640138"/>
            <a:ext cx="6099175" cy="1995487"/>
          </a:xfrm>
          <a:custGeom>
            <a:avLst/>
            <a:gdLst/>
            <a:ahLst/>
            <a:cxnLst>
              <a:cxn ang="0">
                <a:pos x="55" y="2500"/>
              </a:cxn>
              <a:cxn ang="0">
                <a:pos x="144" y="2485"/>
              </a:cxn>
              <a:cxn ang="0">
                <a:pos x="154" y="2465"/>
              </a:cxn>
              <a:cxn ang="0">
                <a:pos x="192" y="2450"/>
              </a:cxn>
              <a:cxn ang="0">
                <a:pos x="218" y="2428"/>
              </a:cxn>
              <a:cxn ang="0">
                <a:pos x="298" y="2413"/>
              </a:cxn>
              <a:cxn ang="0">
                <a:pos x="349" y="2391"/>
              </a:cxn>
              <a:cxn ang="0">
                <a:pos x="480" y="2376"/>
              </a:cxn>
              <a:cxn ang="0">
                <a:pos x="579" y="2354"/>
              </a:cxn>
              <a:cxn ang="0">
                <a:pos x="758" y="2340"/>
              </a:cxn>
              <a:cxn ang="0">
                <a:pos x="771" y="2303"/>
              </a:cxn>
              <a:cxn ang="0">
                <a:pos x="826" y="2288"/>
              </a:cxn>
              <a:cxn ang="0">
                <a:pos x="873" y="2266"/>
              </a:cxn>
              <a:cxn ang="0">
                <a:pos x="915" y="2251"/>
              </a:cxn>
              <a:cxn ang="0">
                <a:pos x="991" y="2222"/>
              </a:cxn>
              <a:cxn ang="0">
                <a:pos x="1103" y="2205"/>
              </a:cxn>
              <a:cxn ang="0">
                <a:pos x="1139" y="2183"/>
              </a:cxn>
              <a:cxn ang="0">
                <a:pos x="1168" y="2168"/>
              </a:cxn>
              <a:cxn ang="0">
                <a:pos x="1270" y="2146"/>
              </a:cxn>
              <a:cxn ang="0">
                <a:pos x="1318" y="2131"/>
              </a:cxn>
              <a:cxn ang="0">
                <a:pos x="1356" y="2107"/>
              </a:cxn>
              <a:cxn ang="0">
                <a:pos x="1477" y="2085"/>
              </a:cxn>
              <a:cxn ang="0">
                <a:pos x="1608" y="2063"/>
              </a:cxn>
              <a:cxn ang="0">
                <a:pos x="1756" y="2048"/>
              </a:cxn>
              <a:cxn ang="0">
                <a:pos x="1813" y="2017"/>
              </a:cxn>
              <a:cxn ang="0">
                <a:pos x="1861" y="2002"/>
              </a:cxn>
              <a:cxn ang="0">
                <a:pos x="1967" y="1978"/>
              </a:cxn>
              <a:cxn ang="0">
                <a:pos x="2005" y="1964"/>
              </a:cxn>
              <a:cxn ang="0">
                <a:pos x="2043" y="1940"/>
              </a:cxn>
              <a:cxn ang="0">
                <a:pos x="2108" y="1925"/>
              </a:cxn>
              <a:cxn ang="0">
                <a:pos x="2168" y="1903"/>
              </a:cxn>
              <a:cxn ang="0">
                <a:pos x="2216" y="1886"/>
              </a:cxn>
              <a:cxn ang="0">
                <a:pos x="2337" y="1855"/>
              </a:cxn>
              <a:cxn ang="0">
                <a:pos x="2476" y="1838"/>
              </a:cxn>
              <a:cxn ang="0">
                <a:pos x="2520" y="1809"/>
              </a:cxn>
              <a:cxn ang="0">
                <a:pos x="2729" y="1788"/>
              </a:cxn>
              <a:cxn ang="0">
                <a:pos x="2875" y="1755"/>
              </a:cxn>
              <a:cxn ang="0">
                <a:pos x="3006" y="1731"/>
              </a:cxn>
              <a:cxn ang="0">
                <a:pos x="3070" y="1693"/>
              </a:cxn>
              <a:cxn ang="0">
                <a:pos x="3122" y="1667"/>
              </a:cxn>
              <a:cxn ang="0">
                <a:pos x="3291" y="1624"/>
              </a:cxn>
              <a:cxn ang="0">
                <a:pos x="3594" y="1589"/>
              </a:cxn>
              <a:cxn ang="0">
                <a:pos x="3927" y="1519"/>
              </a:cxn>
              <a:cxn ang="0">
                <a:pos x="4122" y="1438"/>
              </a:cxn>
              <a:cxn ang="0">
                <a:pos x="4212" y="1317"/>
              </a:cxn>
              <a:cxn ang="0">
                <a:pos x="4375" y="1217"/>
              </a:cxn>
              <a:cxn ang="0">
                <a:pos x="4422" y="1114"/>
              </a:cxn>
              <a:cxn ang="0">
                <a:pos x="4669" y="1038"/>
              </a:cxn>
              <a:cxn ang="0">
                <a:pos x="4743" y="920"/>
              </a:cxn>
              <a:cxn ang="0">
                <a:pos x="5440" y="835"/>
              </a:cxn>
              <a:cxn ang="0">
                <a:pos x="5801" y="668"/>
              </a:cxn>
              <a:cxn ang="0">
                <a:pos x="6870" y="482"/>
              </a:cxn>
              <a:cxn ang="0">
                <a:pos x="7349" y="0"/>
              </a:cxn>
            </a:cxnLst>
            <a:rect l="0" t="0" r="r" b="b"/>
            <a:pathLst>
              <a:path w="7683" h="2515">
                <a:moveTo>
                  <a:pt x="0" y="2515"/>
                </a:moveTo>
                <a:lnTo>
                  <a:pt x="36" y="2515"/>
                </a:lnTo>
                <a:lnTo>
                  <a:pt x="36" y="2507"/>
                </a:lnTo>
                <a:lnTo>
                  <a:pt x="55" y="2507"/>
                </a:lnTo>
                <a:lnTo>
                  <a:pt x="55" y="2500"/>
                </a:lnTo>
                <a:lnTo>
                  <a:pt x="97" y="2500"/>
                </a:lnTo>
                <a:lnTo>
                  <a:pt x="97" y="2493"/>
                </a:lnTo>
                <a:lnTo>
                  <a:pt x="121" y="2493"/>
                </a:lnTo>
                <a:lnTo>
                  <a:pt x="121" y="2485"/>
                </a:lnTo>
                <a:lnTo>
                  <a:pt x="144" y="2485"/>
                </a:lnTo>
                <a:lnTo>
                  <a:pt x="144" y="2480"/>
                </a:lnTo>
                <a:lnTo>
                  <a:pt x="150" y="2480"/>
                </a:lnTo>
                <a:lnTo>
                  <a:pt x="150" y="2472"/>
                </a:lnTo>
                <a:lnTo>
                  <a:pt x="154" y="2472"/>
                </a:lnTo>
                <a:lnTo>
                  <a:pt x="154" y="2465"/>
                </a:lnTo>
                <a:lnTo>
                  <a:pt x="176" y="2465"/>
                </a:lnTo>
                <a:lnTo>
                  <a:pt x="176" y="2458"/>
                </a:lnTo>
                <a:lnTo>
                  <a:pt x="186" y="2458"/>
                </a:lnTo>
                <a:lnTo>
                  <a:pt x="186" y="2450"/>
                </a:lnTo>
                <a:lnTo>
                  <a:pt x="192" y="2450"/>
                </a:lnTo>
                <a:lnTo>
                  <a:pt x="192" y="2443"/>
                </a:lnTo>
                <a:lnTo>
                  <a:pt x="195" y="2443"/>
                </a:lnTo>
                <a:lnTo>
                  <a:pt x="195" y="2435"/>
                </a:lnTo>
                <a:lnTo>
                  <a:pt x="218" y="2435"/>
                </a:lnTo>
                <a:lnTo>
                  <a:pt x="218" y="2428"/>
                </a:lnTo>
                <a:lnTo>
                  <a:pt x="228" y="2428"/>
                </a:lnTo>
                <a:lnTo>
                  <a:pt x="228" y="2421"/>
                </a:lnTo>
                <a:lnTo>
                  <a:pt x="294" y="2421"/>
                </a:lnTo>
                <a:lnTo>
                  <a:pt x="294" y="2413"/>
                </a:lnTo>
                <a:lnTo>
                  <a:pt x="298" y="2413"/>
                </a:lnTo>
                <a:lnTo>
                  <a:pt x="298" y="2406"/>
                </a:lnTo>
                <a:lnTo>
                  <a:pt x="340" y="2406"/>
                </a:lnTo>
                <a:lnTo>
                  <a:pt x="340" y="2399"/>
                </a:lnTo>
                <a:lnTo>
                  <a:pt x="349" y="2399"/>
                </a:lnTo>
                <a:lnTo>
                  <a:pt x="349" y="2391"/>
                </a:lnTo>
                <a:lnTo>
                  <a:pt x="410" y="2391"/>
                </a:lnTo>
                <a:lnTo>
                  <a:pt x="410" y="2384"/>
                </a:lnTo>
                <a:lnTo>
                  <a:pt x="438" y="2384"/>
                </a:lnTo>
                <a:lnTo>
                  <a:pt x="438" y="2376"/>
                </a:lnTo>
                <a:lnTo>
                  <a:pt x="480" y="2376"/>
                </a:lnTo>
                <a:lnTo>
                  <a:pt x="480" y="2369"/>
                </a:lnTo>
                <a:lnTo>
                  <a:pt x="547" y="2369"/>
                </a:lnTo>
                <a:lnTo>
                  <a:pt x="547" y="2362"/>
                </a:lnTo>
                <a:lnTo>
                  <a:pt x="579" y="2362"/>
                </a:lnTo>
                <a:lnTo>
                  <a:pt x="579" y="2354"/>
                </a:lnTo>
                <a:lnTo>
                  <a:pt x="607" y="2354"/>
                </a:lnTo>
                <a:lnTo>
                  <a:pt x="607" y="2347"/>
                </a:lnTo>
                <a:lnTo>
                  <a:pt x="733" y="2347"/>
                </a:lnTo>
                <a:lnTo>
                  <a:pt x="733" y="2340"/>
                </a:lnTo>
                <a:lnTo>
                  <a:pt x="758" y="2340"/>
                </a:lnTo>
                <a:lnTo>
                  <a:pt x="758" y="2332"/>
                </a:lnTo>
                <a:lnTo>
                  <a:pt x="761" y="2332"/>
                </a:lnTo>
                <a:lnTo>
                  <a:pt x="761" y="2317"/>
                </a:lnTo>
                <a:lnTo>
                  <a:pt x="771" y="2317"/>
                </a:lnTo>
                <a:lnTo>
                  <a:pt x="771" y="2303"/>
                </a:lnTo>
                <a:lnTo>
                  <a:pt x="803" y="2303"/>
                </a:lnTo>
                <a:lnTo>
                  <a:pt x="803" y="2295"/>
                </a:lnTo>
                <a:lnTo>
                  <a:pt x="822" y="2295"/>
                </a:lnTo>
                <a:lnTo>
                  <a:pt x="822" y="2288"/>
                </a:lnTo>
                <a:lnTo>
                  <a:pt x="826" y="2288"/>
                </a:lnTo>
                <a:lnTo>
                  <a:pt x="826" y="2281"/>
                </a:lnTo>
                <a:lnTo>
                  <a:pt x="860" y="2281"/>
                </a:lnTo>
                <a:lnTo>
                  <a:pt x="860" y="2273"/>
                </a:lnTo>
                <a:lnTo>
                  <a:pt x="873" y="2273"/>
                </a:lnTo>
                <a:lnTo>
                  <a:pt x="873" y="2266"/>
                </a:lnTo>
                <a:lnTo>
                  <a:pt x="879" y="2266"/>
                </a:lnTo>
                <a:lnTo>
                  <a:pt x="879" y="2258"/>
                </a:lnTo>
                <a:lnTo>
                  <a:pt x="889" y="2258"/>
                </a:lnTo>
                <a:lnTo>
                  <a:pt x="889" y="2251"/>
                </a:lnTo>
                <a:lnTo>
                  <a:pt x="915" y="2251"/>
                </a:lnTo>
                <a:lnTo>
                  <a:pt x="915" y="2244"/>
                </a:lnTo>
                <a:lnTo>
                  <a:pt x="921" y="2244"/>
                </a:lnTo>
                <a:lnTo>
                  <a:pt x="921" y="2236"/>
                </a:lnTo>
                <a:lnTo>
                  <a:pt x="991" y="2236"/>
                </a:lnTo>
                <a:lnTo>
                  <a:pt x="991" y="2222"/>
                </a:lnTo>
                <a:lnTo>
                  <a:pt x="1027" y="2222"/>
                </a:lnTo>
                <a:lnTo>
                  <a:pt x="1027" y="2212"/>
                </a:lnTo>
                <a:lnTo>
                  <a:pt x="1065" y="2212"/>
                </a:lnTo>
                <a:lnTo>
                  <a:pt x="1065" y="2205"/>
                </a:lnTo>
                <a:lnTo>
                  <a:pt x="1103" y="2205"/>
                </a:lnTo>
                <a:lnTo>
                  <a:pt x="1103" y="2198"/>
                </a:lnTo>
                <a:lnTo>
                  <a:pt x="1113" y="2198"/>
                </a:lnTo>
                <a:lnTo>
                  <a:pt x="1113" y="2190"/>
                </a:lnTo>
                <a:lnTo>
                  <a:pt x="1139" y="2190"/>
                </a:lnTo>
                <a:lnTo>
                  <a:pt x="1139" y="2183"/>
                </a:lnTo>
                <a:lnTo>
                  <a:pt x="1145" y="2183"/>
                </a:lnTo>
                <a:lnTo>
                  <a:pt x="1145" y="2176"/>
                </a:lnTo>
                <a:lnTo>
                  <a:pt x="1154" y="2176"/>
                </a:lnTo>
                <a:lnTo>
                  <a:pt x="1154" y="2168"/>
                </a:lnTo>
                <a:lnTo>
                  <a:pt x="1168" y="2168"/>
                </a:lnTo>
                <a:lnTo>
                  <a:pt x="1168" y="2161"/>
                </a:lnTo>
                <a:lnTo>
                  <a:pt x="1234" y="2161"/>
                </a:lnTo>
                <a:lnTo>
                  <a:pt x="1234" y="2153"/>
                </a:lnTo>
                <a:lnTo>
                  <a:pt x="1270" y="2153"/>
                </a:lnTo>
                <a:lnTo>
                  <a:pt x="1270" y="2146"/>
                </a:lnTo>
                <a:lnTo>
                  <a:pt x="1289" y="2146"/>
                </a:lnTo>
                <a:lnTo>
                  <a:pt x="1289" y="2139"/>
                </a:lnTo>
                <a:lnTo>
                  <a:pt x="1295" y="2139"/>
                </a:lnTo>
                <a:lnTo>
                  <a:pt x="1295" y="2131"/>
                </a:lnTo>
                <a:lnTo>
                  <a:pt x="1318" y="2131"/>
                </a:lnTo>
                <a:lnTo>
                  <a:pt x="1318" y="2124"/>
                </a:lnTo>
                <a:lnTo>
                  <a:pt x="1331" y="2124"/>
                </a:lnTo>
                <a:lnTo>
                  <a:pt x="1331" y="2115"/>
                </a:lnTo>
                <a:lnTo>
                  <a:pt x="1356" y="2115"/>
                </a:lnTo>
                <a:lnTo>
                  <a:pt x="1356" y="2107"/>
                </a:lnTo>
                <a:lnTo>
                  <a:pt x="1397" y="2107"/>
                </a:lnTo>
                <a:lnTo>
                  <a:pt x="1397" y="2093"/>
                </a:lnTo>
                <a:lnTo>
                  <a:pt x="1471" y="2093"/>
                </a:lnTo>
                <a:lnTo>
                  <a:pt x="1471" y="2085"/>
                </a:lnTo>
                <a:lnTo>
                  <a:pt x="1477" y="2085"/>
                </a:lnTo>
                <a:lnTo>
                  <a:pt x="1477" y="2078"/>
                </a:lnTo>
                <a:lnTo>
                  <a:pt x="1570" y="2078"/>
                </a:lnTo>
                <a:lnTo>
                  <a:pt x="1570" y="2070"/>
                </a:lnTo>
                <a:lnTo>
                  <a:pt x="1608" y="2070"/>
                </a:lnTo>
                <a:lnTo>
                  <a:pt x="1608" y="2063"/>
                </a:lnTo>
                <a:lnTo>
                  <a:pt x="1650" y="2063"/>
                </a:lnTo>
                <a:lnTo>
                  <a:pt x="1650" y="2056"/>
                </a:lnTo>
                <a:lnTo>
                  <a:pt x="1669" y="2056"/>
                </a:lnTo>
                <a:lnTo>
                  <a:pt x="1669" y="2048"/>
                </a:lnTo>
                <a:lnTo>
                  <a:pt x="1756" y="2048"/>
                </a:lnTo>
                <a:lnTo>
                  <a:pt x="1756" y="2032"/>
                </a:lnTo>
                <a:lnTo>
                  <a:pt x="1804" y="2032"/>
                </a:lnTo>
                <a:lnTo>
                  <a:pt x="1804" y="2024"/>
                </a:lnTo>
                <a:lnTo>
                  <a:pt x="1813" y="2024"/>
                </a:lnTo>
                <a:lnTo>
                  <a:pt x="1813" y="2017"/>
                </a:lnTo>
                <a:lnTo>
                  <a:pt x="1817" y="2017"/>
                </a:lnTo>
                <a:lnTo>
                  <a:pt x="1817" y="2010"/>
                </a:lnTo>
                <a:lnTo>
                  <a:pt x="1832" y="2010"/>
                </a:lnTo>
                <a:lnTo>
                  <a:pt x="1832" y="2002"/>
                </a:lnTo>
                <a:lnTo>
                  <a:pt x="1861" y="2002"/>
                </a:lnTo>
                <a:lnTo>
                  <a:pt x="1861" y="1995"/>
                </a:lnTo>
                <a:lnTo>
                  <a:pt x="1893" y="1995"/>
                </a:lnTo>
                <a:lnTo>
                  <a:pt x="1893" y="1986"/>
                </a:lnTo>
                <a:lnTo>
                  <a:pt x="1967" y="1986"/>
                </a:lnTo>
                <a:lnTo>
                  <a:pt x="1967" y="1978"/>
                </a:lnTo>
                <a:lnTo>
                  <a:pt x="1977" y="1978"/>
                </a:lnTo>
                <a:lnTo>
                  <a:pt x="1977" y="1971"/>
                </a:lnTo>
                <a:lnTo>
                  <a:pt x="1999" y="1971"/>
                </a:lnTo>
                <a:lnTo>
                  <a:pt x="1999" y="1964"/>
                </a:lnTo>
                <a:lnTo>
                  <a:pt x="2005" y="1964"/>
                </a:lnTo>
                <a:lnTo>
                  <a:pt x="2005" y="1956"/>
                </a:lnTo>
                <a:lnTo>
                  <a:pt x="2009" y="1956"/>
                </a:lnTo>
                <a:lnTo>
                  <a:pt x="2009" y="1949"/>
                </a:lnTo>
                <a:lnTo>
                  <a:pt x="2043" y="1949"/>
                </a:lnTo>
                <a:lnTo>
                  <a:pt x="2043" y="1940"/>
                </a:lnTo>
                <a:lnTo>
                  <a:pt x="2060" y="1940"/>
                </a:lnTo>
                <a:lnTo>
                  <a:pt x="2060" y="1932"/>
                </a:lnTo>
                <a:lnTo>
                  <a:pt x="2079" y="1932"/>
                </a:lnTo>
                <a:lnTo>
                  <a:pt x="2079" y="1925"/>
                </a:lnTo>
                <a:lnTo>
                  <a:pt x="2108" y="1925"/>
                </a:lnTo>
                <a:lnTo>
                  <a:pt x="2108" y="1917"/>
                </a:lnTo>
                <a:lnTo>
                  <a:pt x="2159" y="1917"/>
                </a:lnTo>
                <a:lnTo>
                  <a:pt x="2159" y="1910"/>
                </a:lnTo>
                <a:lnTo>
                  <a:pt x="2168" y="1910"/>
                </a:lnTo>
                <a:lnTo>
                  <a:pt x="2168" y="1903"/>
                </a:lnTo>
                <a:lnTo>
                  <a:pt x="2187" y="1903"/>
                </a:lnTo>
                <a:lnTo>
                  <a:pt x="2187" y="1894"/>
                </a:lnTo>
                <a:lnTo>
                  <a:pt x="2197" y="1894"/>
                </a:lnTo>
                <a:lnTo>
                  <a:pt x="2197" y="1886"/>
                </a:lnTo>
                <a:lnTo>
                  <a:pt x="2216" y="1886"/>
                </a:lnTo>
                <a:lnTo>
                  <a:pt x="2216" y="1871"/>
                </a:lnTo>
                <a:lnTo>
                  <a:pt x="2332" y="1871"/>
                </a:lnTo>
                <a:lnTo>
                  <a:pt x="2332" y="1862"/>
                </a:lnTo>
                <a:lnTo>
                  <a:pt x="2337" y="1862"/>
                </a:lnTo>
                <a:lnTo>
                  <a:pt x="2337" y="1855"/>
                </a:lnTo>
                <a:lnTo>
                  <a:pt x="2383" y="1855"/>
                </a:lnTo>
                <a:lnTo>
                  <a:pt x="2383" y="1846"/>
                </a:lnTo>
                <a:lnTo>
                  <a:pt x="2440" y="1846"/>
                </a:lnTo>
                <a:lnTo>
                  <a:pt x="2440" y="1838"/>
                </a:lnTo>
                <a:lnTo>
                  <a:pt x="2476" y="1838"/>
                </a:lnTo>
                <a:lnTo>
                  <a:pt x="2476" y="1829"/>
                </a:lnTo>
                <a:lnTo>
                  <a:pt x="2495" y="1829"/>
                </a:lnTo>
                <a:lnTo>
                  <a:pt x="2495" y="1818"/>
                </a:lnTo>
                <a:lnTo>
                  <a:pt x="2520" y="1818"/>
                </a:lnTo>
                <a:lnTo>
                  <a:pt x="2520" y="1809"/>
                </a:lnTo>
                <a:lnTo>
                  <a:pt x="2590" y="1809"/>
                </a:lnTo>
                <a:lnTo>
                  <a:pt x="2590" y="1800"/>
                </a:lnTo>
                <a:lnTo>
                  <a:pt x="2711" y="1800"/>
                </a:lnTo>
                <a:lnTo>
                  <a:pt x="2711" y="1788"/>
                </a:lnTo>
                <a:lnTo>
                  <a:pt x="2729" y="1788"/>
                </a:lnTo>
                <a:lnTo>
                  <a:pt x="2729" y="1777"/>
                </a:lnTo>
                <a:lnTo>
                  <a:pt x="2856" y="1777"/>
                </a:lnTo>
                <a:lnTo>
                  <a:pt x="2856" y="1766"/>
                </a:lnTo>
                <a:lnTo>
                  <a:pt x="2875" y="1766"/>
                </a:lnTo>
                <a:lnTo>
                  <a:pt x="2875" y="1755"/>
                </a:lnTo>
                <a:lnTo>
                  <a:pt x="2884" y="1755"/>
                </a:lnTo>
                <a:lnTo>
                  <a:pt x="2884" y="1742"/>
                </a:lnTo>
                <a:lnTo>
                  <a:pt x="2962" y="1742"/>
                </a:lnTo>
                <a:lnTo>
                  <a:pt x="2962" y="1731"/>
                </a:lnTo>
                <a:lnTo>
                  <a:pt x="3006" y="1731"/>
                </a:lnTo>
                <a:lnTo>
                  <a:pt x="3006" y="1718"/>
                </a:lnTo>
                <a:lnTo>
                  <a:pt x="3023" y="1718"/>
                </a:lnTo>
                <a:lnTo>
                  <a:pt x="3023" y="1706"/>
                </a:lnTo>
                <a:lnTo>
                  <a:pt x="3070" y="1706"/>
                </a:lnTo>
                <a:lnTo>
                  <a:pt x="3070" y="1693"/>
                </a:lnTo>
                <a:lnTo>
                  <a:pt x="3076" y="1693"/>
                </a:lnTo>
                <a:lnTo>
                  <a:pt x="3076" y="1680"/>
                </a:lnTo>
                <a:lnTo>
                  <a:pt x="3112" y="1680"/>
                </a:lnTo>
                <a:lnTo>
                  <a:pt x="3112" y="1667"/>
                </a:lnTo>
                <a:lnTo>
                  <a:pt x="3122" y="1667"/>
                </a:lnTo>
                <a:lnTo>
                  <a:pt x="3122" y="1654"/>
                </a:lnTo>
                <a:lnTo>
                  <a:pt x="3285" y="1654"/>
                </a:lnTo>
                <a:lnTo>
                  <a:pt x="3285" y="1639"/>
                </a:lnTo>
                <a:lnTo>
                  <a:pt x="3291" y="1639"/>
                </a:lnTo>
                <a:lnTo>
                  <a:pt x="3291" y="1624"/>
                </a:lnTo>
                <a:lnTo>
                  <a:pt x="3389" y="1624"/>
                </a:lnTo>
                <a:lnTo>
                  <a:pt x="3389" y="1608"/>
                </a:lnTo>
                <a:lnTo>
                  <a:pt x="3562" y="1608"/>
                </a:lnTo>
                <a:lnTo>
                  <a:pt x="3562" y="1589"/>
                </a:lnTo>
                <a:lnTo>
                  <a:pt x="3594" y="1589"/>
                </a:lnTo>
                <a:lnTo>
                  <a:pt x="3594" y="1569"/>
                </a:lnTo>
                <a:lnTo>
                  <a:pt x="3908" y="1569"/>
                </a:lnTo>
                <a:lnTo>
                  <a:pt x="3908" y="1543"/>
                </a:lnTo>
                <a:lnTo>
                  <a:pt x="3927" y="1543"/>
                </a:lnTo>
                <a:lnTo>
                  <a:pt x="3927" y="1519"/>
                </a:lnTo>
                <a:lnTo>
                  <a:pt x="3982" y="1519"/>
                </a:lnTo>
                <a:lnTo>
                  <a:pt x="3982" y="1492"/>
                </a:lnTo>
                <a:lnTo>
                  <a:pt x="4020" y="1492"/>
                </a:lnTo>
                <a:lnTo>
                  <a:pt x="4020" y="1438"/>
                </a:lnTo>
                <a:lnTo>
                  <a:pt x="4122" y="1438"/>
                </a:lnTo>
                <a:lnTo>
                  <a:pt x="4122" y="1409"/>
                </a:lnTo>
                <a:lnTo>
                  <a:pt x="4196" y="1409"/>
                </a:lnTo>
                <a:lnTo>
                  <a:pt x="4196" y="1348"/>
                </a:lnTo>
                <a:lnTo>
                  <a:pt x="4212" y="1348"/>
                </a:lnTo>
                <a:lnTo>
                  <a:pt x="4212" y="1317"/>
                </a:lnTo>
                <a:lnTo>
                  <a:pt x="4295" y="1317"/>
                </a:lnTo>
                <a:lnTo>
                  <a:pt x="4295" y="1250"/>
                </a:lnTo>
                <a:lnTo>
                  <a:pt x="4365" y="1250"/>
                </a:lnTo>
                <a:lnTo>
                  <a:pt x="4365" y="1217"/>
                </a:lnTo>
                <a:lnTo>
                  <a:pt x="4375" y="1217"/>
                </a:lnTo>
                <a:lnTo>
                  <a:pt x="4375" y="1182"/>
                </a:lnTo>
                <a:lnTo>
                  <a:pt x="4388" y="1182"/>
                </a:lnTo>
                <a:lnTo>
                  <a:pt x="4388" y="1149"/>
                </a:lnTo>
                <a:lnTo>
                  <a:pt x="4422" y="1149"/>
                </a:lnTo>
                <a:lnTo>
                  <a:pt x="4422" y="1114"/>
                </a:lnTo>
                <a:lnTo>
                  <a:pt x="4519" y="1114"/>
                </a:lnTo>
                <a:lnTo>
                  <a:pt x="4519" y="1077"/>
                </a:lnTo>
                <a:lnTo>
                  <a:pt x="4641" y="1077"/>
                </a:lnTo>
                <a:lnTo>
                  <a:pt x="4641" y="1038"/>
                </a:lnTo>
                <a:lnTo>
                  <a:pt x="4669" y="1038"/>
                </a:lnTo>
                <a:lnTo>
                  <a:pt x="4669" y="1000"/>
                </a:lnTo>
                <a:lnTo>
                  <a:pt x="4730" y="1000"/>
                </a:lnTo>
                <a:lnTo>
                  <a:pt x="4730" y="959"/>
                </a:lnTo>
                <a:lnTo>
                  <a:pt x="4743" y="959"/>
                </a:lnTo>
                <a:lnTo>
                  <a:pt x="4743" y="920"/>
                </a:lnTo>
                <a:lnTo>
                  <a:pt x="4874" y="920"/>
                </a:lnTo>
                <a:lnTo>
                  <a:pt x="4874" y="878"/>
                </a:lnTo>
                <a:lnTo>
                  <a:pt x="4922" y="878"/>
                </a:lnTo>
                <a:lnTo>
                  <a:pt x="4922" y="835"/>
                </a:lnTo>
                <a:lnTo>
                  <a:pt x="5440" y="835"/>
                </a:lnTo>
                <a:lnTo>
                  <a:pt x="5440" y="784"/>
                </a:lnTo>
                <a:lnTo>
                  <a:pt x="5735" y="784"/>
                </a:lnTo>
                <a:lnTo>
                  <a:pt x="5735" y="727"/>
                </a:lnTo>
                <a:lnTo>
                  <a:pt x="5801" y="727"/>
                </a:lnTo>
                <a:lnTo>
                  <a:pt x="5801" y="668"/>
                </a:lnTo>
                <a:lnTo>
                  <a:pt x="6198" y="668"/>
                </a:lnTo>
                <a:lnTo>
                  <a:pt x="6198" y="598"/>
                </a:lnTo>
                <a:lnTo>
                  <a:pt x="6838" y="598"/>
                </a:lnTo>
                <a:lnTo>
                  <a:pt x="6838" y="482"/>
                </a:lnTo>
                <a:lnTo>
                  <a:pt x="6870" y="482"/>
                </a:lnTo>
                <a:lnTo>
                  <a:pt x="6870" y="360"/>
                </a:lnTo>
                <a:lnTo>
                  <a:pt x="7231" y="360"/>
                </a:lnTo>
                <a:lnTo>
                  <a:pt x="7231" y="194"/>
                </a:lnTo>
                <a:lnTo>
                  <a:pt x="7349" y="194"/>
                </a:lnTo>
                <a:lnTo>
                  <a:pt x="7349" y="0"/>
                </a:lnTo>
                <a:lnTo>
                  <a:pt x="7683" y="0"/>
                </a:lnTo>
              </a:path>
            </a:pathLst>
          </a:custGeom>
          <a:noFill/>
          <a:ln w="28575" cmpd="sng">
            <a:solidFill>
              <a:srgbClr val="FFFFFF"/>
            </a:solidFill>
            <a:prstDash val="solid"/>
            <a:round/>
            <a:headEnd/>
            <a:tailEnd/>
          </a:ln>
        </p:spPr>
        <p:txBody>
          <a:bodyPr/>
          <a:lstStyle/>
          <a:p>
            <a:endParaRPr lang="en-US" sz="1600" i="0" smtClean="0">
              <a:solidFill>
                <a:srgbClr val="000000"/>
              </a:solidFill>
              <a:latin typeface="Arial" charset="0"/>
            </a:endParaRPr>
          </a:p>
        </p:txBody>
      </p:sp>
      <p:sp>
        <p:nvSpPr>
          <p:cNvPr id="264231" name="Rectangle 39"/>
          <p:cNvSpPr>
            <a:spLocks noChangeArrowheads="1"/>
          </p:cNvSpPr>
          <p:nvPr/>
        </p:nvSpPr>
        <p:spPr bwMode="auto">
          <a:xfrm>
            <a:off x="569913" y="6167438"/>
            <a:ext cx="928687"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Number at Risk</a:t>
            </a:r>
            <a:endParaRPr lang="en-US" b="1" i="0" smtClean="0">
              <a:solidFill>
                <a:srgbClr val="000000"/>
              </a:solidFill>
              <a:latin typeface="Times New Roman" pitchFamily="1" charset="0"/>
            </a:endParaRPr>
          </a:p>
        </p:txBody>
      </p:sp>
      <p:sp>
        <p:nvSpPr>
          <p:cNvPr id="264232" name="Rectangle 40"/>
          <p:cNvSpPr>
            <a:spLocks noChangeArrowheads="1"/>
          </p:cNvSpPr>
          <p:nvPr/>
        </p:nvSpPr>
        <p:spPr bwMode="auto">
          <a:xfrm>
            <a:off x="4125913" y="6088063"/>
            <a:ext cx="1263650"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Follow-up (years)</a:t>
            </a:r>
            <a:endParaRPr lang="en-US" i="0" smtClean="0">
              <a:solidFill>
                <a:srgbClr val="000000"/>
              </a:solidFill>
              <a:latin typeface="Times New Roman" pitchFamily="1" charset="0"/>
            </a:endParaRPr>
          </a:p>
        </p:txBody>
      </p:sp>
      <p:sp>
        <p:nvSpPr>
          <p:cNvPr id="264233" name="Rectangle 41"/>
          <p:cNvSpPr>
            <a:spLocks noChangeArrowheads="1"/>
          </p:cNvSpPr>
          <p:nvPr/>
        </p:nvSpPr>
        <p:spPr bwMode="auto">
          <a:xfrm>
            <a:off x="687388" y="6367463"/>
            <a:ext cx="795337"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Rosuvastatin</a:t>
            </a:r>
            <a:endParaRPr lang="en-US" b="1" i="0" smtClean="0">
              <a:solidFill>
                <a:srgbClr val="000000"/>
              </a:solidFill>
              <a:latin typeface="Times New Roman" pitchFamily="1" charset="0"/>
            </a:endParaRPr>
          </a:p>
        </p:txBody>
      </p:sp>
      <p:sp>
        <p:nvSpPr>
          <p:cNvPr id="264234" name="Rectangle 42"/>
          <p:cNvSpPr>
            <a:spLocks noChangeArrowheads="1"/>
          </p:cNvSpPr>
          <p:nvPr/>
        </p:nvSpPr>
        <p:spPr bwMode="auto">
          <a:xfrm>
            <a:off x="687388" y="6551613"/>
            <a:ext cx="484187"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Placebo</a:t>
            </a:r>
            <a:endParaRPr lang="en-US" b="1" i="0" smtClean="0">
              <a:solidFill>
                <a:srgbClr val="000000"/>
              </a:solidFill>
              <a:latin typeface="Times New Roman" pitchFamily="1" charset="0"/>
            </a:endParaRPr>
          </a:p>
        </p:txBody>
      </p:sp>
      <p:sp>
        <p:nvSpPr>
          <p:cNvPr id="264235" name="Rectangle 43"/>
          <p:cNvSpPr>
            <a:spLocks noChangeArrowheads="1"/>
          </p:cNvSpPr>
          <p:nvPr/>
        </p:nvSpPr>
        <p:spPr bwMode="auto">
          <a:xfrm>
            <a:off x="1636713" y="6367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8,901</a:t>
            </a:r>
            <a:endParaRPr lang="en-US" b="1" i="0" smtClean="0">
              <a:solidFill>
                <a:srgbClr val="000000"/>
              </a:solidFill>
              <a:latin typeface="Times New Roman" pitchFamily="1" charset="0"/>
            </a:endParaRPr>
          </a:p>
        </p:txBody>
      </p:sp>
      <p:sp>
        <p:nvSpPr>
          <p:cNvPr id="264236" name="Rectangle 44"/>
          <p:cNvSpPr>
            <a:spLocks noChangeArrowheads="1"/>
          </p:cNvSpPr>
          <p:nvPr/>
        </p:nvSpPr>
        <p:spPr bwMode="auto">
          <a:xfrm>
            <a:off x="2149475" y="6367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8,631</a:t>
            </a:r>
            <a:endParaRPr lang="en-US" b="1" i="0" smtClean="0">
              <a:solidFill>
                <a:srgbClr val="000000"/>
              </a:solidFill>
              <a:latin typeface="Times New Roman" pitchFamily="1" charset="0"/>
            </a:endParaRPr>
          </a:p>
        </p:txBody>
      </p:sp>
      <p:sp>
        <p:nvSpPr>
          <p:cNvPr id="264237" name="Rectangle 45"/>
          <p:cNvSpPr>
            <a:spLocks noChangeArrowheads="1"/>
          </p:cNvSpPr>
          <p:nvPr/>
        </p:nvSpPr>
        <p:spPr bwMode="auto">
          <a:xfrm>
            <a:off x="2827338" y="6367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8,412</a:t>
            </a:r>
            <a:endParaRPr lang="en-US" b="1" i="0" smtClean="0">
              <a:solidFill>
                <a:srgbClr val="000000"/>
              </a:solidFill>
              <a:latin typeface="Times New Roman" pitchFamily="1" charset="0"/>
            </a:endParaRPr>
          </a:p>
        </p:txBody>
      </p:sp>
      <p:sp>
        <p:nvSpPr>
          <p:cNvPr id="264238" name="Rectangle 46"/>
          <p:cNvSpPr>
            <a:spLocks noChangeArrowheads="1"/>
          </p:cNvSpPr>
          <p:nvPr/>
        </p:nvSpPr>
        <p:spPr bwMode="auto">
          <a:xfrm>
            <a:off x="3505200" y="6367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6,540</a:t>
            </a:r>
            <a:endParaRPr lang="en-US" b="1" i="0" smtClean="0">
              <a:solidFill>
                <a:srgbClr val="000000"/>
              </a:solidFill>
              <a:latin typeface="Times New Roman" pitchFamily="1" charset="0"/>
            </a:endParaRPr>
          </a:p>
        </p:txBody>
      </p:sp>
      <p:sp>
        <p:nvSpPr>
          <p:cNvPr id="264239" name="Rectangle 47"/>
          <p:cNvSpPr>
            <a:spLocks noChangeArrowheads="1"/>
          </p:cNvSpPr>
          <p:nvPr/>
        </p:nvSpPr>
        <p:spPr bwMode="auto">
          <a:xfrm>
            <a:off x="4183063" y="6367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3,893</a:t>
            </a:r>
            <a:endParaRPr lang="en-US" b="1" i="0" smtClean="0">
              <a:solidFill>
                <a:srgbClr val="000000"/>
              </a:solidFill>
              <a:latin typeface="Times New Roman" pitchFamily="1" charset="0"/>
            </a:endParaRPr>
          </a:p>
        </p:txBody>
      </p:sp>
      <p:sp>
        <p:nvSpPr>
          <p:cNvPr id="264240" name="Rectangle 48"/>
          <p:cNvSpPr>
            <a:spLocks noChangeArrowheads="1"/>
          </p:cNvSpPr>
          <p:nvPr/>
        </p:nvSpPr>
        <p:spPr bwMode="auto">
          <a:xfrm>
            <a:off x="4860925" y="6367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1,958</a:t>
            </a:r>
            <a:endParaRPr lang="en-US" b="1" i="0" smtClean="0">
              <a:solidFill>
                <a:srgbClr val="000000"/>
              </a:solidFill>
              <a:latin typeface="Times New Roman" pitchFamily="1" charset="0"/>
            </a:endParaRPr>
          </a:p>
        </p:txBody>
      </p:sp>
      <p:sp>
        <p:nvSpPr>
          <p:cNvPr id="264241" name="Rectangle 49"/>
          <p:cNvSpPr>
            <a:spLocks noChangeArrowheads="1"/>
          </p:cNvSpPr>
          <p:nvPr/>
        </p:nvSpPr>
        <p:spPr bwMode="auto">
          <a:xfrm>
            <a:off x="5538788" y="6367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1,353</a:t>
            </a:r>
            <a:endParaRPr lang="en-US" b="1" i="0" smtClean="0">
              <a:solidFill>
                <a:srgbClr val="000000"/>
              </a:solidFill>
              <a:latin typeface="Times New Roman" pitchFamily="1" charset="0"/>
            </a:endParaRPr>
          </a:p>
        </p:txBody>
      </p:sp>
      <p:sp>
        <p:nvSpPr>
          <p:cNvPr id="264242" name="Rectangle 50"/>
          <p:cNvSpPr>
            <a:spLocks noChangeArrowheads="1"/>
          </p:cNvSpPr>
          <p:nvPr/>
        </p:nvSpPr>
        <p:spPr bwMode="auto">
          <a:xfrm>
            <a:off x="6270625" y="6367463"/>
            <a:ext cx="209550"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983</a:t>
            </a:r>
            <a:endParaRPr lang="en-US" b="1" i="0" smtClean="0">
              <a:solidFill>
                <a:srgbClr val="000000"/>
              </a:solidFill>
              <a:latin typeface="Times New Roman" pitchFamily="1" charset="0"/>
            </a:endParaRPr>
          </a:p>
        </p:txBody>
      </p:sp>
      <p:sp>
        <p:nvSpPr>
          <p:cNvPr id="264243" name="Rectangle 51"/>
          <p:cNvSpPr>
            <a:spLocks noChangeArrowheads="1"/>
          </p:cNvSpPr>
          <p:nvPr/>
        </p:nvSpPr>
        <p:spPr bwMode="auto">
          <a:xfrm>
            <a:off x="6948488" y="6367463"/>
            <a:ext cx="209550"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544</a:t>
            </a:r>
            <a:endParaRPr lang="en-US" b="1" i="0" smtClean="0">
              <a:solidFill>
                <a:srgbClr val="000000"/>
              </a:solidFill>
              <a:latin typeface="Times New Roman" pitchFamily="1" charset="0"/>
            </a:endParaRPr>
          </a:p>
        </p:txBody>
      </p:sp>
      <p:sp>
        <p:nvSpPr>
          <p:cNvPr id="264244" name="Rectangle 52"/>
          <p:cNvSpPr>
            <a:spLocks noChangeArrowheads="1"/>
          </p:cNvSpPr>
          <p:nvPr/>
        </p:nvSpPr>
        <p:spPr bwMode="auto">
          <a:xfrm>
            <a:off x="7626350" y="6367463"/>
            <a:ext cx="209550"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157</a:t>
            </a:r>
            <a:endParaRPr lang="en-US" b="1" i="0" smtClean="0">
              <a:solidFill>
                <a:srgbClr val="000000"/>
              </a:solidFill>
              <a:latin typeface="Times New Roman" pitchFamily="1" charset="0"/>
            </a:endParaRPr>
          </a:p>
        </p:txBody>
      </p:sp>
      <p:sp>
        <p:nvSpPr>
          <p:cNvPr id="264245" name="Rectangle 53"/>
          <p:cNvSpPr>
            <a:spLocks noChangeArrowheads="1"/>
          </p:cNvSpPr>
          <p:nvPr/>
        </p:nvSpPr>
        <p:spPr bwMode="auto">
          <a:xfrm>
            <a:off x="1636713" y="655161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8,901</a:t>
            </a:r>
            <a:endParaRPr lang="en-US" b="1" i="0" smtClean="0">
              <a:solidFill>
                <a:srgbClr val="000000"/>
              </a:solidFill>
              <a:latin typeface="Times New Roman" pitchFamily="1" charset="0"/>
            </a:endParaRPr>
          </a:p>
        </p:txBody>
      </p:sp>
      <p:sp>
        <p:nvSpPr>
          <p:cNvPr id="264246" name="Rectangle 54"/>
          <p:cNvSpPr>
            <a:spLocks noChangeArrowheads="1"/>
          </p:cNvSpPr>
          <p:nvPr/>
        </p:nvSpPr>
        <p:spPr bwMode="auto">
          <a:xfrm>
            <a:off x="2149475" y="655161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8,621</a:t>
            </a:r>
            <a:endParaRPr lang="en-US" b="1" i="0" smtClean="0">
              <a:solidFill>
                <a:srgbClr val="000000"/>
              </a:solidFill>
              <a:latin typeface="Times New Roman" pitchFamily="1" charset="0"/>
            </a:endParaRPr>
          </a:p>
        </p:txBody>
      </p:sp>
      <p:sp>
        <p:nvSpPr>
          <p:cNvPr id="264247" name="Rectangle 55"/>
          <p:cNvSpPr>
            <a:spLocks noChangeArrowheads="1"/>
          </p:cNvSpPr>
          <p:nvPr/>
        </p:nvSpPr>
        <p:spPr bwMode="auto">
          <a:xfrm>
            <a:off x="2827338" y="655161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8,353</a:t>
            </a:r>
            <a:endParaRPr lang="en-US" b="1" i="0" smtClean="0">
              <a:solidFill>
                <a:srgbClr val="000000"/>
              </a:solidFill>
              <a:latin typeface="Times New Roman" pitchFamily="1" charset="0"/>
            </a:endParaRPr>
          </a:p>
        </p:txBody>
      </p:sp>
      <p:sp>
        <p:nvSpPr>
          <p:cNvPr id="264248" name="Rectangle 56"/>
          <p:cNvSpPr>
            <a:spLocks noChangeArrowheads="1"/>
          </p:cNvSpPr>
          <p:nvPr/>
        </p:nvSpPr>
        <p:spPr bwMode="auto">
          <a:xfrm>
            <a:off x="3505200" y="655161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6,508</a:t>
            </a:r>
            <a:endParaRPr lang="en-US" b="1" i="0" smtClean="0">
              <a:solidFill>
                <a:srgbClr val="000000"/>
              </a:solidFill>
              <a:latin typeface="Times New Roman" pitchFamily="1" charset="0"/>
            </a:endParaRPr>
          </a:p>
        </p:txBody>
      </p:sp>
      <p:sp>
        <p:nvSpPr>
          <p:cNvPr id="264249" name="Rectangle 57"/>
          <p:cNvSpPr>
            <a:spLocks noChangeArrowheads="1"/>
          </p:cNvSpPr>
          <p:nvPr/>
        </p:nvSpPr>
        <p:spPr bwMode="auto">
          <a:xfrm>
            <a:off x="4183063" y="655161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3,872</a:t>
            </a:r>
            <a:endParaRPr lang="en-US" b="1" i="0" smtClean="0">
              <a:solidFill>
                <a:srgbClr val="000000"/>
              </a:solidFill>
              <a:latin typeface="Times New Roman" pitchFamily="1" charset="0"/>
            </a:endParaRPr>
          </a:p>
        </p:txBody>
      </p:sp>
      <p:sp>
        <p:nvSpPr>
          <p:cNvPr id="264250" name="Rectangle 58"/>
          <p:cNvSpPr>
            <a:spLocks noChangeArrowheads="1"/>
          </p:cNvSpPr>
          <p:nvPr/>
        </p:nvSpPr>
        <p:spPr bwMode="auto">
          <a:xfrm>
            <a:off x="4860925" y="655161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1,963</a:t>
            </a:r>
            <a:endParaRPr lang="en-US" b="1" i="0" smtClean="0">
              <a:solidFill>
                <a:srgbClr val="000000"/>
              </a:solidFill>
              <a:latin typeface="Times New Roman" pitchFamily="1" charset="0"/>
            </a:endParaRPr>
          </a:p>
        </p:txBody>
      </p:sp>
      <p:sp>
        <p:nvSpPr>
          <p:cNvPr id="264251" name="Rectangle 59"/>
          <p:cNvSpPr>
            <a:spLocks noChangeArrowheads="1"/>
          </p:cNvSpPr>
          <p:nvPr/>
        </p:nvSpPr>
        <p:spPr bwMode="auto">
          <a:xfrm>
            <a:off x="5538788" y="655161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1,333</a:t>
            </a:r>
            <a:endParaRPr lang="en-US" b="1" i="0" smtClean="0">
              <a:solidFill>
                <a:srgbClr val="000000"/>
              </a:solidFill>
              <a:latin typeface="Times New Roman" pitchFamily="1" charset="0"/>
            </a:endParaRPr>
          </a:p>
        </p:txBody>
      </p:sp>
      <p:sp>
        <p:nvSpPr>
          <p:cNvPr id="264252" name="Rectangle 60"/>
          <p:cNvSpPr>
            <a:spLocks noChangeArrowheads="1"/>
          </p:cNvSpPr>
          <p:nvPr/>
        </p:nvSpPr>
        <p:spPr bwMode="auto">
          <a:xfrm>
            <a:off x="6270625" y="6551613"/>
            <a:ext cx="209550"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955</a:t>
            </a:r>
            <a:endParaRPr lang="en-US" b="1" i="0" smtClean="0">
              <a:solidFill>
                <a:srgbClr val="000000"/>
              </a:solidFill>
              <a:latin typeface="Times New Roman" pitchFamily="1" charset="0"/>
            </a:endParaRPr>
          </a:p>
        </p:txBody>
      </p:sp>
      <p:sp>
        <p:nvSpPr>
          <p:cNvPr id="264253" name="Rectangle 61"/>
          <p:cNvSpPr>
            <a:spLocks noChangeArrowheads="1"/>
          </p:cNvSpPr>
          <p:nvPr/>
        </p:nvSpPr>
        <p:spPr bwMode="auto">
          <a:xfrm>
            <a:off x="6948488" y="6551613"/>
            <a:ext cx="209550"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534</a:t>
            </a:r>
            <a:endParaRPr lang="en-US" b="1" i="0" smtClean="0">
              <a:solidFill>
                <a:srgbClr val="000000"/>
              </a:solidFill>
              <a:latin typeface="Times New Roman" pitchFamily="1" charset="0"/>
            </a:endParaRPr>
          </a:p>
        </p:txBody>
      </p:sp>
      <p:sp>
        <p:nvSpPr>
          <p:cNvPr id="264254" name="Rectangle 62"/>
          <p:cNvSpPr>
            <a:spLocks noChangeArrowheads="1"/>
          </p:cNvSpPr>
          <p:nvPr/>
        </p:nvSpPr>
        <p:spPr bwMode="auto">
          <a:xfrm>
            <a:off x="7626350" y="6551613"/>
            <a:ext cx="209550"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174</a:t>
            </a:r>
            <a:endParaRPr lang="en-US" b="1" i="0" smtClean="0">
              <a:solidFill>
                <a:srgbClr val="000000"/>
              </a:solidFill>
              <a:latin typeface="Times New Roman" pitchFamily="1" charset="0"/>
            </a:endParaRPr>
          </a:p>
        </p:txBody>
      </p:sp>
      <p:sp>
        <p:nvSpPr>
          <p:cNvPr id="264255" name="Text Box 63"/>
          <p:cNvSpPr txBox="1">
            <a:spLocks noChangeArrowheads="1"/>
          </p:cNvSpPr>
          <p:nvPr/>
        </p:nvSpPr>
        <p:spPr bwMode="auto">
          <a:xfrm>
            <a:off x="5646738" y="87313"/>
            <a:ext cx="2125662" cy="304800"/>
          </a:xfrm>
          <a:prstGeom prst="rect">
            <a:avLst/>
          </a:prstGeom>
          <a:noFill/>
          <a:ln w="9525">
            <a:noFill/>
            <a:miter lim="800000"/>
            <a:headEnd/>
            <a:tailEnd/>
          </a:ln>
          <a:effectLst/>
        </p:spPr>
        <p:txBody>
          <a:bodyPr wrap="none">
            <a:spAutoFit/>
          </a:bodyPr>
          <a:lstStyle/>
          <a:p>
            <a:r>
              <a:rPr lang="en-US" sz="1400" b="1" i="0" smtClean="0">
                <a:solidFill>
                  <a:srgbClr val="000000"/>
                </a:solidFill>
                <a:latin typeface="Arial" charset="0"/>
              </a:rPr>
              <a:t>Ridker et al NEJM 2008</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ChangeArrowheads="1"/>
          </p:cNvSpPr>
          <p:nvPr/>
        </p:nvSpPr>
        <p:spPr bwMode="auto">
          <a:xfrm>
            <a:off x="0" y="0"/>
            <a:ext cx="9144000" cy="838200"/>
          </a:xfrm>
          <a:prstGeom prst="rect">
            <a:avLst/>
          </a:prstGeom>
          <a:solidFill>
            <a:srgbClr val="CCFFFF"/>
          </a:solidFill>
          <a:ln w="9525">
            <a:solidFill>
              <a:schemeClr val="tx1"/>
            </a:solidFill>
            <a:miter lim="800000"/>
            <a:headEnd/>
            <a:tailEnd/>
          </a:ln>
          <a:effectLst/>
        </p:spPr>
        <p:txBody>
          <a:bodyPr wrap="none" anchor="ctr"/>
          <a:lstStyle/>
          <a:p>
            <a:r>
              <a:rPr lang="en-US" i="0" smtClean="0">
                <a:solidFill>
                  <a:srgbClr val="000000"/>
                </a:solidFill>
                <a:latin typeface="Arial Unicode MS" pitchFamily="34" charset="-128"/>
              </a:rPr>
              <a:t>JUPITER</a:t>
            </a:r>
          </a:p>
          <a:p>
            <a:r>
              <a:rPr lang="en-US" sz="2000" b="1" i="0" smtClean="0">
                <a:solidFill>
                  <a:srgbClr val="000000"/>
                </a:solidFill>
                <a:latin typeface="Arial Unicode MS" pitchFamily="34" charset="-128"/>
              </a:rPr>
              <a:t>Primary Trial Endpoint</a:t>
            </a:r>
            <a:r>
              <a:rPr lang="en-US" b="1" i="0" smtClean="0">
                <a:solidFill>
                  <a:srgbClr val="000000"/>
                </a:solidFill>
                <a:latin typeface="Arial Unicode MS" pitchFamily="34" charset="-128"/>
              </a:rPr>
              <a:t> :</a:t>
            </a:r>
            <a:r>
              <a:rPr lang="en-US" i="0" smtClean="0">
                <a:solidFill>
                  <a:srgbClr val="000000"/>
                </a:solidFill>
                <a:latin typeface="Arial Unicode MS" pitchFamily="34" charset="-128"/>
              </a:rPr>
              <a:t> </a:t>
            </a:r>
            <a:r>
              <a:rPr lang="en-US" sz="1800" b="1" i="0" smtClean="0">
                <a:solidFill>
                  <a:srgbClr val="000000"/>
                </a:solidFill>
                <a:latin typeface="Arial Unicode MS" pitchFamily="34" charset="-128"/>
              </a:rPr>
              <a:t>MI, Stroke, UA/Revascularization, CV Death</a:t>
            </a:r>
          </a:p>
        </p:txBody>
      </p:sp>
      <p:pic>
        <p:nvPicPr>
          <p:cNvPr id="265219" name="Picture 3" descr="holding"/>
          <p:cNvPicPr>
            <a:picLocks noChangeAspect="1" noChangeArrowheads="1"/>
          </p:cNvPicPr>
          <p:nvPr/>
        </p:nvPicPr>
        <p:blipFill>
          <a:blip r:embed="rId3" cstate="print"/>
          <a:srcRect/>
          <a:stretch>
            <a:fillRect/>
          </a:stretch>
        </p:blipFill>
        <p:spPr bwMode="auto">
          <a:xfrm>
            <a:off x="7877175" y="47625"/>
            <a:ext cx="1219200" cy="739775"/>
          </a:xfrm>
          <a:prstGeom prst="rect">
            <a:avLst/>
          </a:prstGeom>
          <a:noFill/>
        </p:spPr>
      </p:pic>
      <p:sp>
        <p:nvSpPr>
          <p:cNvPr id="265220" name="Text Box 4"/>
          <p:cNvSpPr txBox="1">
            <a:spLocks noChangeArrowheads="1"/>
          </p:cNvSpPr>
          <p:nvPr/>
        </p:nvSpPr>
        <p:spPr bwMode="auto">
          <a:xfrm>
            <a:off x="6934200" y="1111250"/>
            <a:ext cx="1981200" cy="336550"/>
          </a:xfrm>
          <a:prstGeom prst="rect">
            <a:avLst/>
          </a:prstGeom>
          <a:noFill/>
          <a:ln w="9525">
            <a:noFill/>
            <a:miter lim="800000"/>
            <a:headEnd/>
            <a:tailEnd/>
          </a:ln>
          <a:effectLst/>
        </p:spPr>
        <p:txBody>
          <a:bodyPr>
            <a:spAutoFit/>
          </a:bodyPr>
          <a:lstStyle/>
          <a:p>
            <a:r>
              <a:rPr lang="en-US" sz="1600" b="1" i="0" smtClean="0">
                <a:solidFill>
                  <a:srgbClr val="FFFFFF"/>
                </a:solidFill>
                <a:latin typeface="Arial Unicode MS" pitchFamily="34" charset="-128"/>
              </a:rPr>
              <a:t>Placebo </a:t>
            </a:r>
            <a:r>
              <a:rPr lang="en-US" sz="1600" b="1" i="0" smtClean="0">
                <a:solidFill>
                  <a:srgbClr val="FFFF00"/>
                </a:solidFill>
                <a:latin typeface="Arial Unicode MS" pitchFamily="34" charset="-128"/>
              </a:rPr>
              <a:t>251 / 8901</a:t>
            </a:r>
          </a:p>
        </p:txBody>
      </p:sp>
      <p:sp>
        <p:nvSpPr>
          <p:cNvPr id="265221" name="Text Box 5"/>
          <p:cNvSpPr txBox="1">
            <a:spLocks noChangeArrowheads="1"/>
          </p:cNvSpPr>
          <p:nvPr/>
        </p:nvSpPr>
        <p:spPr bwMode="auto">
          <a:xfrm>
            <a:off x="6629400" y="4235450"/>
            <a:ext cx="2514600" cy="336550"/>
          </a:xfrm>
          <a:prstGeom prst="rect">
            <a:avLst/>
          </a:prstGeom>
          <a:noFill/>
          <a:ln w="9525">
            <a:noFill/>
            <a:miter lim="800000"/>
            <a:headEnd/>
            <a:tailEnd/>
          </a:ln>
          <a:effectLst/>
        </p:spPr>
        <p:txBody>
          <a:bodyPr>
            <a:spAutoFit/>
          </a:bodyPr>
          <a:lstStyle/>
          <a:p>
            <a:r>
              <a:rPr lang="en-US" sz="1600" b="1" i="0" smtClean="0">
                <a:solidFill>
                  <a:srgbClr val="FFFFFF"/>
                </a:solidFill>
                <a:latin typeface="Arial Unicode MS" pitchFamily="34" charset="-128"/>
              </a:rPr>
              <a:t>Rosuvastatin </a:t>
            </a:r>
            <a:r>
              <a:rPr lang="en-US" sz="1600" b="1" i="0" smtClean="0">
                <a:solidFill>
                  <a:srgbClr val="FFFF00"/>
                </a:solidFill>
                <a:latin typeface="Arial Unicode MS" pitchFamily="34" charset="-128"/>
              </a:rPr>
              <a:t>142 / 8901</a:t>
            </a:r>
          </a:p>
        </p:txBody>
      </p:sp>
      <p:sp>
        <p:nvSpPr>
          <p:cNvPr id="265222" name="Text Box 6"/>
          <p:cNvSpPr txBox="1">
            <a:spLocks noChangeArrowheads="1"/>
          </p:cNvSpPr>
          <p:nvPr/>
        </p:nvSpPr>
        <p:spPr bwMode="auto">
          <a:xfrm>
            <a:off x="2590800" y="1035050"/>
            <a:ext cx="3657600" cy="641350"/>
          </a:xfrm>
          <a:prstGeom prst="rect">
            <a:avLst/>
          </a:prstGeom>
          <a:solidFill>
            <a:schemeClr val="accent2"/>
          </a:solidFill>
          <a:ln w="9525">
            <a:noFill/>
            <a:miter lim="800000"/>
            <a:headEnd/>
            <a:tailEnd/>
          </a:ln>
          <a:effectLst/>
        </p:spPr>
        <p:txBody>
          <a:bodyPr>
            <a:spAutoFit/>
          </a:bodyPr>
          <a:lstStyle/>
          <a:p>
            <a:pPr algn="ctr"/>
            <a:r>
              <a:rPr lang="en-US" sz="1800" b="1" i="0" smtClean="0">
                <a:solidFill>
                  <a:srgbClr val="FFFF00"/>
                </a:solidFill>
                <a:latin typeface="Arial Unicode MS" pitchFamily="34" charset="-128"/>
              </a:rPr>
              <a:t>HR 0.56, 95% CI 0.46-0.69</a:t>
            </a:r>
          </a:p>
          <a:p>
            <a:pPr algn="ctr"/>
            <a:r>
              <a:rPr lang="en-US" sz="1800" b="1" i="0" smtClean="0">
                <a:solidFill>
                  <a:srgbClr val="FFFF00"/>
                </a:solidFill>
                <a:latin typeface="Arial Unicode MS" pitchFamily="34" charset="-128"/>
              </a:rPr>
              <a:t>P &lt; 0.00001</a:t>
            </a:r>
          </a:p>
        </p:txBody>
      </p:sp>
      <p:sp>
        <p:nvSpPr>
          <p:cNvPr id="265223" name="Text Box 7"/>
          <p:cNvSpPr txBox="1">
            <a:spLocks noChangeArrowheads="1"/>
          </p:cNvSpPr>
          <p:nvPr/>
        </p:nvSpPr>
        <p:spPr bwMode="auto">
          <a:xfrm>
            <a:off x="2286000" y="1844675"/>
            <a:ext cx="4414838" cy="396875"/>
          </a:xfrm>
          <a:prstGeom prst="rect">
            <a:avLst/>
          </a:prstGeom>
          <a:solidFill>
            <a:schemeClr val="accent2"/>
          </a:solidFill>
          <a:ln w="9525">
            <a:noFill/>
            <a:miter lim="800000"/>
            <a:headEnd/>
            <a:tailEnd/>
          </a:ln>
          <a:effectLst/>
        </p:spPr>
        <p:txBody>
          <a:bodyPr wrap="none">
            <a:spAutoFit/>
          </a:bodyPr>
          <a:lstStyle/>
          <a:p>
            <a:r>
              <a:rPr lang="en-US" sz="2000" i="0" smtClean="0">
                <a:solidFill>
                  <a:srgbClr val="FFFFFF"/>
                </a:solidFill>
                <a:latin typeface="Arial Unicode MS" pitchFamily="34" charset="-128"/>
              </a:rPr>
              <a:t>Number Needed to Treat (NNT</a:t>
            </a:r>
            <a:r>
              <a:rPr lang="en-US" sz="2000" i="0" baseline="-25000" smtClean="0">
                <a:solidFill>
                  <a:srgbClr val="FFFFFF"/>
                </a:solidFill>
                <a:latin typeface="Arial Unicode MS" pitchFamily="34" charset="-128"/>
              </a:rPr>
              <a:t>5</a:t>
            </a:r>
            <a:r>
              <a:rPr lang="en-US" sz="2000" i="0" smtClean="0">
                <a:solidFill>
                  <a:srgbClr val="FFFFFF"/>
                </a:solidFill>
                <a:latin typeface="Arial Unicode MS" pitchFamily="34" charset="-128"/>
              </a:rPr>
              <a:t>) = 25</a:t>
            </a:r>
          </a:p>
        </p:txBody>
      </p:sp>
      <p:sp>
        <p:nvSpPr>
          <p:cNvPr id="265224" name="Line 8"/>
          <p:cNvSpPr>
            <a:spLocks noChangeShapeType="1"/>
          </p:cNvSpPr>
          <p:nvPr/>
        </p:nvSpPr>
        <p:spPr bwMode="auto">
          <a:xfrm>
            <a:off x="8686800" y="1514475"/>
            <a:ext cx="0" cy="2362200"/>
          </a:xfrm>
          <a:prstGeom prst="line">
            <a:avLst/>
          </a:prstGeom>
          <a:noFill/>
          <a:ln w="57150">
            <a:solidFill>
              <a:srgbClr val="FF9900"/>
            </a:solidFill>
            <a:round/>
            <a:headEnd/>
            <a:tailEnd type="triangle" w="lg" len="lg"/>
          </a:ln>
          <a:effectLst/>
        </p:spPr>
        <p:txBody>
          <a:bodyPr/>
          <a:lstStyle/>
          <a:p>
            <a:endParaRPr lang="en-US" sz="1600" i="0" smtClean="0">
              <a:solidFill>
                <a:srgbClr val="000000"/>
              </a:solidFill>
              <a:latin typeface="Arial" charset="0"/>
            </a:endParaRPr>
          </a:p>
        </p:txBody>
      </p:sp>
      <p:sp>
        <p:nvSpPr>
          <p:cNvPr id="265225" name="Text Box 9"/>
          <p:cNvSpPr txBox="1">
            <a:spLocks noChangeArrowheads="1"/>
          </p:cNvSpPr>
          <p:nvPr/>
        </p:nvSpPr>
        <p:spPr bwMode="auto">
          <a:xfrm>
            <a:off x="7391400" y="2362200"/>
            <a:ext cx="1212850" cy="519113"/>
          </a:xfrm>
          <a:prstGeom prst="rect">
            <a:avLst/>
          </a:prstGeom>
          <a:noFill/>
          <a:ln w="9525">
            <a:noFill/>
            <a:miter lim="800000"/>
            <a:headEnd/>
            <a:tailEnd/>
          </a:ln>
          <a:effectLst/>
        </p:spPr>
        <p:txBody>
          <a:bodyPr wrap="none">
            <a:spAutoFit/>
          </a:bodyPr>
          <a:lstStyle/>
          <a:p>
            <a:r>
              <a:rPr lang="en-US" sz="2800" b="1" i="0" smtClean="0">
                <a:solidFill>
                  <a:srgbClr val="FF9900"/>
                </a:solidFill>
                <a:latin typeface="Arial Unicode MS" pitchFamily="34" charset="-128"/>
              </a:rPr>
              <a:t>- 44 %</a:t>
            </a:r>
          </a:p>
        </p:txBody>
      </p:sp>
      <p:sp>
        <p:nvSpPr>
          <p:cNvPr id="265226" name="AutoShape 10"/>
          <p:cNvSpPr>
            <a:spLocks noChangeAspect="1" noChangeArrowheads="1" noTextEdit="1"/>
          </p:cNvSpPr>
          <p:nvPr/>
        </p:nvSpPr>
        <p:spPr bwMode="auto">
          <a:xfrm>
            <a:off x="457200" y="1143000"/>
            <a:ext cx="7543800" cy="5657850"/>
          </a:xfrm>
          <a:prstGeom prst="rect">
            <a:avLst/>
          </a:prstGeom>
          <a:noFill/>
          <a:ln w="9525">
            <a:noFill/>
            <a:miter lim="800000"/>
            <a:headEnd/>
            <a:tailEnd/>
          </a:ln>
        </p:spPr>
        <p:txBody>
          <a:bodyPr/>
          <a:lstStyle/>
          <a:p>
            <a:endParaRPr lang="en-US" sz="1600" i="0" smtClean="0">
              <a:solidFill>
                <a:srgbClr val="000000"/>
              </a:solidFill>
              <a:latin typeface="Arial" charset="0"/>
            </a:endParaRPr>
          </a:p>
        </p:txBody>
      </p:sp>
      <p:sp>
        <p:nvSpPr>
          <p:cNvPr id="265227" name="Rectangle 11"/>
          <p:cNvSpPr>
            <a:spLocks noChangeArrowheads="1"/>
          </p:cNvSpPr>
          <p:nvPr/>
        </p:nvSpPr>
        <p:spPr bwMode="auto">
          <a:xfrm>
            <a:off x="1639888" y="5635625"/>
            <a:ext cx="6092825" cy="1588"/>
          </a:xfrm>
          <a:prstGeom prst="rect">
            <a:avLst/>
          </a:prstGeom>
          <a:solidFill>
            <a:srgbClr val="FFFFFF"/>
          </a:solidFill>
          <a:ln w="7938">
            <a:solidFill>
              <a:srgbClr val="FFFFFF"/>
            </a:solidFill>
            <a:miter lim="800000"/>
            <a:headEnd/>
            <a:tailEnd/>
          </a:ln>
        </p:spPr>
        <p:txBody>
          <a:bodyPr/>
          <a:lstStyle/>
          <a:p>
            <a:endParaRPr lang="en-US" sz="1600" i="0" smtClean="0">
              <a:solidFill>
                <a:srgbClr val="000000"/>
              </a:solidFill>
              <a:latin typeface="Arial" charset="0"/>
            </a:endParaRPr>
          </a:p>
        </p:txBody>
      </p:sp>
      <p:sp>
        <p:nvSpPr>
          <p:cNvPr id="265228" name="Line 12"/>
          <p:cNvSpPr>
            <a:spLocks noChangeShapeType="1"/>
          </p:cNvSpPr>
          <p:nvPr/>
        </p:nvSpPr>
        <p:spPr bwMode="auto">
          <a:xfrm flipV="1">
            <a:off x="1636713" y="5635625"/>
            <a:ext cx="0" cy="85725"/>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5229" name="Line 13"/>
          <p:cNvSpPr>
            <a:spLocks noChangeShapeType="1"/>
          </p:cNvSpPr>
          <p:nvPr/>
        </p:nvSpPr>
        <p:spPr bwMode="auto">
          <a:xfrm flipV="1">
            <a:off x="2992438" y="5635625"/>
            <a:ext cx="0" cy="85725"/>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5230" name="Line 14"/>
          <p:cNvSpPr>
            <a:spLocks noChangeShapeType="1"/>
          </p:cNvSpPr>
          <p:nvPr/>
        </p:nvSpPr>
        <p:spPr bwMode="auto">
          <a:xfrm flipV="1">
            <a:off x="4348163" y="5635625"/>
            <a:ext cx="0" cy="85725"/>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5231" name="Line 15"/>
          <p:cNvSpPr>
            <a:spLocks noChangeShapeType="1"/>
          </p:cNvSpPr>
          <p:nvPr/>
        </p:nvSpPr>
        <p:spPr bwMode="auto">
          <a:xfrm flipV="1">
            <a:off x="5702300" y="5635625"/>
            <a:ext cx="0" cy="85725"/>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5232" name="Line 16"/>
          <p:cNvSpPr>
            <a:spLocks noChangeShapeType="1"/>
          </p:cNvSpPr>
          <p:nvPr/>
        </p:nvSpPr>
        <p:spPr bwMode="auto">
          <a:xfrm flipV="1">
            <a:off x="7058025" y="5635625"/>
            <a:ext cx="0" cy="85725"/>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5233" name="Line 17"/>
          <p:cNvSpPr>
            <a:spLocks noChangeShapeType="1"/>
          </p:cNvSpPr>
          <p:nvPr/>
        </p:nvSpPr>
        <p:spPr bwMode="auto">
          <a:xfrm flipV="1">
            <a:off x="2314575" y="5635625"/>
            <a:ext cx="0" cy="8572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65234" name="Line 18"/>
          <p:cNvSpPr>
            <a:spLocks noChangeShapeType="1"/>
          </p:cNvSpPr>
          <p:nvPr/>
        </p:nvSpPr>
        <p:spPr bwMode="auto">
          <a:xfrm flipV="1">
            <a:off x="3668713" y="5635625"/>
            <a:ext cx="0" cy="8572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65235" name="Line 19"/>
          <p:cNvSpPr>
            <a:spLocks noChangeShapeType="1"/>
          </p:cNvSpPr>
          <p:nvPr/>
        </p:nvSpPr>
        <p:spPr bwMode="auto">
          <a:xfrm flipV="1">
            <a:off x="5026025" y="5635625"/>
            <a:ext cx="0" cy="8572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65236" name="Line 20"/>
          <p:cNvSpPr>
            <a:spLocks noChangeShapeType="1"/>
          </p:cNvSpPr>
          <p:nvPr/>
        </p:nvSpPr>
        <p:spPr bwMode="auto">
          <a:xfrm flipV="1">
            <a:off x="6380163" y="5635625"/>
            <a:ext cx="0" cy="8572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65237" name="Rectangle 21"/>
          <p:cNvSpPr>
            <a:spLocks noChangeArrowheads="1"/>
          </p:cNvSpPr>
          <p:nvPr/>
        </p:nvSpPr>
        <p:spPr bwMode="auto">
          <a:xfrm>
            <a:off x="1595438" y="5794375"/>
            <a:ext cx="84137" cy="182563"/>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0</a:t>
            </a:r>
            <a:endParaRPr lang="en-US" i="0" smtClean="0">
              <a:solidFill>
                <a:srgbClr val="000000"/>
              </a:solidFill>
              <a:latin typeface="Times New Roman" pitchFamily="1" charset="0"/>
            </a:endParaRPr>
          </a:p>
        </p:txBody>
      </p:sp>
      <p:sp>
        <p:nvSpPr>
          <p:cNvPr id="265238" name="Rectangle 22"/>
          <p:cNvSpPr>
            <a:spLocks noChangeArrowheads="1"/>
          </p:cNvSpPr>
          <p:nvPr/>
        </p:nvSpPr>
        <p:spPr bwMode="auto">
          <a:xfrm>
            <a:off x="2949575" y="5794375"/>
            <a:ext cx="84138" cy="182563"/>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1</a:t>
            </a:r>
            <a:endParaRPr lang="en-US" i="0" smtClean="0">
              <a:solidFill>
                <a:srgbClr val="000000"/>
              </a:solidFill>
              <a:latin typeface="Times New Roman" pitchFamily="1" charset="0"/>
            </a:endParaRPr>
          </a:p>
        </p:txBody>
      </p:sp>
      <p:sp>
        <p:nvSpPr>
          <p:cNvPr id="265239" name="Rectangle 23"/>
          <p:cNvSpPr>
            <a:spLocks noChangeArrowheads="1"/>
          </p:cNvSpPr>
          <p:nvPr/>
        </p:nvSpPr>
        <p:spPr bwMode="auto">
          <a:xfrm>
            <a:off x="4305300" y="5794375"/>
            <a:ext cx="84138" cy="182563"/>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2</a:t>
            </a:r>
            <a:endParaRPr lang="en-US" i="0" smtClean="0">
              <a:solidFill>
                <a:srgbClr val="000000"/>
              </a:solidFill>
              <a:latin typeface="Times New Roman" pitchFamily="1" charset="0"/>
            </a:endParaRPr>
          </a:p>
        </p:txBody>
      </p:sp>
      <p:sp>
        <p:nvSpPr>
          <p:cNvPr id="265240" name="Rectangle 24"/>
          <p:cNvSpPr>
            <a:spLocks noChangeArrowheads="1"/>
          </p:cNvSpPr>
          <p:nvPr/>
        </p:nvSpPr>
        <p:spPr bwMode="auto">
          <a:xfrm>
            <a:off x="5661025" y="5794375"/>
            <a:ext cx="84138" cy="182563"/>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3</a:t>
            </a:r>
            <a:endParaRPr lang="en-US" i="0" smtClean="0">
              <a:solidFill>
                <a:srgbClr val="000000"/>
              </a:solidFill>
              <a:latin typeface="Times New Roman" pitchFamily="1" charset="0"/>
            </a:endParaRPr>
          </a:p>
        </p:txBody>
      </p:sp>
      <p:sp>
        <p:nvSpPr>
          <p:cNvPr id="265241" name="Rectangle 25"/>
          <p:cNvSpPr>
            <a:spLocks noChangeArrowheads="1"/>
          </p:cNvSpPr>
          <p:nvPr/>
        </p:nvSpPr>
        <p:spPr bwMode="auto">
          <a:xfrm>
            <a:off x="7015163" y="5794375"/>
            <a:ext cx="84137" cy="182563"/>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4</a:t>
            </a:r>
            <a:endParaRPr lang="en-US" i="0" smtClean="0">
              <a:solidFill>
                <a:srgbClr val="000000"/>
              </a:solidFill>
              <a:latin typeface="Times New Roman" pitchFamily="1" charset="0"/>
            </a:endParaRPr>
          </a:p>
        </p:txBody>
      </p:sp>
      <p:sp>
        <p:nvSpPr>
          <p:cNvPr id="265242" name="Rectangle 26"/>
          <p:cNvSpPr>
            <a:spLocks noChangeArrowheads="1"/>
          </p:cNvSpPr>
          <p:nvPr/>
        </p:nvSpPr>
        <p:spPr bwMode="auto">
          <a:xfrm>
            <a:off x="1635125" y="1381125"/>
            <a:ext cx="4763" cy="4254500"/>
          </a:xfrm>
          <a:prstGeom prst="rect">
            <a:avLst/>
          </a:prstGeom>
          <a:solidFill>
            <a:srgbClr val="FFFFFF"/>
          </a:solidFill>
          <a:ln w="7938">
            <a:solidFill>
              <a:srgbClr val="FFFFFF"/>
            </a:solidFill>
            <a:miter lim="800000"/>
            <a:headEnd/>
            <a:tailEnd/>
          </a:ln>
        </p:spPr>
        <p:txBody>
          <a:bodyPr/>
          <a:lstStyle/>
          <a:p>
            <a:endParaRPr lang="en-US" sz="1600" i="0" smtClean="0">
              <a:solidFill>
                <a:srgbClr val="000000"/>
              </a:solidFill>
              <a:latin typeface="Arial" charset="0"/>
            </a:endParaRPr>
          </a:p>
        </p:txBody>
      </p:sp>
      <p:sp>
        <p:nvSpPr>
          <p:cNvPr id="265243" name="Line 27"/>
          <p:cNvSpPr>
            <a:spLocks noChangeShapeType="1"/>
          </p:cNvSpPr>
          <p:nvPr/>
        </p:nvSpPr>
        <p:spPr bwMode="auto">
          <a:xfrm>
            <a:off x="1549400" y="5635625"/>
            <a:ext cx="87313" cy="0"/>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5244" name="Line 28"/>
          <p:cNvSpPr>
            <a:spLocks noChangeShapeType="1"/>
          </p:cNvSpPr>
          <p:nvPr/>
        </p:nvSpPr>
        <p:spPr bwMode="auto">
          <a:xfrm>
            <a:off x="1549400" y="4613275"/>
            <a:ext cx="87313" cy="0"/>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5245" name="Line 29"/>
          <p:cNvSpPr>
            <a:spLocks noChangeShapeType="1"/>
          </p:cNvSpPr>
          <p:nvPr/>
        </p:nvSpPr>
        <p:spPr bwMode="auto">
          <a:xfrm>
            <a:off x="1549400" y="3590925"/>
            <a:ext cx="87313" cy="0"/>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5246" name="Line 30"/>
          <p:cNvSpPr>
            <a:spLocks noChangeShapeType="1"/>
          </p:cNvSpPr>
          <p:nvPr/>
        </p:nvSpPr>
        <p:spPr bwMode="auto">
          <a:xfrm>
            <a:off x="1549400" y="2568575"/>
            <a:ext cx="87313" cy="0"/>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5247" name="Line 31"/>
          <p:cNvSpPr>
            <a:spLocks noChangeShapeType="1"/>
          </p:cNvSpPr>
          <p:nvPr/>
        </p:nvSpPr>
        <p:spPr bwMode="auto">
          <a:xfrm>
            <a:off x="1549400" y="1544638"/>
            <a:ext cx="87313" cy="0"/>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5248" name="Rectangle 32"/>
          <p:cNvSpPr>
            <a:spLocks noChangeArrowheads="1"/>
          </p:cNvSpPr>
          <p:nvPr/>
        </p:nvSpPr>
        <p:spPr bwMode="auto">
          <a:xfrm rot="16200000">
            <a:off x="1291431" y="5541170"/>
            <a:ext cx="295275"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0.00</a:t>
            </a:r>
            <a:endParaRPr lang="en-US" i="0" smtClean="0">
              <a:solidFill>
                <a:srgbClr val="000000"/>
              </a:solidFill>
              <a:latin typeface="Times New Roman" pitchFamily="1" charset="0"/>
            </a:endParaRPr>
          </a:p>
        </p:txBody>
      </p:sp>
      <p:sp>
        <p:nvSpPr>
          <p:cNvPr id="265249" name="Rectangle 33"/>
          <p:cNvSpPr>
            <a:spLocks noChangeArrowheads="1"/>
          </p:cNvSpPr>
          <p:nvPr/>
        </p:nvSpPr>
        <p:spPr bwMode="auto">
          <a:xfrm rot="16200000">
            <a:off x="1291431" y="4517232"/>
            <a:ext cx="295275"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0.02</a:t>
            </a:r>
            <a:endParaRPr lang="en-US" i="0" smtClean="0">
              <a:solidFill>
                <a:srgbClr val="000000"/>
              </a:solidFill>
              <a:latin typeface="Times New Roman" pitchFamily="1" charset="0"/>
            </a:endParaRPr>
          </a:p>
        </p:txBody>
      </p:sp>
      <p:sp>
        <p:nvSpPr>
          <p:cNvPr id="265250" name="Rectangle 34"/>
          <p:cNvSpPr>
            <a:spLocks noChangeArrowheads="1"/>
          </p:cNvSpPr>
          <p:nvPr/>
        </p:nvSpPr>
        <p:spPr bwMode="auto">
          <a:xfrm rot="16200000">
            <a:off x="1291431" y="3494882"/>
            <a:ext cx="295275"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0.04</a:t>
            </a:r>
            <a:endParaRPr lang="en-US" i="0" smtClean="0">
              <a:solidFill>
                <a:srgbClr val="000000"/>
              </a:solidFill>
              <a:latin typeface="Times New Roman" pitchFamily="1" charset="0"/>
            </a:endParaRPr>
          </a:p>
        </p:txBody>
      </p:sp>
      <p:sp>
        <p:nvSpPr>
          <p:cNvPr id="265251" name="Rectangle 35"/>
          <p:cNvSpPr>
            <a:spLocks noChangeArrowheads="1"/>
          </p:cNvSpPr>
          <p:nvPr/>
        </p:nvSpPr>
        <p:spPr bwMode="auto">
          <a:xfrm rot="16200000">
            <a:off x="1294606" y="2472532"/>
            <a:ext cx="295275"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0.06</a:t>
            </a:r>
            <a:endParaRPr lang="en-US" i="0" smtClean="0">
              <a:solidFill>
                <a:srgbClr val="000000"/>
              </a:solidFill>
              <a:latin typeface="Times New Roman" pitchFamily="1" charset="0"/>
            </a:endParaRPr>
          </a:p>
        </p:txBody>
      </p:sp>
      <p:sp>
        <p:nvSpPr>
          <p:cNvPr id="265252" name="Rectangle 36"/>
          <p:cNvSpPr>
            <a:spLocks noChangeArrowheads="1"/>
          </p:cNvSpPr>
          <p:nvPr/>
        </p:nvSpPr>
        <p:spPr bwMode="auto">
          <a:xfrm rot="16200000">
            <a:off x="1294606" y="1448595"/>
            <a:ext cx="295275"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0.08</a:t>
            </a:r>
            <a:endParaRPr lang="en-US" i="0" smtClean="0">
              <a:solidFill>
                <a:srgbClr val="000000"/>
              </a:solidFill>
              <a:latin typeface="Times New Roman" pitchFamily="1" charset="0"/>
            </a:endParaRPr>
          </a:p>
        </p:txBody>
      </p:sp>
      <p:sp>
        <p:nvSpPr>
          <p:cNvPr id="265253" name="Rectangle 37"/>
          <p:cNvSpPr>
            <a:spLocks noChangeArrowheads="1"/>
          </p:cNvSpPr>
          <p:nvPr/>
        </p:nvSpPr>
        <p:spPr bwMode="auto">
          <a:xfrm rot="16200000">
            <a:off x="306388" y="3414713"/>
            <a:ext cx="1703387" cy="198437"/>
          </a:xfrm>
          <a:prstGeom prst="rect">
            <a:avLst/>
          </a:prstGeom>
          <a:noFill/>
          <a:ln w="9525">
            <a:noFill/>
            <a:miter lim="800000"/>
            <a:headEnd/>
            <a:tailEnd/>
          </a:ln>
        </p:spPr>
        <p:txBody>
          <a:bodyPr wrap="none" lIns="0" tIns="0" rIns="0" bIns="0">
            <a:spAutoFit/>
          </a:bodyPr>
          <a:lstStyle/>
          <a:p>
            <a:r>
              <a:rPr lang="en-US" sz="1300" b="1" i="0" smtClean="0">
                <a:solidFill>
                  <a:srgbClr val="FFFFFF"/>
                </a:solidFill>
                <a:latin typeface="Arial" charset="0"/>
              </a:rPr>
              <a:t>Cumulative Incidence</a:t>
            </a:r>
            <a:endParaRPr lang="en-US" i="0" smtClean="0">
              <a:solidFill>
                <a:srgbClr val="000000"/>
              </a:solidFill>
              <a:latin typeface="Times New Roman" pitchFamily="1" charset="0"/>
            </a:endParaRPr>
          </a:p>
        </p:txBody>
      </p:sp>
      <p:sp>
        <p:nvSpPr>
          <p:cNvPr id="265254" name="Freeform 38"/>
          <p:cNvSpPr>
            <a:spLocks/>
          </p:cNvSpPr>
          <p:nvPr/>
        </p:nvSpPr>
        <p:spPr bwMode="auto">
          <a:xfrm>
            <a:off x="1636713" y="1557338"/>
            <a:ext cx="6099175" cy="4078287"/>
          </a:xfrm>
          <a:custGeom>
            <a:avLst/>
            <a:gdLst/>
            <a:ahLst/>
            <a:cxnLst>
              <a:cxn ang="0">
                <a:pos x="125" y="5117"/>
              </a:cxn>
              <a:cxn ang="0">
                <a:pos x="252" y="5089"/>
              </a:cxn>
              <a:cxn ang="0">
                <a:pos x="332" y="5059"/>
              </a:cxn>
              <a:cxn ang="0">
                <a:pos x="387" y="5030"/>
              </a:cxn>
              <a:cxn ang="0">
                <a:pos x="486" y="4986"/>
              </a:cxn>
              <a:cxn ang="0">
                <a:pos x="528" y="4941"/>
              </a:cxn>
              <a:cxn ang="0">
                <a:pos x="592" y="4912"/>
              </a:cxn>
              <a:cxn ang="0">
                <a:pos x="630" y="4875"/>
              </a:cxn>
              <a:cxn ang="0">
                <a:pos x="672" y="4831"/>
              </a:cxn>
              <a:cxn ang="0">
                <a:pos x="790" y="4801"/>
              </a:cxn>
              <a:cxn ang="0">
                <a:pos x="845" y="4765"/>
              </a:cxn>
              <a:cxn ang="0">
                <a:pos x="930" y="4728"/>
              </a:cxn>
              <a:cxn ang="0">
                <a:pos x="976" y="4698"/>
              </a:cxn>
              <a:cxn ang="0">
                <a:pos x="1084" y="4667"/>
              </a:cxn>
              <a:cxn ang="0">
                <a:pos x="1196" y="4637"/>
              </a:cxn>
              <a:cxn ang="0">
                <a:pos x="1238" y="4608"/>
              </a:cxn>
              <a:cxn ang="0">
                <a:pos x="1337" y="4577"/>
              </a:cxn>
              <a:cxn ang="0">
                <a:pos x="1439" y="4547"/>
              </a:cxn>
              <a:cxn ang="0">
                <a:pos x="1538" y="4508"/>
              </a:cxn>
              <a:cxn ang="0">
                <a:pos x="1565" y="4479"/>
              </a:cxn>
              <a:cxn ang="0">
                <a:pos x="1622" y="4440"/>
              </a:cxn>
              <a:cxn ang="0">
                <a:pos x="1686" y="4403"/>
              </a:cxn>
              <a:cxn ang="0">
                <a:pos x="1756" y="4365"/>
              </a:cxn>
              <a:cxn ang="0">
                <a:pos x="1808" y="4333"/>
              </a:cxn>
              <a:cxn ang="0">
                <a:pos x="1851" y="4304"/>
              </a:cxn>
              <a:cxn ang="0">
                <a:pos x="1897" y="4258"/>
              </a:cxn>
              <a:cxn ang="0">
                <a:pos x="1948" y="4226"/>
              </a:cxn>
              <a:cxn ang="0">
                <a:pos x="2018" y="4195"/>
              </a:cxn>
              <a:cxn ang="0">
                <a:pos x="2085" y="4165"/>
              </a:cxn>
              <a:cxn ang="0">
                <a:pos x="2261" y="4127"/>
              </a:cxn>
              <a:cxn ang="0">
                <a:pos x="2351" y="4086"/>
              </a:cxn>
              <a:cxn ang="0">
                <a:pos x="2459" y="4053"/>
              </a:cxn>
              <a:cxn ang="0">
                <a:pos x="2590" y="4014"/>
              </a:cxn>
              <a:cxn ang="0">
                <a:pos x="2655" y="3974"/>
              </a:cxn>
              <a:cxn ang="0">
                <a:pos x="2696" y="3933"/>
              </a:cxn>
              <a:cxn ang="0">
                <a:pos x="2795" y="3889"/>
              </a:cxn>
              <a:cxn ang="0">
                <a:pos x="2865" y="3832"/>
              </a:cxn>
              <a:cxn ang="0">
                <a:pos x="2977" y="3786"/>
              </a:cxn>
              <a:cxn ang="0">
                <a:pos x="3070" y="3710"/>
              </a:cxn>
              <a:cxn ang="0">
                <a:pos x="3198" y="3646"/>
              </a:cxn>
              <a:cxn ang="0">
                <a:pos x="3403" y="3587"/>
              </a:cxn>
              <a:cxn ang="0">
                <a:pos x="3505" y="3520"/>
              </a:cxn>
              <a:cxn ang="0">
                <a:pos x="3851" y="3437"/>
              </a:cxn>
              <a:cxn ang="0">
                <a:pos x="4029" y="3340"/>
              </a:cxn>
              <a:cxn ang="0">
                <a:pos x="4126" y="3229"/>
              </a:cxn>
              <a:cxn ang="0">
                <a:pos x="4346" y="3074"/>
              </a:cxn>
              <a:cxn ang="0">
                <a:pos x="4552" y="2905"/>
              </a:cxn>
              <a:cxn ang="0">
                <a:pos x="4777" y="2750"/>
              </a:cxn>
              <a:cxn ang="0">
                <a:pos x="4916" y="2589"/>
              </a:cxn>
              <a:cxn ang="0">
                <a:pos x="4996" y="2420"/>
              </a:cxn>
              <a:cxn ang="0">
                <a:pos x="5104" y="2241"/>
              </a:cxn>
              <a:cxn ang="0">
                <a:pos x="5273" y="2053"/>
              </a:cxn>
              <a:cxn ang="0">
                <a:pos x="5469" y="1854"/>
              </a:cxn>
              <a:cxn ang="0">
                <a:pos x="6038" y="1587"/>
              </a:cxn>
              <a:cxn ang="0">
                <a:pos x="6735" y="1236"/>
              </a:cxn>
              <a:cxn ang="0">
                <a:pos x="7090" y="763"/>
              </a:cxn>
              <a:cxn ang="0">
                <a:pos x="7683" y="0"/>
              </a:cxn>
            </a:cxnLst>
            <a:rect l="0" t="0" r="r" b="b"/>
            <a:pathLst>
              <a:path w="7683" h="5139">
                <a:moveTo>
                  <a:pt x="0" y="5139"/>
                </a:moveTo>
                <a:lnTo>
                  <a:pt x="70" y="5139"/>
                </a:lnTo>
                <a:lnTo>
                  <a:pt x="70" y="5131"/>
                </a:lnTo>
                <a:lnTo>
                  <a:pt x="89" y="5131"/>
                </a:lnTo>
                <a:lnTo>
                  <a:pt x="89" y="5124"/>
                </a:lnTo>
                <a:lnTo>
                  <a:pt x="93" y="5124"/>
                </a:lnTo>
                <a:lnTo>
                  <a:pt x="93" y="5117"/>
                </a:lnTo>
                <a:lnTo>
                  <a:pt x="125" y="5117"/>
                </a:lnTo>
                <a:lnTo>
                  <a:pt x="125" y="5109"/>
                </a:lnTo>
                <a:lnTo>
                  <a:pt x="135" y="5109"/>
                </a:lnTo>
                <a:lnTo>
                  <a:pt x="135" y="5104"/>
                </a:lnTo>
                <a:lnTo>
                  <a:pt x="163" y="5104"/>
                </a:lnTo>
                <a:lnTo>
                  <a:pt x="163" y="5096"/>
                </a:lnTo>
                <a:lnTo>
                  <a:pt x="243" y="5096"/>
                </a:lnTo>
                <a:lnTo>
                  <a:pt x="243" y="5089"/>
                </a:lnTo>
                <a:lnTo>
                  <a:pt x="252" y="5089"/>
                </a:lnTo>
                <a:lnTo>
                  <a:pt x="252" y="5082"/>
                </a:lnTo>
                <a:lnTo>
                  <a:pt x="266" y="5082"/>
                </a:lnTo>
                <a:lnTo>
                  <a:pt x="266" y="5074"/>
                </a:lnTo>
                <a:lnTo>
                  <a:pt x="285" y="5074"/>
                </a:lnTo>
                <a:lnTo>
                  <a:pt x="285" y="5067"/>
                </a:lnTo>
                <a:lnTo>
                  <a:pt x="326" y="5067"/>
                </a:lnTo>
                <a:lnTo>
                  <a:pt x="326" y="5059"/>
                </a:lnTo>
                <a:lnTo>
                  <a:pt x="332" y="5059"/>
                </a:lnTo>
                <a:lnTo>
                  <a:pt x="332" y="5052"/>
                </a:lnTo>
                <a:lnTo>
                  <a:pt x="336" y="5052"/>
                </a:lnTo>
                <a:lnTo>
                  <a:pt x="336" y="5045"/>
                </a:lnTo>
                <a:lnTo>
                  <a:pt x="368" y="5045"/>
                </a:lnTo>
                <a:lnTo>
                  <a:pt x="368" y="5037"/>
                </a:lnTo>
                <a:lnTo>
                  <a:pt x="378" y="5037"/>
                </a:lnTo>
                <a:lnTo>
                  <a:pt x="378" y="5030"/>
                </a:lnTo>
                <a:lnTo>
                  <a:pt x="387" y="5030"/>
                </a:lnTo>
                <a:lnTo>
                  <a:pt x="387" y="5008"/>
                </a:lnTo>
                <a:lnTo>
                  <a:pt x="406" y="5008"/>
                </a:lnTo>
                <a:lnTo>
                  <a:pt x="406" y="5000"/>
                </a:lnTo>
                <a:lnTo>
                  <a:pt x="425" y="5000"/>
                </a:lnTo>
                <a:lnTo>
                  <a:pt x="425" y="4993"/>
                </a:lnTo>
                <a:lnTo>
                  <a:pt x="471" y="4993"/>
                </a:lnTo>
                <a:lnTo>
                  <a:pt x="471" y="4986"/>
                </a:lnTo>
                <a:lnTo>
                  <a:pt x="486" y="4986"/>
                </a:lnTo>
                <a:lnTo>
                  <a:pt x="486" y="4978"/>
                </a:lnTo>
                <a:lnTo>
                  <a:pt x="495" y="4978"/>
                </a:lnTo>
                <a:lnTo>
                  <a:pt x="495" y="4971"/>
                </a:lnTo>
                <a:lnTo>
                  <a:pt x="505" y="4971"/>
                </a:lnTo>
                <a:lnTo>
                  <a:pt x="505" y="4949"/>
                </a:lnTo>
                <a:lnTo>
                  <a:pt x="509" y="4949"/>
                </a:lnTo>
                <a:lnTo>
                  <a:pt x="509" y="4941"/>
                </a:lnTo>
                <a:lnTo>
                  <a:pt x="528" y="4941"/>
                </a:lnTo>
                <a:lnTo>
                  <a:pt x="528" y="4934"/>
                </a:lnTo>
                <a:lnTo>
                  <a:pt x="537" y="4934"/>
                </a:lnTo>
                <a:lnTo>
                  <a:pt x="537" y="4927"/>
                </a:lnTo>
                <a:lnTo>
                  <a:pt x="570" y="4927"/>
                </a:lnTo>
                <a:lnTo>
                  <a:pt x="570" y="4919"/>
                </a:lnTo>
                <a:lnTo>
                  <a:pt x="579" y="4919"/>
                </a:lnTo>
                <a:lnTo>
                  <a:pt x="579" y="4912"/>
                </a:lnTo>
                <a:lnTo>
                  <a:pt x="592" y="4912"/>
                </a:lnTo>
                <a:lnTo>
                  <a:pt x="592" y="4905"/>
                </a:lnTo>
                <a:lnTo>
                  <a:pt x="602" y="4905"/>
                </a:lnTo>
                <a:lnTo>
                  <a:pt x="602" y="4897"/>
                </a:lnTo>
                <a:lnTo>
                  <a:pt x="607" y="4897"/>
                </a:lnTo>
                <a:lnTo>
                  <a:pt x="607" y="4882"/>
                </a:lnTo>
                <a:lnTo>
                  <a:pt x="617" y="4882"/>
                </a:lnTo>
                <a:lnTo>
                  <a:pt x="617" y="4875"/>
                </a:lnTo>
                <a:lnTo>
                  <a:pt x="630" y="4875"/>
                </a:lnTo>
                <a:lnTo>
                  <a:pt x="630" y="4868"/>
                </a:lnTo>
                <a:lnTo>
                  <a:pt x="649" y="4868"/>
                </a:lnTo>
                <a:lnTo>
                  <a:pt x="649" y="4860"/>
                </a:lnTo>
                <a:lnTo>
                  <a:pt x="659" y="4860"/>
                </a:lnTo>
                <a:lnTo>
                  <a:pt x="659" y="4853"/>
                </a:lnTo>
                <a:lnTo>
                  <a:pt x="668" y="4853"/>
                </a:lnTo>
                <a:lnTo>
                  <a:pt x="668" y="4831"/>
                </a:lnTo>
                <a:lnTo>
                  <a:pt x="672" y="4831"/>
                </a:lnTo>
                <a:lnTo>
                  <a:pt x="672" y="4824"/>
                </a:lnTo>
                <a:lnTo>
                  <a:pt x="752" y="4824"/>
                </a:lnTo>
                <a:lnTo>
                  <a:pt x="752" y="4816"/>
                </a:lnTo>
                <a:lnTo>
                  <a:pt x="761" y="4816"/>
                </a:lnTo>
                <a:lnTo>
                  <a:pt x="761" y="4809"/>
                </a:lnTo>
                <a:lnTo>
                  <a:pt x="771" y="4809"/>
                </a:lnTo>
                <a:lnTo>
                  <a:pt x="771" y="4801"/>
                </a:lnTo>
                <a:lnTo>
                  <a:pt x="790" y="4801"/>
                </a:lnTo>
                <a:lnTo>
                  <a:pt x="790" y="4794"/>
                </a:lnTo>
                <a:lnTo>
                  <a:pt x="818" y="4794"/>
                </a:lnTo>
                <a:lnTo>
                  <a:pt x="818" y="4779"/>
                </a:lnTo>
                <a:lnTo>
                  <a:pt x="826" y="4779"/>
                </a:lnTo>
                <a:lnTo>
                  <a:pt x="826" y="4772"/>
                </a:lnTo>
                <a:lnTo>
                  <a:pt x="835" y="4772"/>
                </a:lnTo>
                <a:lnTo>
                  <a:pt x="835" y="4765"/>
                </a:lnTo>
                <a:lnTo>
                  <a:pt x="845" y="4765"/>
                </a:lnTo>
                <a:lnTo>
                  <a:pt x="845" y="4757"/>
                </a:lnTo>
                <a:lnTo>
                  <a:pt x="854" y="4757"/>
                </a:lnTo>
                <a:lnTo>
                  <a:pt x="854" y="4750"/>
                </a:lnTo>
                <a:lnTo>
                  <a:pt x="889" y="4750"/>
                </a:lnTo>
                <a:lnTo>
                  <a:pt x="889" y="4735"/>
                </a:lnTo>
                <a:lnTo>
                  <a:pt x="902" y="4735"/>
                </a:lnTo>
                <a:lnTo>
                  <a:pt x="902" y="4728"/>
                </a:lnTo>
                <a:lnTo>
                  <a:pt x="930" y="4728"/>
                </a:lnTo>
                <a:lnTo>
                  <a:pt x="930" y="4720"/>
                </a:lnTo>
                <a:lnTo>
                  <a:pt x="953" y="4720"/>
                </a:lnTo>
                <a:lnTo>
                  <a:pt x="953" y="4713"/>
                </a:lnTo>
                <a:lnTo>
                  <a:pt x="957" y="4713"/>
                </a:lnTo>
                <a:lnTo>
                  <a:pt x="957" y="4706"/>
                </a:lnTo>
                <a:lnTo>
                  <a:pt x="966" y="4706"/>
                </a:lnTo>
                <a:lnTo>
                  <a:pt x="966" y="4698"/>
                </a:lnTo>
                <a:lnTo>
                  <a:pt x="976" y="4698"/>
                </a:lnTo>
                <a:lnTo>
                  <a:pt x="976" y="4691"/>
                </a:lnTo>
                <a:lnTo>
                  <a:pt x="1037" y="4691"/>
                </a:lnTo>
                <a:lnTo>
                  <a:pt x="1037" y="4683"/>
                </a:lnTo>
                <a:lnTo>
                  <a:pt x="1056" y="4683"/>
                </a:lnTo>
                <a:lnTo>
                  <a:pt x="1056" y="4674"/>
                </a:lnTo>
                <a:lnTo>
                  <a:pt x="1061" y="4674"/>
                </a:lnTo>
                <a:lnTo>
                  <a:pt x="1061" y="4667"/>
                </a:lnTo>
                <a:lnTo>
                  <a:pt x="1084" y="4667"/>
                </a:lnTo>
                <a:lnTo>
                  <a:pt x="1084" y="4659"/>
                </a:lnTo>
                <a:lnTo>
                  <a:pt x="1107" y="4659"/>
                </a:lnTo>
                <a:lnTo>
                  <a:pt x="1107" y="4652"/>
                </a:lnTo>
                <a:lnTo>
                  <a:pt x="1116" y="4652"/>
                </a:lnTo>
                <a:lnTo>
                  <a:pt x="1116" y="4645"/>
                </a:lnTo>
                <a:lnTo>
                  <a:pt x="1149" y="4645"/>
                </a:lnTo>
                <a:lnTo>
                  <a:pt x="1149" y="4637"/>
                </a:lnTo>
                <a:lnTo>
                  <a:pt x="1196" y="4637"/>
                </a:lnTo>
                <a:lnTo>
                  <a:pt x="1196" y="4630"/>
                </a:lnTo>
                <a:lnTo>
                  <a:pt x="1206" y="4630"/>
                </a:lnTo>
                <a:lnTo>
                  <a:pt x="1206" y="4623"/>
                </a:lnTo>
                <a:lnTo>
                  <a:pt x="1215" y="4623"/>
                </a:lnTo>
                <a:lnTo>
                  <a:pt x="1215" y="4615"/>
                </a:lnTo>
                <a:lnTo>
                  <a:pt x="1225" y="4615"/>
                </a:lnTo>
                <a:lnTo>
                  <a:pt x="1225" y="4608"/>
                </a:lnTo>
                <a:lnTo>
                  <a:pt x="1238" y="4608"/>
                </a:lnTo>
                <a:lnTo>
                  <a:pt x="1238" y="4600"/>
                </a:lnTo>
                <a:lnTo>
                  <a:pt x="1257" y="4600"/>
                </a:lnTo>
                <a:lnTo>
                  <a:pt x="1257" y="4593"/>
                </a:lnTo>
                <a:lnTo>
                  <a:pt x="1295" y="4593"/>
                </a:lnTo>
                <a:lnTo>
                  <a:pt x="1295" y="4586"/>
                </a:lnTo>
                <a:lnTo>
                  <a:pt x="1321" y="4586"/>
                </a:lnTo>
                <a:lnTo>
                  <a:pt x="1321" y="4577"/>
                </a:lnTo>
                <a:lnTo>
                  <a:pt x="1337" y="4577"/>
                </a:lnTo>
                <a:lnTo>
                  <a:pt x="1337" y="4569"/>
                </a:lnTo>
                <a:lnTo>
                  <a:pt x="1369" y="4569"/>
                </a:lnTo>
                <a:lnTo>
                  <a:pt x="1369" y="4562"/>
                </a:lnTo>
                <a:lnTo>
                  <a:pt x="1378" y="4562"/>
                </a:lnTo>
                <a:lnTo>
                  <a:pt x="1378" y="4554"/>
                </a:lnTo>
                <a:lnTo>
                  <a:pt x="1392" y="4554"/>
                </a:lnTo>
                <a:lnTo>
                  <a:pt x="1392" y="4547"/>
                </a:lnTo>
                <a:lnTo>
                  <a:pt x="1439" y="4547"/>
                </a:lnTo>
                <a:lnTo>
                  <a:pt x="1439" y="4540"/>
                </a:lnTo>
                <a:lnTo>
                  <a:pt x="1462" y="4540"/>
                </a:lnTo>
                <a:lnTo>
                  <a:pt x="1462" y="4532"/>
                </a:lnTo>
                <a:lnTo>
                  <a:pt x="1477" y="4532"/>
                </a:lnTo>
                <a:lnTo>
                  <a:pt x="1477" y="4518"/>
                </a:lnTo>
                <a:lnTo>
                  <a:pt x="1513" y="4518"/>
                </a:lnTo>
                <a:lnTo>
                  <a:pt x="1513" y="4508"/>
                </a:lnTo>
                <a:lnTo>
                  <a:pt x="1538" y="4508"/>
                </a:lnTo>
                <a:lnTo>
                  <a:pt x="1538" y="4501"/>
                </a:lnTo>
                <a:lnTo>
                  <a:pt x="1542" y="4501"/>
                </a:lnTo>
                <a:lnTo>
                  <a:pt x="1542" y="4494"/>
                </a:lnTo>
                <a:lnTo>
                  <a:pt x="1547" y="4494"/>
                </a:lnTo>
                <a:lnTo>
                  <a:pt x="1547" y="4486"/>
                </a:lnTo>
                <a:lnTo>
                  <a:pt x="1551" y="4486"/>
                </a:lnTo>
                <a:lnTo>
                  <a:pt x="1551" y="4479"/>
                </a:lnTo>
                <a:lnTo>
                  <a:pt x="1565" y="4479"/>
                </a:lnTo>
                <a:lnTo>
                  <a:pt x="1565" y="4471"/>
                </a:lnTo>
                <a:lnTo>
                  <a:pt x="1570" y="4471"/>
                </a:lnTo>
                <a:lnTo>
                  <a:pt x="1570" y="4464"/>
                </a:lnTo>
                <a:lnTo>
                  <a:pt x="1593" y="4464"/>
                </a:lnTo>
                <a:lnTo>
                  <a:pt x="1593" y="4457"/>
                </a:lnTo>
                <a:lnTo>
                  <a:pt x="1599" y="4457"/>
                </a:lnTo>
                <a:lnTo>
                  <a:pt x="1599" y="4440"/>
                </a:lnTo>
                <a:lnTo>
                  <a:pt x="1622" y="4440"/>
                </a:lnTo>
                <a:lnTo>
                  <a:pt x="1622" y="4433"/>
                </a:lnTo>
                <a:lnTo>
                  <a:pt x="1650" y="4433"/>
                </a:lnTo>
                <a:lnTo>
                  <a:pt x="1650" y="4418"/>
                </a:lnTo>
                <a:lnTo>
                  <a:pt x="1669" y="4418"/>
                </a:lnTo>
                <a:lnTo>
                  <a:pt x="1669" y="4411"/>
                </a:lnTo>
                <a:lnTo>
                  <a:pt x="1673" y="4411"/>
                </a:lnTo>
                <a:lnTo>
                  <a:pt x="1673" y="4403"/>
                </a:lnTo>
                <a:lnTo>
                  <a:pt x="1686" y="4403"/>
                </a:lnTo>
                <a:lnTo>
                  <a:pt x="1686" y="4396"/>
                </a:lnTo>
                <a:lnTo>
                  <a:pt x="1696" y="4396"/>
                </a:lnTo>
                <a:lnTo>
                  <a:pt x="1696" y="4379"/>
                </a:lnTo>
                <a:lnTo>
                  <a:pt x="1705" y="4379"/>
                </a:lnTo>
                <a:lnTo>
                  <a:pt x="1705" y="4372"/>
                </a:lnTo>
                <a:lnTo>
                  <a:pt x="1747" y="4372"/>
                </a:lnTo>
                <a:lnTo>
                  <a:pt x="1747" y="4365"/>
                </a:lnTo>
                <a:lnTo>
                  <a:pt x="1756" y="4365"/>
                </a:lnTo>
                <a:lnTo>
                  <a:pt x="1756" y="4357"/>
                </a:lnTo>
                <a:lnTo>
                  <a:pt x="1775" y="4357"/>
                </a:lnTo>
                <a:lnTo>
                  <a:pt x="1775" y="4350"/>
                </a:lnTo>
                <a:lnTo>
                  <a:pt x="1800" y="4350"/>
                </a:lnTo>
                <a:lnTo>
                  <a:pt x="1800" y="4342"/>
                </a:lnTo>
                <a:lnTo>
                  <a:pt x="1804" y="4342"/>
                </a:lnTo>
                <a:lnTo>
                  <a:pt x="1804" y="4333"/>
                </a:lnTo>
                <a:lnTo>
                  <a:pt x="1808" y="4333"/>
                </a:lnTo>
                <a:lnTo>
                  <a:pt x="1808" y="4326"/>
                </a:lnTo>
                <a:lnTo>
                  <a:pt x="1813" y="4326"/>
                </a:lnTo>
                <a:lnTo>
                  <a:pt x="1813" y="4318"/>
                </a:lnTo>
                <a:lnTo>
                  <a:pt x="1817" y="4318"/>
                </a:lnTo>
                <a:lnTo>
                  <a:pt x="1817" y="4311"/>
                </a:lnTo>
                <a:lnTo>
                  <a:pt x="1836" y="4311"/>
                </a:lnTo>
                <a:lnTo>
                  <a:pt x="1836" y="4304"/>
                </a:lnTo>
                <a:lnTo>
                  <a:pt x="1851" y="4304"/>
                </a:lnTo>
                <a:lnTo>
                  <a:pt x="1851" y="4287"/>
                </a:lnTo>
                <a:lnTo>
                  <a:pt x="1855" y="4287"/>
                </a:lnTo>
                <a:lnTo>
                  <a:pt x="1855" y="4280"/>
                </a:lnTo>
                <a:lnTo>
                  <a:pt x="1861" y="4280"/>
                </a:lnTo>
                <a:lnTo>
                  <a:pt x="1861" y="4265"/>
                </a:lnTo>
                <a:lnTo>
                  <a:pt x="1893" y="4265"/>
                </a:lnTo>
                <a:lnTo>
                  <a:pt x="1893" y="4258"/>
                </a:lnTo>
                <a:lnTo>
                  <a:pt x="1897" y="4258"/>
                </a:lnTo>
                <a:lnTo>
                  <a:pt x="1897" y="4250"/>
                </a:lnTo>
                <a:lnTo>
                  <a:pt x="1916" y="4250"/>
                </a:lnTo>
                <a:lnTo>
                  <a:pt x="1916" y="4241"/>
                </a:lnTo>
                <a:lnTo>
                  <a:pt x="1925" y="4241"/>
                </a:lnTo>
                <a:lnTo>
                  <a:pt x="1925" y="4234"/>
                </a:lnTo>
                <a:lnTo>
                  <a:pt x="1944" y="4234"/>
                </a:lnTo>
                <a:lnTo>
                  <a:pt x="1944" y="4226"/>
                </a:lnTo>
                <a:lnTo>
                  <a:pt x="1948" y="4226"/>
                </a:lnTo>
                <a:lnTo>
                  <a:pt x="1948" y="4219"/>
                </a:lnTo>
                <a:lnTo>
                  <a:pt x="1967" y="4219"/>
                </a:lnTo>
                <a:lnTo>
                  <a:pt x="1967" y="4212"/>
                </a:lnTo>
                <a:lnTo>
                  <a:pt x="1977" y="4212"/>
                </a:lnTo>
                <a:lnTo>
                  <a:pt x="1977" y="4204"/>
                </a:lnTo>
                <a:lnTo>
                  <a:pt x="1986" y="4204"/>
                </a:lnTo>
                <a:lnTo>
                  <a:pt x="1986" y="4195"/>
                </a:lnTo>
                <a:lnTo>
                  <a:pt x="2018" y="4195"/>
                </a:lnTo>
                <a:lnTo>
                  <a:pt x="2018" y="4188"/>
                </a:lnTo>
                <a:lnTo>
                  <a:pt x="2047" y="4188"/>
                </a:lnTo>
                <a:lnTo>
                  <a:pt x="2047" y="4180"/>
                </a:lnTo>
                <a:lnTo>
                  <a:pt x="2051" y="4180"/>
                </a:lnTo>
                <a:lnTo>
                  <a:pt x="2051" y="4173"/>
                </a:lnTo>
                <a:lnTo>
                  <a:pt x="2070" y="4173"/>
                </a:lnTo>
                <a:lnTo>
                  <a:pt x="2070" y="4165"/>
                </a:lnTo>
                <a:lnTo>
                  <a:pt x="2085" y="4165"/>
                </a:lnTo>
                <a:lnTo>
                  <a:pt x="2085" y="4158"/>
                </a:lnTo>
                <a:lnTo>
                  <a:pt x="2089" y="4158"/>
                </a:lnTo>
                <a:lnTo>
                  <a:pt x="2089" y="4141"/>
                </a:lnTo>
                <a:lnTo>
                  <a:pt x="2108" y="4141"/>
                </a:lnTo>
                <a:lnTo>
                  <a:pt x="2108" y="4134"/>
                </a:lnTo>
                <a:lnTo>
                  <a:pt x="2252" y="4134"/>
                </a:lnTo>
                <a:lnTo>
                  <a:pt x="2252" y="4127"/>
                </a:lnTo>
                <a:lnTo>
                  <a:pt x="2261" y="4127"/>
                </a:lnTo>
                <a:lnTo>
                  <a:pt x="2261" y="4119"/>
                </a:lnTo>
                <a:lnTo>
                  <a:pt x="2290" y="4119"/>
                </a:lnTo>
                <a:lnTo>
                  <a:pt x="2290" y="4110"/>
                </a:lnTo>
                <a:lnTo>
                  <a:pt x="2299" y="4110"/>
                </a:lnTo>
                <a:lnTo>
                  <a:pt x="2299" y="4103"/>
                </a:lnTo>
                <a:lnTo>
                  <a:pt x="2328" y="4103"/>
                </a:lnTo>
                <a:lnTo>
                  <a:pt x="2328" y="4086"/>
                </a:lnTo>
                <a:lnTo>
                  <a:pt x="2351" y="4086"/>
                </a:lnTo>
                <a:lnTo>
                  <a:pt x="2351" y="4079"/>
                </a:lnTo>
                <a:lnTo>
                  <a:pt x="2360" y="4079"/>
                </a:lnTo>
                <a:lnTo>
                  <a:pt x="2360" y="4070"/>
                </a:lnTo>
                <a:lnTo>
                  <a:pt x="2425" y="4070"/>
                </a:lnTo>
                <a:lnTo>
                  <a:pt x="2425" y="4062"/>
                </a:lnTo>
                <a:lnTo>
                  <a:pt x="2453" y="4062"/>
                </a:lnTo>
                <a:lnTo>
                  <a:pt x="2453" y="4053"/>
                </a:lnTo>
                <a:lnTo>
                  <a:pt x="2459" y="4053"/>
                </a:lnTo>
                <a:lnTo>
                  <a:pt x="2459" y="4044"/>
                </a:lnTo>
                <a:lnTo>
                  <a:pt x="2510" y="4044"/>
                </a:lnTo>
                <a:lnTo>
                  <a:pt x="2510" y="4035"/>
                </a:lnTo>
                <a:lnTo>
                  <a:pt x="2556" y="4035"/>
                </a:lnTo>
                <a:lnTo>
                  <a:pt x="2556" y="4024"/>
                </a:lnTo>
                <a:lnTo>
                  <a:pt x="2584" y="4024"/>
                </a:lnTo>
                <a:lnTo>
                  <a:pt x="2584" y="4014"/>
                </a:lnTo>
                <a:lnTo>
                  <a:pt x="2590" y="4014"/>
                </a:lnTo>
                <a:lnTo>
                  <a:pt x="2590" y="4005"/>
                </a:lnTo>
                <a:lnTo>
                  <a:pt x="2607" y="4005"/>
                </a:lnTo>
                <a:lnTo>
                  <a:pt x="2607" y="3994"/>
                </a:lnTo>
                <a:lnTo>
                  <a:pt x="2641" y="3994"/>
                </a:lnTo>
                <a:lnTo>
                  <a:pt x="2641" y="3985"/>
                </a:lnTo>
                <a:lnTo>
                  <a:pt x="2645" y="3985"/>
                </a:lnTo>
                <a:lnTo>
                  <a:pt x="2645" y="3974"/>
                </a:lnTo>
                <a:lnTo>
                  <a:pt x="2655" y="3974"/>
                </a:lnTo>
                <a:lnTo>
                  <a:pt x="2655" y="3963"/>
                </a:lnTo>
                <a:lnTo>
                  <a:pt x="2664" y="3963"/>
                </a:lnTo>
                <a:lnTo>
                  <a:pt x="2664" y="3953"/>
                </a:lnTo>
                <a:lnTo>
                  <a:pt x="2683" y="3953"/>
                </a:lnTo>
                <a:lnTo>
                  <a:pt x="2683" y="3942"/>
                </a:lnTo>
                <a:lnTo>
                  <a:pt x="2692" y="3942"/>
                </a:lnTo>
                <a:lnTo>
                  <a:pt x="2692" y="3933"/>
                </a:lnTo>
                <a:lnTo>
                  <a:pt x="2696" y="3933"/>
                </a:lnTo>
                <a:lnTo>
                  <a:pt x="2696" y="3922"/>
                </a:lnTo>
                <a:lnTo>
                  <a:pt x="2725" y="3922"/>
                </a:lnTo>
                <a:lnTo>
                  <a:pt x="2725" y="3911"/>
                </a:lnTo>
                <a:lnTo>
                  <a:pt x="2734" y="3911"/>
                </a:lnTo>
                <a:lnTo>
                  <a:pt x="2734" y="3900"/>
                </a:lnTo>
                <a:lnTo>
                  <a:pt x="2776" y="3900"/>
                </a:lnTo>
                <a:lnTo>
                  <a:pt x="2776" y="3889"/>
                </a:lnTo>
                <a:lnTo>
                  <a:pt x="2795" y="3889"/>
                </a:lnTo>
                <a:lnTo>
                  <a:pt x="2795" y="3878"/>
                </a:lnTo>
                <a:lnTo>
                  <a:pt x="2833" y="3878"/>
                </a:lnTo>
                <a:lnTo>
                  <a:pt x="2833" y="3867"/>
                </a:lnTo>
                <a:lnTo>
                  <a:pt x="2846" y="3867"/>
                </a:lnTo>
                <a:lnTo>
                  <a:pt x="2846" y="3845"/>
                </a:lnTo>
                <a:lnTo>
                  <a:pt x="2850" y="3845"/>
                </a:lnTo>
                <a:lnTo>
                  <a:pt x="2850" y="3832"/>
                </a:lnTo>
                <a:lnTo>
                  <a:pt x="2865" y="3832"/>
                </a:lnTo>
                <a:lnTo>
                  <a:pt x="2865" y="3821"/>
                </a:lnTo>
                <a:lnTo>
                  <a:pt x="2879" y="3821"/>
                </a:lnTo>
                <a:lnTo>
                  <a:pt x="2879" y="3810"/>
                </a:lnTo>
                <a:lnTo>
                  <a:pt x="2901" y="3810"/>
                </a:lnTo>
                <a:lnTo>
                  <a:pt x="2901" y="3797"/>
                </a:lnTo>
                <a:lnTo>
                  <a:pt x="2936" y="3797"/>
                </a:lnTo>
                <a:lnTo>
                  <a:pt x="2936" y="3786"/>
                </a:lnTo>
                <a:lnTo>
                  <a:pt x="2977" y="3786"/>
                </a:lnTo>
                <a:lnTo>
                  <a:pt x="2977" y="3773"/>
                </a:lnTo>
                <a:lnTo>
                  <a:pt x="2981" y="3773"/>
                </a:lnTo>
                <a:lnTo>
                  <a:pt x="2981" y="3749"/>
                </a:lnTo>
                <a:lnTo>
                  <a:pt x="3006" y="3749"/>
                </a:lnTo>
                <a:lnTo>
                  <a:pt x="3006" y="3736"/>
                </a:lnTo>
                <a:lnTo>
                  <a:pt x="3023" y="3736"/>
                </a:lnTo>
                <a:lnTo>
                  <a:pt x="3023" y="3710"/>
                </a:lnTo>
                <a:lnTo>
                  <a:pt x="3070" y="3710"/>
                </a:lnTo>
                <a:lnTo>
                  <a:pt x="3070" y="3684"/>
                </a:lnTo>
                <a:lnTo>
                  <a:pt x="3076" y="3684"/>
                </a:lnTo>
                <a:lnTo>
                  <a:pt x="3076" y="3671"/>
                </a:lnTo>
                <a:lnTo>
                  <a:pt x="3160" y="3671"/>
                </a:lnTo>
                <a:lnTo>
                  <a:pt x="3160" y="3659"/>
                </a:lnTo>
                <a:lnTo>
                  <a:pt x="3169" y="3659"/>
                </a:lnTo>
                <a:lnTo>
                  <a:pt x="3169" y="3646"/>
                </a:lnTo>
                <a:lnTo>
                  <a:pt x="3198" y="3646"/>
                </a:lnTo>
                <a:lnTo>
                  <a:pt x="3198" y="3631"/>
                </a:lnTo>
                <a:lnTo>
                  <a:pt x="3207" y="3631"/>
                </a:lnTo>
                <a:lnTo>
                  <a:pt x="3207" y="3618"/>
                </a:lnTo>
                <a:lnTo>
                  <a:pt x="3294" y="3618"/>
                </a:lnTo>
                <a:lnTo>
                  <a:pt x="3294" y="3601"/>
                </a:lnTo>
                <a:lnTo>
                  <a:pt x="3351" y="3601"/>
                </a:lnTo>
                <a:lnTo>
                  <a:pt x="3351" y="3587"/>
                </a:lnTo>
                <a:lnTo>
                  <a:pt x="3403" y="3587"/>
                </a:lnTo>
                <a:lnTo>
                  <a:pt x="3403" y="3570"/>
                </a:lnTo>
                <a:lnTo>
                  <a:pt x="3412" y="3570"/>
                </a:lnTo>
                <a:lnTo>
                  <a:pt x="3412" y="3555"/>
                </a:lnTo>
                <a:lnTo>
                  <a:pt x="3444" y="3555"/>
                </a:lnTo>
                <a:lnTo>
                  <a:pt x="3444" y="3537"/>
                </a:lnTo>
                <a:lnTo>
                  <a:pt x="3473" y="3537"/>
                </a:lnTo>
                <a:lnTo>
                  <a:pt x="3473" y="3520"/>
                </a:lnTo>
                <a:lnTo>
                  <a:pt x="3505" y="3520"/>
                </a:lnTo>
                <a:lnTo>
                  <a:pt x="3505" y="3502"/>
                </a:lnTo>
                <a:lnTo>
                  <a:pt x="3655" y="3502"/>
                </a:lnTo>
                <a:lnTo>
                  <a:pt x="3655" y="3482"/>
                </a:lnTo>
                <a:lnTo>
                  <a:pt x="3720" y="3482"/>
                </a:lnTo>
                <a:lnTo>
                  <a:pt x="3720" y="3459"/>
                </a:lnTo>
                <a:lnTo>
                  <a:pt x="3809" y="3459"/>
                </a:lnTo>
                <a:lnTo>
                  <a:pt x="3809" y="3437"/>
                </a:lnTo>
                <a:lnTo>
                  <a:pt x="3851" y="3437"/>
                </a:lnTo>
                <a:lnTo>
                  <a:pt x="3851" y="3413"/>
                </a:lnTo>
                <a:lnTo>
                  <a:pt x="3883" y="3413"/>
                </a:lnTo>
                <a:lnTo>
                  <a:pt x="3883" y="3389"/>
                </a:lnTo>
                <a:lnTo>
                  <a:pt x="3936" y="3389"/>
                </a:lnTo>
                <a:lnTo>
                  <a:pt x="3936" y="3364"/>
                </a:lnTo>
                <a:lnTo>
                  <a:pt x="3959" y="3364"/>
                </a:lnTo>
                <a:lnTo>
                  <a:pt x="3959" y="3340"/>
                </a:lnTo>
                <a:lnTo>
                  <a:pt x="4029" y="3340"/>
                </a:lnTo>
                <a:lnTo>
                  <a:pt x="4029" y="3312"/>
                </a:lnTo>
                <a:lnTo>
                  <a:pt x="4033" y="3312"/>
                </a:lnTo>
                <a:lnTo>
                  <a:pt x="4033" y="3284"/>
                </a:lnTo>
                <a:lnTo>
                  <a:pt x="4065" y="3284"/>
                </a:lnTo>
                <a:lnTo>
                  <a:pt x="4065" y="3257"/>
                </a:lnTo>
                <a:lnTo>
                  <a:pt x="4090" y="3257"/>
                </a:lnTo>
                <a:lnTo>
                  <a:pt x="4090" y="3229"/>
                </a:lnTo>
                <a:lnTo>
                  <a:pt x="4126" y="3229"/>
                </a:lnTo>
                <a:lnTo>
                  <a:pt x="4126" y="3200"/>
                </a:lnTo>
                <a:lnTo>
                  <a:pt x="4136" y="3200"/>
                </a:lnTo>
                <a:lnTo>
                  <a:pt x="4136" y="3170"/>
                </a:lnTo>
                <a:lnTo>
                  <a:pt x="4253" y="3170"/>
                </a:lnTo>
                <a:lnTo>
                  <a:pt x="4253" y="3107"/>
                </a:lnTo>
                <a:lnTo>
                  <a:pt x="4324" y="3107"/>
                </a:lnTo>
                <a:lnTo>
                  <a:pt x="4324" y="3074"/>
                </a:lnTo>
                <a:lnTo>
                  <a:pt x="4346" y="3074"/>
                </a:lnTo>
                <a:lnTo>
                  <a:pt x="4346" y="3041"/>
                </a:lnTo>
                <a:lnTo>
                  <a:pt x="4362" y="3041"/>
                </a:lnTo>
                <a:lnTo>
                  <a:pt x="4362" y="3008"/>
                </a:lnTo>
                <a:lnTo>
                  <a:pt x="4384" y="3008"/>
                </a:lnTo>
                <a:lnTo>
                  <a:pt x="4384" y="2940"/>
                </a:lnTo>
                <a:lnTo>
                  <a:pt x="4515" y="2940"/>
                </a:lnTo>
                <a:lnTo>
                  <a:pt x="4515" y="2905"/>
                </a:lnTo>
                <a:lnTo>
                  <a:pt x="4552" y="2905"/>
                </a:lnTo>
                <a:lnTo>
                  <a:pt x="4552" y="2868"/>
                </a:lnTo>
                <a:lnTo>
                  <a:pt x="4650" y="2868"/>
                </a:lnTo>
                <a:lnTo>
                  <a:pt x="4650" y="2829"/>
                </a:lnTo>
                <a:lnTo>
                  <a:pt x="4707" y="2829"/>
                </a:lnTo>
                <a:lnTo>
                  <a:pt x="4707" y="2790"/>
                </a:lnTo>
                <a:lnTo>
                  <a:pt x="4739" y="2790"/>
                </a:lnTo>
                <a:lnTo>
                  <a:pt x="4739" y="2750"/>
                </a:lnTo>
                <a:lnTo>
                  <a:pt x="4777" y="2750"/>
                </a:lnTo>
                <a:lnTo>
                  <a:pt x="4777" y="2711"/>
                </a:lnTo>
                <a:lnTo>
                  <a:pt x="4787" y="2711"/>
                </a:lnTo>
                <a:lnTo>
                  <a:pt x="4787" y="2671"/>
                </a:lnTo>
                <a:lnTo>
                  <a:pt x="4800" y="2671"/>
                </a:lnTo>
                <a:lnTo>
                  <a:pt x="4800" y="2630"/>
                </a:lnTo>
                <a:lnTo>
                  <a:pt x="4848" y="2630"/>
                </a:lnTo>
                <a:lnTo>
                  <a:pt x="4848" y="2589"/>
                </a:lnTo>
                <a:lnTo>
                  <a:pt x="4916" y="2589"/>
                </a:lnTo>
                <a:lnTo>
                  <a:pt x="4916" y="2547"/>
                </a:lnTo>
                <a:lnTo>
                  <a:pt x="4926" y="2547"/>
                </a:lnTo>
                <a:lnTo>
                  <a:pt x="4926" y="2505"/>
                </a:lnTo>
                <a:lnTo>
                  <a:pt x="4950" y="2505"/>
                </a:lnTo>
                <a:lnTo>
                  <a:pt x="4950" y="2462"/>
                </a:lnTo>
                <a:lnTo>
                  <a:pt x="4973" y="2462"/>
                </a:lnTo>
                <a:lnTo>
                  <a:pt x="4973" y="2420"/>
                </a:lnTo>
                <a:lnTo>
                  <a:pt x="4996" y="2420"/>
                </a:lnTo>
                <a:lnTo>
                  <a:pt x="4996" y="2376"/>
                </a:lnTo>
                <a:lnTo>
                  <a:pt x="5043" y="2376"/>
                </a:lnTo>
                <a:lnTo>
                  <a:pt x="5043" y="2331"/>
                </a:lnTo>
                <a:lnTo>
                  <a:pt x="5091" y="2331"/>
                </a:lnTo>
                <a:lnTo>
                  <a:pt x="5091" y="2287"/>
                </a:lnTo>
                <a:lnTo>
                  <a:pt x="5095" y="2287"/>
                </a:lnTo>
                <a:lnTo>
                  <a:pt x="5095" y="2241"/>
                </a:lnTo>
                <a:lnTo>
                  <a:pt x="5104" y="2241"/>
                </a:lnTo>
                <a:lnTo>
                  <a:pt x="5104" y="2195"/>
                </a:lnTo>
                <a:lnTo>
                  <a:pt x="5117" y="2195"/>
                </a:lnTo>
                <a:lnTo>
                  <a:pt x="5117" y="2149"/>
                </a:lnTo>
                <a:lnTo>
                  <a:pt x="5245" y="2149"/>
                </a:lnTo>
                <a:lnTo>
                  <a:pt x="5245" y="2101"/>
                </a:lnTo>
                <a:lnTo>
                  <a:pt x="5248" y="2101"/>
                </a:lnTo>
                <a:lnTo>
                  <a:pt x="5248" y="2053"/>
                </a:lnTo>
                <a:lnTo>
                  <a:pt x="5273" y="2053"/>
                </a:lnTo>
                <a:lnTo>
                  <a:pt x="5273" y="2003"/>
                </a:lnTo>
                <a:lnTo>
                  <a:pt x="5370" y="2003"/>
                </a:lnTo>
                <a:lnTo>
                  <a:pt x="5370" y="1954"/>
                </a:lnTo>
                <a:lnTo>
                  <a:pt x="5412" y="1954"/>
                </a:lnTo>
                <a:lnTo>
                  <a:pt x="5412" y="1904"/>
                </a:lnTo>
                <a:lnTo>
                  <a:pt x="5450" y="1904"/>
                </a:lnTo>
                <a:lnTo>
                  <a:pt x="5450" y="1854"/>
                </a:lnTo>
                <a:lnTo>
                  <a:pt x="5469" y="1854"/>
                </a:lnTo>
                <a:lnTo>
                  <a:pt x="5469" y="1751"/>
                </a:lnTo>
                <a:lnTo>
                  <a:pt x="5510" y="1751"/>
                </a:lnTo>
                <a:lnTo>
                  <a:pt x="5510" y="1699"/>
                </a:lnTo>
                <a:lnTo>
                  <a:pt x="5664" y="1699"/>
                </a:lnTo>
                <a:lnTo>
                  <a:pt x="5664" y="1646"/>
                </a:lnTo>
                <a:lnTo>
                  <a:pt x="5769" y="1646"/>
                </a:lnTo>
                <a:lnTo>
                  <a:pt x="5769" y="1587"/>
                </a:lnTo>
                <a:lnTo>
                  <a:pt x="6038" y="1587"/>
                </a:lnTo>
                <a:lnTo>
                  <a:pt x="6038" y="1520"/>
                </a:lnTo>
                <a:lnTo>
                  <a:pt x="6492" y="1520"/>
                </a:lnTo>
                <a:lnTo>
                  <a:pt x="6492" y="1437"/>
                </a:lnTo>
                <a:lnTo>
                  <a:pt x="6652" y="1437"/>
                </a:lnTo>
                <a:lnTo>
                  <a:pt x="6652" y="1340"/>
                </a:lnTo>
                <a:lnTo>
                  <a:pt x="6726" y="1340"/>
                </a:lnTo>
                <a:lnTo>
                  <a:pt x="6726" y="1236"/>
                </a:lnTo>
                <a:lnTo>
                  <a:pt x="6735" y="1236"/>
                </a:lnTo>
                <a:lnTo>
                  <a:pt x="6735" y="1131"/>
                </a:lnTo>
                <a:lnTo>
                  <a:pt x="6914" y="1131"/>
                </a:lnTo>
                <a:lnTo>
                  <a:pt x="6914" y="1010"/>
                </a:lnTo>
                <a:lnTo>
                  <a:pt x="6931" y="1010"/>
                </a:lnTo>
                <a:lnTo>
                  <a:pt x="6931" y="886"/>
                </a:lnTo>
                <a:lnTo>
                  <a:pt x="6956" y="886"/>
                </a:lnTo>
                <a:lnTo>
                  <a:pt x="6956" y="763"/>
                </a:lnTo>
                <a:lnTo>
                  <a:pt x="7090" y="763"/>
                </a:lnTo>
                <a:lnTo>
                  <a:pt x="7090" y="623"/>
                </a:lnTo>
                <a:lnTo>
                  <a:pt x="7128" y="623"/>
                </a:lnTo>
                <a:lnTo>
                  <a:pt x="7128" y="481"/>
                </a:lnTo>
                <a:lnTo>
                  <a:pt x="7273" y="481"/>
                </a:lnTo>
                <a:lnTo>
                  <a:pt x="7273" y="313"/>
                </a:lnTo>
                <a:lnTo>
                  <a:pt x="7624" y="313"/>
                </a:lnTo>
                <a:lnTo>
                  <a:pt x="7624" y="0"/>
                </a:lnTo>
                <a:lnTo>
                  <a:pt x="7683" y="0"/>
                </a:lnTo>
              </a:path>
            </a:pathLst>
          </a:custGeom>
          <a:noFill/>
          <a:ln w="28575" cmpd="sng">
            <a:solidFill>
              <a:srgbClr val="FFFFFF"/>
            </a:solidFill>
            <a:prstDash val="solid"/>
            <a:round/>
            <a:headEnd/>
            <a:tailEnd/>
          </a:ln>
        </p:spPr>
        <p:txBody>
          <a:bodyPr/>
          <a:lstStyle/>
          <a:p>
            <a:endParaRPr lang="en-US" sz="1600" i="0" smtClean="0">
              <a:solidFill>
                <a:srgbClr val="000000"/>
              </a:solidFill>
              <a:latin typeface="Arial" charset="0"/>
            </a:endParaRPr>
          </a:p>
        </p:txBody>
      </p:sp>
      <p:sp>
        <p:nvSpPr>
          <p:cNvPr id="265255" name="Freeform 39"/>
          <p:cNvSpPr>
            <a:spLocks/>
          </p:cNvSpPr>
          <p:nvPr/>
        </p:nvSpPr>
        <p:spPr bwMode="auto">
          <a:xfrm>
            <a:off x="1636713" y="3640138"/>
            <a:ext cx="6099175" cy="1995487"/>
          </a:xfrm>
          <a:custGeom>
            <a:avLst/>
            <a:gdLst/>
            <a:ahLst/>
            <a:cxnLst>
              <a:cxn ang="0">
                <a:pos x="55" y="2500"/>
              </a:cxn>
              <a:cxn ang="0">
                <a:pos x="144" y="2485"/>
              </a:cxn>
              <a:cxn ang="0">
                <a:pos x="154" y="2465"/>
              </a:cxn>
              <a:cxn ang="0">
                <a:pos x="192" y="2450"/>
              </a:cxn>
              <a:cxn ang="0">
                <a:pos x="218" y="2428"/>
              </a:cxn>
              <a:cxn ang="0">
                <a:pos x="298" y="2413"/>
              </a:cxn>
              <a:cxn ang="0">
                <a:pos x="349" y="2391"/>
              </a:cxn>
              <a:cxn ang="0">
                <a:pos x="480" y="2376"/>
              </a:cxn>
              <a:cxn ang="0">
                <a:pos x="579" y="2354"/>
              </a:cxn>
              <a:cxn ang="0">
                <a:pos x="758" y="2340"/>
              </a:cxn>
              <a:cxn ang="0">
                <a:pos x="771" y="2303"/>
              </a:cxn>
              <a:cxn ang="0">
                <a:pos x="826" y="2288"/>
              </a:cxn>
              <a:cxn ang="0">
                <a:pos x="873" y="2266"/>
              </a:cxn>
              <a:cxn ang="0">
                <a:pos x="915" y="2251"/>
              </a:cxn>
              <a:cxn ang="0">
                <a:pos x="991" y="2222"/>
              </a:cxn>
              <a:cxn ang="0">
                <a:pos x="1103" y="2205"/>
              </a:cxn>
              <a:cxn ang="0">
                <a:pos x="1139" y="2183"/>
              </a:cxn>
              <a:cxn ang="0">
                <a:pos x="1168" y="2168"/>
              </a:cxn>
              <a:cxn ang="0">
                <a:pos x="1270" y="2146"/>
              </a:cxn>
              <a:cxn ang="0">
                <a:pos x="1318" y="2131"/>
              </a:cxn>
              <a:cxn ang="0">
                <a:pos x="1356" y="2107"/>
              </a:cxn>
              <a:cxn ang="0">
                <a:pos x="1477" y="2085"/>
              </a:cxn>
              <a:cxn ang="0">
                <a:pos x="1608" y="2063"/>
              </a:cxn>
              <a:cxn ang="0">
                <a:pos x="1756" y="2048"/>
              </a:cxn>
              <a:cxn ang="0">
                <a:pos x="1813" y="2017"/>
              </a:cxn>
              <a:cxn ang="0">
                <a:pos x="1861" y="2002"/>
              </a:cxn>
              <a:cxn ang="0">
                <a:pos x="1967" y="1978"/>
              </a:cxn>
              <a:cxn ang="0">
                <a:pos x="2005" y="1964"/>
              </a:cxn>
              <a:cxn ang="0">
                <a:pos x="2043" y="1940"/>
              </a:cxn>
              <a:cxn ang="0">
                <a:pos x="2108" y="1925"/>
              </a:cxn>
              <a:cxn ang="0">
                <a:pos x="2168" y="1903"/>
              </a:cxn>
              <a:cxn ang="0">
                <a:pos x="2216" y="1886"/>
              </a:cxn>
              <a:cxn ang="0">
                <a:pos x="2337" y="1855"/>
              </a:cxn>
              <a:cxn ang="0">
                <a:pos x="2476" y="1838"/>
              </a:cxn>
              <a:cxn ang="0">
                <a:pos x="2520" y="1809"/>
              </a:cxn>
              <a:cxn ang="0">
                <a:pos x="2729" y="1788"/>
              </a:cxn>
              <a:cxn ang="0">
                <a:pos x="2875" y="1755"/>
              </a:cxn>
              <a:cxn ang="0">
                <a:pos x="3006" y="1731"/>
              </a:cxn>
              <a:cxn ang="0">
                <a:pos x="3070" y="1693"/>
              </a:cxn>
              <a:cxn ang="0">
                <a:pos x="3122" y="1667"/>
              </a:cxn>
              <a:cxn ang="0">
                <a:pos x="3291" y="1624"/>
              </a:cxn>
              <a:cxn ang="0">
                <a:pos x="3594" y="1589"/>
              </a:cxn>
              <a:cxn ang="0">
                <a:pos x="3927" y="1519"/>
              </a:cxn>
              <a:cxn ang="0">
                <a:pos x="4122" y="1438"/>
              </a:cxn>
              <a:cxn ang="0">
                <a:pos x="4212" y="1317"/>
              </a:cxn>
              <a:cxn ang="0">
                <a:pos x="4375" y="1217"/>
              </a:cxn>
              <a:cxn ang="0">
                <a:pos x="4422" y="1114"/>
              </a:cxn>
              <a:cxn ang="0">
                <a:pos x="4669" y="1038"/>
              </a:cxn>
              <a:cxn ang="0">
                <a:pos x="4743" y="920"/>
              </a:cxn>
              <a:cxn ang="0">
                <a:pos x="5440" y="835"/>
              </a:cxn>
              <a:cxn ang="0">
                <a:pos x="5801" y="668"/>
              </a:cxn>
              <a:cxn ang="0">
                <a:pos x="6870" y="482"/>
              </a:cxn>
              <a:cxn ang="0">
                <a:pos x="7349" y="0"/>
              </a:cxn>
            </a:cxnLst>
            <a:rect l="0" t="0" r="r" b="b"/>
            <a:pathLst>
              <a:path w="7683" h="2515">
                <a:moveTo>
                  <a:pt x="0" y="2515"/>
                </a:moveTo>
                <a:lnTo>
                  <a:pt x="36" y="2515"/>
                </a:lnTo>
                <a:lnTo>
                  <a:pt x="36" y="2507"/>
                </a:lnTo>
                <a:lnTo>
                  <a:pt x="55" y="2507"/>
                </a:lnTo>
                <a:lnTo>
                  <a:pt x="55" y="2500"/>
                </a:lnTo>
                <a:lnTo>
                  <a:pt x="97" y="2500"/>
                </a:lnTo>
                <a:lnTo>
                  <a:pt x="97" y="2493"/>
                </a:lnTo>
                <a:lnTo>
                  <a:pt x="121" y="2493"/>
                </a:lnTo>
                <a:lnTo>
                  <a:pt x="121" y="2485"/>
                </a:lnTo>
                <a:lnTo>
                  <a:pt x="144" y="2485"/>
                </a:lnTo>
                <a:lnTo>
                  <a:pt x="144" y="2480"/>
                </a:lnTo>
                <a:lnTo>
                  <a:pt x="150" y="2480"/>
                </a:lnTo>
                <a:lnTo>
                  <a:pt x="150" y="2472"/>
                </a:lnTo>
                <a:lnTo>
                  <a:pt x="154" y="2472"/>
                </a:lnTo>
                <a:lnTo>
                  <a:pt x="154" y="2465"/>
                </a:lnTo>
                <a:lnTo>
                  <a:pt x="176" y="2465"/>
                </a:lnTo>
                <a:lnTo>
                  <a:pt x="176" y="2458"/>
                </a:lnTo>
                <a:lnTo>
                  <a:pt x="186" y="2458"/>
                </a:lnTo>
                <a:lnTo>
                  <a:pt x="186" y="2450"/>
                </a:lnTo>
                <a:lnTo>
                  <a:pt x="192" y="2450"/>
                </a:lnTo>
                <a:lnTo>
                  <a:pt x="192" y="2443"/>
                </a:lnTo>
                <a:lnTo>
                  <a:pt x="195" y="2443"/>
                </a:lnTo>
                <a:lnTo>
                  <a:pt x="195" y="2435"/>
                </a:lnTo>
                <a:lnTo>
                  <a:pt x="218" y="2435"/>
                </a:lnTo>
                <a:lnTo>
                  <a:pt x="218" y="2428"/>
                </a:lnTo>
                <a:lnTo>
                  <a:pt x="228" y="2428"/>
                </a:lnTo>
                <a:lnTo>
                  <a:pt x="228" y="2421"/>
                </a:lnTo>
                <a:lnTo>
                  <a:pt x="294" y="2421"/>
                </a:lnTo>
                <a:lnTo>
                  <a:pt x="294" y="2413"/>
                </a:lnTo>
                <a:lnTo>
                  <a:pt x="298" y="2413"/>
                </a:lnTo>
                <a:lnTo>
                  <a:pt x="298" y="2406"/>
                </a:lnTo>
                <a:lnTo>
                  <a:pt x="340" y="2406"/>
                </a:lnTo>
                <a:lnTo>
                  <a:pt x="340" y="2399"/>
                </a:lnTo>
                <a:lnTo>
                  <a:pt x="349" y="2399"/>
                </a:lnTo>
                <a:lnTo>
                  <a:pt x="349" y="2391"/>
                </a:lnTo>
                <a:lnTo>
                  <a:pt x="410" y="2391"/>
                </a:lnTo>
                <a:lnTo>
                  <a:pt x="410" y="2384"/>
                </a:lnTo>
                <a:lnTo>
                  <a:pt x="438" y="2384"/>
                </a:lnTo>
                <a:lnTo>
                  <a:pt x="438" y="2376"/>
                </a:lnTo>
                <a:lnTo>
                  <a:pt x="480" y="2376"/>
                </a:lnTo>
                <a:lnTo>
                  <a:pt x="480" y="2369"/>
                </a:lnTo>
                <a:lnTo>
                  <a:pt x="547" y="2369"/>
                </a:lnTo>
                <a:lnTo>
                  <a:pt x="547" y="2362"/>
                </a:lnTo>
                <a:lnTo>
                  <a:pt x="579" y="2362"/>
                </a:lnTo>
                <a:lnTo>
                  <a:pt x="579" y="2354"/>
                </a:lnTo>
                <a:lnTo>
                  <a:pt x="607" y="2354"/>
                </a:lnTo>
                <a:lnTo>
                  <a:pt x="607" y="2347"/>
                </a:lnTo>
                <a:lnTo>
                  <a:pt x="733" y="2347"/>
                </a:lnTo>
                <a:lnTo>
                  <a:pt x="733" y="2340"/>
                </a:lnTo>
                <a:lnTo>
                  <a:pt x="758" y="2340"/>
                </a:lnTo>
                <a:lnTo>
                  <a:pt x="758" y="2332"/>
                </a:lnTo>
                <a:lnTo>
                  <a:pt x="761" y="2332"/>
                </a:lnTo>
                <a:lnTo>
                  <a:pt x="761" y="2317"/>
                </a:lnTo>
                <a:lnTo>
                  <a:pt x="771" y="2317"/>
                </a:lnTo>
                <a:lnTo>
                  <a:pt x="771" y="2303"/>
                </a:lnTo>
                <a:lnTo>
                  <a:pt x="803" y="2303"/>
                </a:lnTo>
                <a:lnTo>
                  <a:pt x="803" y="2295"/>
                </a:lnTo>
                <a:lnTo>
                  <a:pt x="822" y="2295"/>
                </a:lnTo>
                <a:lnTo>
                  <a:pt x="822" y="2288"/>
                </a:lnTo>
                <a:lnTo>
                  <a:pt x="826" y="2288"/>
                </a:lnTo>
                <a:lnTo>
                  <a:pt x="826" y="2281"/>
                </a:lnTo>
                <a:lnTo>
                  <a:pt x="860" y="2281"/>
                </a:lnTo>
                <a:lnTo>
                  <a:pt x="860" y="2273"/>
                </a:lnTo>
                <a:lnTo>
                  <a:pt x="873" y="2273"/>
                </a:lnTo>
                <a:lnTo>
                  <a:pt x="873" y="2266"/>
                </a:lnTo>
                <a:lnTo>
                  <a:pt x="879" y="2266"/>
                </a:lnTo>
                <a:lnTo>
                  <a:pt x="879" y="2258"/>
                </a:lnTo>
                <a:lnTo>
                  <a:pt x="889" y="2258"/>
                </a:lnTo>
                <a:lnTo>
                  <a:pt x="889" y="2251"/>
                </a:lnTo>
                <a:lnTo>
                  <a:pt x="915" y="2251"/>
                </a:lnTo>
                <a:lnTo>
                  <a:pt x="915" y="2244"/>
                </a:lnTo>
                <a:lnTo>
                  <a:pt x="921" y="2244"/>
                </a:lnTo>
                <a:lnTo>
                  <a:pt x="921" y="2236"/>
                </a:lnTo>
                <a:lnTo>
                  <a:pt x="991" y="2236"/>
                </a:lnTo>
                <a:lnTo>
                  <a:pt x="991" y="2222"/>
                </a:lnTo>
                <a:lnTo>
                  <a:pt x="1027" y="2222"/>
                </a:lnTo>
                <a:lnTo>
                  <a:pt x="1027" y="2212"/>
                </a:lnTo>
                <a:lnTo>
                  <a:pt x="1065" y="2212"/>
                </a:lnTo>
                <a:lnTo>
                  <a:pt x="1065" y="2205"/>
                </a:lnTo>
                <a:lnTo>
                  <a:pt x="1103" y="2205"/>
                </a:lnTo>
                <a:lnTo>
                  <a:pt x="1103" y="2198"/>
                </a:lnTo>
                <a:lnTo>
                  <a:pt x="1113" y="2198"/>
                </a:lnTo>
                <a:lnTo>
                  <a:pt x="1113" y="2190"/>
                </a:lnTo>
                <a:lnTo>
                  <a:pt x="1139" y="2190"/>
                </a:lnTo>
                <a:lnTo>
                  <a:pt x="1139" y="2183"/>
                </a:lnTo>
                <a:lnTo>
                  <a:pt x="1145" y="2183"/>
                </a:lnTo>
                <a:lnTo>
                  <a:pt x="1145" y="2176"/>
                </a:lnTo>
                <a:lnTo>
                  <a:pt x="1154" y="2176"/>
                </a:lnTo>
                <a:lnTo>
                  <a:pt x="1154" y="2168"/>
                </a:lnTo>
                <a:lnTo>
                  <a:pt x="1168" y="2168"/>
                </a:lnTo>
                <a:lnTo>
                  <a:pt x="1168" y="2161"/>
                </a:lnTo>
                <a:lnTo>
                  <a:pt x="1234" y="2161"/>
                </a:lnTo>
                <a:lnTo>
                  <a:pt x="1234" y="2153"/>
                </a:lnTo>
                <a:lnTo>
                  <a:pt x="1270" y="2153"/>
                </a:lnTo>
                <a:lnTo>
                  <a:pt x="1270" y="2146"/>
                </a:lnTo>
                <a:lnTo>
                  <a:pt x="1289" y="2146"/>
                </a:lnTo>
                <a:lnTo>
                  <a:pt x="1289" y="2139"/>
                </a:lnTo>
                <a:lnTo>
                  <a:pt x="1295" y="2139"/>
                </a:lnTo>
                <a:lnTo>
                  <a:pt x="1295" y="2131"/>
                </a:lnTo>
                <a:lnTo>
                  <a:pt x="1318" y="2131"/>
                </a:lnTo>
                <a:lnTo>
                  <a:pt x="1318" y="2124"/>
                </a:lnTo>
                <a:lnTo>
                  <a:pt x="1331" y="2124"/>
                </a:lnTo>
                <a:lnTo>
                  <a:pt x="1331" y="2115"/>
                </a:lnTo>
                <a:lnTo>
                  <a:pt x="1356" y="2115"/>
                </a:lnTo>
                <a:lnTo>
                  <a:pt x="1356" y="2107"/>
                </a:lnTo>
                <a:lnTo>
                  <a:pt x="1397" y="2107"/>
                </a:lnTo>
                <a:lnTo>
                  <a:pt x="1397" y="2093"/>
                </a:lnTo>
                <a:lnTo>
                  <a:pt x="1471" y="2093"/>
                </a:lnTo>
                <a:lnTo>
                  <a:pt x="1471" y="2085"/>
                </a:lnTo>
                <a:lnTo>
                  <a:pt x="1477" y="2085"/>
                </a:lnTo>
                <a:lnTo>
                  <a:pt x="1477" y="2078"/>
                </a:lnTo>
                <a:lnTo>
                  <a:pt x="1570" y="2078"/>
                </a:lnTo>
                <a:lnTo>
                  <a:pt x="1570" y="2070"/>
                </a:lnTo>
                <a:lnTo>
                  <a:pt x="1608" y="2070"/>
                </a:lnTo>
                <a:lnTo>
                  <a:pt x="1608" y="2063"/>
                </a:lnTo>
                <a:lnTo>
                  <a:pt x="1650" y="2063"/>
                </a:lnTo>
                <a:lnTo>
                  <a:pt x="1650" y="2056"/>
                </a:lnTo>
                <a:lnTo>
                  <a:pt x="1669" y="2056"/>
                </a:lnTo>
                <a:lnTo>
                  <a:pt x="1669" y="2048"/>
                </a:lnTo>
                <a:lnTo>
                  <a:pt x="1756" y="2048"/>
                </a:lnTo>
                <a:lnTo>
                  <a:pt x="1756" y="2032"/>
                </a:lnTo>
                <a:lnTo>
                  <a:pt x="1804" y="2032"/>
                </a:lnTo>
                <a:lnTo>
                  <a:pt x="1804" y="2024"/>
                </a:lnTo>
                <a:lnTo>
                  <a:pt x="1813" y="2024"/>
                </a:lnTo>
                <a:lnTo>
                  <a:pt x="1813" y="2017"/>
                </a:lnTo>
                <a:lnTo>
                  <a:pt x="1817" y="2017"/>
                </a:lnTo>
                <a:lnTo>
                  <a:pt x="1817" y="2010"/>
                </a:lnTo>
                <a:lnTo>
                  <a:pt x="1832" y="2010"/>
                </a:lnTo>
                <a:lnTo>
                  <a:pt x="1832" y="2002"/>
                </a:lnTo>
                <a:lnTo>
                  <a:pt x="1861" y="2002"/>
                </a:lnTo>
                <a:lnTo>
                  <a:pt x="1861" y="1995"/>
                </a:lnTo>
                <a:lnTo>
                  <a:pt x="1893" y="1995"/>
                </a:lnTo>
                <a:lnTo>
                  <a:pt x="1893" y="1986"/>
                </a:lnTo>
                <a:lnTo>
                  <a:pt x="1967" y="1986"/>
                </a:lnTo>
                <a:lnTo>
                  <a:pt x="1967" y="1978"/>
                </a:lnTo>
                <a:lnTo>
                  <a:pt x="1977" y="1978"/>
                </a:lnTo>
                <a:lnTo>
                  <a:pt x="1977" y="1971"/>
                </a:lnTo>
                <a:lnTo>
                  <a:pt x="1999" y="1971"/>
                </a:lnTo>
                <a:lnTo>
                  <a:pt x="1999" y="1964"/>
                </a:lnTo>
                <a:lnTo>
                  <a:pt x="2005" y="1964"/>
                </a:lnTo>
                <a:lnTo>
                  <a:pt x="2005" y="1956"/>
                </a:lnTo>
                <a:lnTo>
                  <a:pt x="2009" y="1956"/>
                </a:lnTo>
                <a:lnTo>
                  <a:pt x="2009" y="1949"/>
                </a:lnTo>
                <a:lnTo>
                  <a:pt x="2043" y="1949"/>
                </a:lnTo>
                <a:lnTo>
                  <a:pt x="2043" y="1940"/>
                </a:lnTo>
                <a:lnTo>
                  <a:pt x="2060" y="1940"/>
                </a:lnTo>
                <a:lnTo>
                  <a:pt x="2060" y="1932"/>
                </a:lnTo>
                <a:lnTo>
                  <a:pt x="2079" y="1932"/>
                </a:lnTo>
                <a:lnTo>
                  <a:pt x="2079" y="1925"/>
                </a:lnTo>
                <a:lnTo>
                  <a:pt x="2108" y="1925"/>
                </a:lnTo>
                <a:lnTo>
                  <a:pt x="2108" y="1917"/>
                </a:lnTo>
                <a:lnTo>
                  <a:pt x="2159" y="1917"/>
                </a:lnTo>
                <a:lnTo>
                  <a:pt x="2159" y="1910"/>
                </a:lnTo>
                <a:lnTo>
                  <a:pt x="2168" y="1910"/>
                </a:lnTo>
                <a:lnTo>
                  <a:pt x="2168" y="1903"/>
                </a:lnTo>
                <a:lnTo>
                  <a:pt x="2187" y="1903"/>
                </a:lnTo>
                <a:lnTo>
                  <a:pt x="2187" y="1894"/>
                </a:lnTo>
                <a:lnTo>
                  <a:pt x="2197" y="1894"/>
                </a:lnTo>
                <a:lnTo>
                  <a:pt x="2197" y="1886"/>
                </a:lnTo>
                <a:lnTo>
                  <a:pt x="2216" y="1886"/>
                </a:lnTo>
                <a:lnTo>
                  <a:pt x="2216" y="1871"/>
                </a:lnTo>
                <a:lnTo>
                  <a:pt x="2332" y="1871"/>
                </a:lnTo>
                <a:lnTo>
                  <a:pt x="2332" y="1862"/>
                </a:lnTo>
                <a:lnTo>
                  <a:pt x="2337" y="1862"/>
                </a:lnTo>
                <a:lnTo>
                  <a:pt x="2337" y="1855"/>
                </a:lnTo>
                <a:lnTo>
                  <a:pt x="2383" y="1855"/>
                </a:lnTo>
                <a:lnTo>
                  <a:pt x="2383" y="1846"/>
                </a:lnTo>
                <a:lnTo>
                  <a:pt x="2440" y="1846"/>
                </a:lnTo>
                <a:lnTo>
                  <a:pt x="2440" y="1838"/>
                </a:lnTo>
                <a:lnTo>
                  <a:pt x="2476" y="1838"/>
                </a:lnTo>
                <a:lnTo>
                  <a:pt x="2476" y="1829"/>
                </a:lnTo>
                <a:lnTo>
                  <a:pt x="2495" y="1829"/>
                </a:lnTo>
                <a:lnTo>
                  <a:pt x="2495" y="1818"/>
                </a:lnTo>
                <a:lnTo>
                  <a:pt x="2520" y="1818"/>
                </a:lnTo>
                <a:lnTo>
                  <a:pt x="2520" y="1809"/>
                </a:lnTo>
                <a:lnTo>
                  <a:pt x="2590" y="1809"/>
                </a:lnTo>
                <a:lnTo>
                  <a:pt x="2590" y="1800"/>
                </a:lnTo>
                <a:lnTo>
                  <a:pt x="2711" y="1800"/>
                </a:lnTo>
                <a:lnTo>
                  <a:pt x="2711" y="1788"/>
                </a:lnTo>
                <a:lnTo>
                  <a:pt x="2729" y="1788"/>
                </a:lnTo>
                <a:lnTo>
                  <a:pt x="2729" y="1777"/>
                </a:lnTo>
                <a:lnTo>
                  <a:pt x="2856" y="1777"/>
                </a:lnTo>
                <a:lnTo>
                  <a:pt x="2856" y="1766"/>
                </a:lnTo>
                <a:lnTo>
                  <a:pt x="2875" y="1766"/>
                </a:lnTo>
                <a:lnTo>
                  <a:pt x="2875" y="1755"/>
                </a:lnTo>
                <a:lnTo>
                  <a:pt x="2884" y="1755"/>
                </a:lnTo>
                <a:lnTo>
                  <a:pt x="2884" y="1742"/>
                </a:lnTo>
                <a:lnTo>
                  <a:pt x="2962" y="1742"/>
                </a:lnTo>
                <a:lnTo>
                  <a:pt x="2962" y="1731"/>
                </a:lnTo>
                <a:lnTo>
                  <a:pt x="3006" y="1731"/>
                </a:lnTo>
                <a:lnTo>
                  <a:pt x="3006" y="1718"/>
                </a:lnTo>
                <a:lnTo>
                  <a:pt x="3023" y="1718"/>
                </a:lnTo>
                <a:lnTo>
                  <a:pt x="3023" y="1706"/>
                </a:lnTo>
                <a:lnTo>
                  <a:pt x="3070" y="1706"/>
                </a:lnTo>
                <a:lnTo>
                  <a:pt x="3070" y="1693"/>
                </a:lnTo>
                <a:lnTo>
                  <a:pt x="3076" y="1693"/>
                </a:lnTo>
                <a:lnTo>
                  <a:pt x="3076" y="1680"/>
                </a:lnTo>
                <a:lnTo>
                  <a:pt x="3112" y="1680"/>
                </a:lnTo>
                <a:lnTo>
                  <a:pt x="3112" y="1667"/>
                </a:lnTo>
                <a:lnTo>
                  <a:pt x="3122" y="1667"/>
                </a:lnTo>
                <a:lnTo>
                  <a:pt x="3122" y="1654"/>
                </a:lnTo>
                <a:lnTo>
                  <a:pt x="3285" y="1654"/>
                </a:lnTo>
                <a:lnTo>
                  <a:pt x="3285" y="1639"/>
                </a:lnTo>
                <a:lnTo>
                  <a:pt x="3291" y="1639"/>
                </a:lnTo>
                <a:lnTo>
                  <a:pt x="3291" y="1624"/>
                </a:lnTo>
                <a:lnTo>
                  <a:pt x="3389" y="1624"/>
                </a:lnTo>
                <a:lnTo>
                  <a:pt x="3389" y="1608"/>
                </a:lnTo>
                <a:lnTo>
                  <a:pt x="3562" y="1608"/>
                </a:lnTo>
                <a:lnTo>
                  <a:pt x="3562" y="1589"/>
                </a:lnTo>
                <a:lnTo>
                  <a:pt x="3594" y="1589"/>
                </a:lnTo>
                <a:lnTo>
                  <a:pt x="3594" y="1569"/>
                </a:lnTo>
                <a:lnTo>
                  <a:pt x="3908" y="1569"/>
                </a:lnTo>
                <a:lnTo>
                  <a:pt x="3908" y="1543"/>
                </a:lnTo>
                <a:lnTo>
                  <a:pt x="3927" y="1543"/>
                </a:lnTo>
                <a:lnTo>
                  <a:pt x="3927" y="1519"/>
                </a:lnTo>
                <a:lnTo>
                  <a:pt x="3982" y="1519"/>
                </a:lnTo>
                <a:lnTo>
                  <a:pt x="3982" y="1492"/>
                </a:lnTo>
                <a:lnTo>
                  <a:pt x="4020" y="1492"/>
                </a:lnTo>
                <a:lnTo>
                  <a:pt x="4020" y="1438"/>
                </a:lnTo>
                <a:lnTo>
                  <a:pt x="4122" y="1438"/>
                </a:lnTo>
                <a:lnTo>
                  <a:pt x="4122" y="1409"/>
                </a:lnTo>
                <a:lnTo>
                  <a:pt x="4196" y="1409"/>
                </a:lnTo>
                <a:lnTo>
                  <a:pt x="4196" y="1348"/>
                </a:lnTo>
                <a:lnTo>
                  <a:pt x="4212" y="1348"/>
                </a:lnTo>
                <a:lnTo>
                  <a:pt x="4212" y="1317"/>
                </a:lnTo>
                <a:lnTo>
                  <a:pt x="4295" y="1317"/>
                </a:lnTo>
                <a:lnTo>
                  <a:pt x="4295" y="1250"/>
                </a:lnTo>
                <a:lnTo>
                  <a:pt x="4365" y="1250"/>
                </a:lnTo>
                <a:lnTo>
                  <a:pt x="4365" y="1217"/>
                </a:lnTo>
                <a:lnTo>
                  <a:pt x="4375" y="1217"/>
                </a:lnTo>
                <a:lnTo>
                  <a:pt x="4375" y="1182"/>
                </a:lnTo>
                <a:lnTo>
                  <a:pt x="4388" y="1182"/>
                </a:lnTo>
                <a:lnTo>
                  <a:pt x="4388" y="1149"/>
                </a:lnTo>
                <a:lnTo>
                  <a:pt x="4422" y="1149"/>
                </a:lnTo>
                <a:lnTo>
                  <a:pt x="4422" y="1114"/>
                </a:lnTo>
                <a:lnTo>
                  <a:pt x="4519" y="1114"/>
                </a:lnTo>
                <a:lnTo>
                  <a:pt x="4519" y="1077"/>
                </a:lnTo>
                <a:lnTo>
                  <a:pt x="4641" y="1077"/>
                </a:lnTo>
                <a:lnTo>
                  <a:pt x="4641" y="1038"/>
                </a:lnTo>
                <a:lnTo>
                  <a:pt x="4669" y="1038"/>
                </a:lnTo>
                <a:lnTo>
                  <a:pt x="4669" y="1000"/>
                </a:lnTo>
                <a:lnTo>
                  <a:pt x="4730" y="1000"/>
                </a:lnTo>
                <a:lnTo>
                  <a:pt x="4730" y="959"/>
                </a:lnTo>
                <a:lnTo>
                  <a:pt x="4743" y="959"/>
                </a:lnTo>
                <a:lnTo>
                  <a:pt x="4743" y="920"/>
                </a:lnTo>
                <a:lnTo>
                  <a:pt x="4874" y="920"/>
                </a:lnTo>
                <a:lnTo>
                  <a:pt x="4874" y="878"/>
                </a:lnTo>
                <a:lnTo>
                  <a:pt x="4922" y="878"/>
                </a:lnTo>
                <a:lnTo>
                  <a:pt x="4922" y="835"/>
                </a:lnTo>
                <a:lnTo>
                  <a:pt x="5440" y="835"/>
                </a:lnTo>
                <a:lnTo>
                  <a:pt x="5440" y="784"/>
                </a:lnTo>
                <a:lnTo>
                  <a:pt x="5735" y="784"/>
                </a:lnTo>
                <a:lnTo>
                  <a:pt x="5735" y="727"/>
                </a:lnTo>
                <a:lnTo>
                  <a:pt x="5801" y="727"/>
                </a:lnTo>
                <a:lnTo>
                  <a:pt x="5801" y="668"/>
                </a:lnTo>
                <a:lnTo>
                  <a:pt x="6198" y="668"/>
                </a:lnTo>
                <a:lnTo>
                  <a:pt x="6198" y="598"/>
                </a:lnTo>
                <a:lnTo>
                  <a:pt x="6838" y="598"/>
                </a:lnTo>
                <a:lnTo>
                  <a:pt x="6838" y="482"/>
                </a:lnTo>
                <a:lnTo>
                  <a:pt x="6870" y="482"/>
                </a:lnTo>
                <a:lnTo>
                  <a:pt x="6870" y="360"/>
                </a:lnTo>
                <a:lnTo>
                  <a:pt x="7231" y="360"/>
                </a:lnTo>
                <a:lnTo>
                  <a:pt x="7231" y="194"/>
                </a:lnTo>
                <a:lnTo>
                  <a:pt x="7349" y="194"/>
                </a:lnTo>
                <a:lnTo>
                  <a:pt x="7349" y="0"/>
                </a:lnTo>
                <a:lnTo>
                  <a:pt x="7683" y="0"/>
                </a:lnTo>
              </a:path>
            </a:pathLst>
          </a:custGeom>
          <a:noFill/>
          <a:ln w="28575" cmpd="sng">
            <a:solidFill>
              <a:srgbClr val="FFFFFF"/>
            </a:solidFill>
            <a:prstDash val="solid"/>
            <a:round/>
            <a:headEnd/>
            <a:tailEnd/>
          </a:ln>
        </p:spPr>
        <p:txBody>
          <a:bodyPr/>
          <a:lstStyle/>
          <a:p>
            <a:endParaRPr lang="en-US" sz="1600" i="0" smtClean="0">
              <a:solidFill>
                <a:srgbClr val="000000"/>
              </a:solidFill>
              <a:latin typeface="Arial" charset="0"/>
            </a:endParaRPr>
          </a:p>
        </p:txBody>
      </p:sp>
      <p:sp>
        <p:nvSpPr>
          <p:cNvPr id="265256" name="Rectangle 40"/>
          <p:cNvSpPr>
            <a:spLocks noChangeArrowheads="1"/>
          </p:cNvSpPr>
          <p:nvPr/>
        </p:nvSpPr>
        <p:spPr bwMode="auto">
          <a:xfrm>
            <a:off x="569913" y="6167438"/>
            <a:ext cx="928687"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Number at Risk</a:t>
            </a:r>
            <a:endParaRPr lang="en-US" b="1" i="0" smtClean="0">
              <a:solidFill>
                <a:srgbClr val="000000"/>
              </a:solidFill>
              <a:latin typeface="Times New Roman" pitchFamily="1" charset="0"/>
            </a:endParaRPr>
          </a:p>
        </p:txBody>
      </p:sp>
      <p:sp>
        <p:nvSpPr>
          <p:cNvPr id="265257" name="Rectangle 41"/>
          <p:cNvSpPr>
            <a:spLocks noChangeArrowheads="1"/>
          </p:cNvSpPr>
          <p:nvPr/>
        </p:nvSpPr>
        <p:spPr bwMode="auto">
          <a:xfrm>
            <a:off x="4125913" y="6088063"/>
            <a:ext cx="1263650"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Follow-up (years)</a:t>
            </a:r>
            <a:endParaRPr lang="en-US" i="0" smtClean="0">
              <a:solidFill>
                <a:srgbClr val="000000"/>
              </a:solidFill>
              <a:latin typeface="Times New Roman" pitchFamily="1" charset="0"/>
            </a:endParaRPr>
          </a:p>
        </p:txBody>
      </p:sp>
      <p:sp>
        <p:nvSpPr>
          <p:cNvPr id="265258" name="Rectangle 42"/>
          <p:cNvSpPr>
            <a:spLocks noChangeArrowheads="1"/>
          </p:cNvSpPr>
          <p:nvPr/>
        </p:nvSpPr>
        <p:spPr bwMode="auto">
          <a:xfrm>
            <a:off x="687388" y="6367463"/>
            <a:ext cx="795337"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Rosuvastatin</a:t>
            </a:r>
            <a:endParaRPr lang="en-US" b="1" i="0" smtClean="0">
              <a:solidFill>
                <a:srgbClr val="000000"/>
              </a:solidFill>
              <a:latin typeface="Times New Roman" pitchFamily="1" charset="0"/>
            </a:endParaRPr>
          </a:p>
        </p:txBody>
      </p:sp>
      <p:sp>
        <p:nvSpPr>
          <p:cNvPr id="265259" name="Rectangle 43"/>
          <p:cNvSpPr>
            <a:spLocks noChangeArrowheads="1"/>
          </p:cNvSpPr>
          <p:nvPr/>
        </p:nvSpPr>
        <p:spPr bwMode="auto">
          <a:xfrm>
            <a:off x="687388" y="6551613"/>
            <a:ext cx="484187"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Placebo</a:t>
            </a:r>
            <a:endParaRPr lang="en-US" b="1" i="0" smtClean="0">
              <a:solidFill>
                <a:srgbClr val="000000"/>
              </a:solidFill>
              <a:latin typeface="Times New Roman" pitchFamily="1" charset="0"/>
            </a:endParaRPr>
          </a:p>
        </p:txBody>
      </p:sp>
      <p:sp>
        <p:nvSpPr>
          <p:cNvPr id="265260" name="Rectangle 44"/>
          <p:cNvSpPr>
            <a:spLocks noChangeArrowheads="1"/>
          </p:cNvSpPr>
          <p:nvPr/>
        </p:nvSpPr>
        <p:spPr bwMode="auto">
          <a:xfrm>
            <a:off x="1636713" y="6367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8,901</a:t>
            </a:r>
            <a:endParaRPr lang="en-US" b="1" i="0" smtClean="0">
              <a:solidFill>
                <a:srgbClr val="000000"/>
              </a:solidFill>
              <a:latin typeface="Times New Roman" pitchFamily="1" charset="0"/>
            </a:endParaRPr>
          </a:p>
        </p:txBody>
      </p:sp>
      <p:sp>
        <p:nvSpPr>
          <p:cNvPr id="265261" name="Rectangle 45"/>
          <p:cNvSpPr>
            <a:spLocks noChangeArrowheads="1"/>
          </p:cNvSpPr>
          <p:nvPr/>
        </p:nvSpPr>
        <p:spPr bwMode="auto">
          <a:xfrm>
            <a:off x="2149475" y="6367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8,631</a:t>
            </a:r>
            <a:endParaRPr lang="en-US" b="1" i="0" smtClean="0">
              <a:solidFill>
                <a:srgbClr val="000000"/>
              </a:solidFill>
              <a:latin typeface="Times New Roman" pitchFamily="1" charset="0"/>
            </a:endParaRPr>
          </a:p>
        </p:txBody>
      </p:sp>
      <p:sp>
        <p:nvSpPr>
          <p:cNvPr id="265262" name="Rectangle 46"/>
          <p:cNvSpPr>
            <a:spLocks noChangeArrowheads="1"/>
          </p:cNvSpPr>
          <p:nvPr/>
        </p:nvSpPr>
        <p:spPr bwMode="auto">
          <a:xfrm>
            <a:off x="2827338" y="6367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8,412</a:t>
            </a:r>
            <a:endParaRPr lang="en-US" b="1" i="0" smtClean="0">
              <a:solidFill>
                <a:srgbClr val="000000"/>
              </a:solidFill>
              <a:latin typeface="Times New Roman" pitchFamily="1" charset="0"/>
            </a:endParaRPr>
          </a:p>
        </p:txBody>
      </p:sp>
      <p:sp>
        <p:nvSpPr>
          <p:cNvPr id="265263" name="Rectangle 47"/>
          <p:cNvSpPr>
            <a:spLocks noChangeArrowheads="1"/>
          </p:cNvSpPr>
          <p:nvPr/>
        </p:nvSpPr>
        <p:spPr bwMode="auto">
          <a:xfrm>
            <a:off x="3505200" y="6367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6,540</a:t>
            </a:r>
            <a:endParaRPr lang="en-US" b="1" i="0" smtClean="0">
              <a:solidFill>
                <a:srgbClr val="000000"/>
              </a:solidFill>
              <a:latin typeface="Times New Roman" pitchFamily="1" charset="0"/>
            </a:endParaRPr>
          </a:p>
        </p:txBody>
      </p:sp>
      <p:sp>
        <p:nvSpPr>
          <p:cNvPr id="265264" name="Rectangle 48"/>
          <p:cNvSpPr>
            <a:spLocks noChangeArrowheads="1"/>
          </p:cNvSpPr>
          <p:nvPr/>
        </p:nvSpPr>
        <p:spPr bwMode="auto">
          <a:xfrm>
            <a:off x="4183063" y="6367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3,893</a:t>
            </a:r>
            <a:endParaRPr lang="en-US" b="1" i="0" smtClean="0">
              <a:solidFill>
                <a:srgbClr val="000000"/>
              </a:solidFill>
              <a:latin typeface="Times New Roman" pitchFamily="1" charset="0"/>
            </a:endParaRPr>
          </a:p>
        </p:txBody>
      </p:sp>
      <p:sp>
        <p:nvSpPr>
          <p:cNvPr id="265265" name="Rectangle 49"/>
          <p:cNvSpPr>
            <a:spLocks noChangeArrowheads="1"/>
          </p:cNvSpPr>
          <p:nvPr/>
        </p:nvSpPr>
        <p:spPr bwMode="auto">
          <a:xfrm>
            <a:off x="4860925" y="6367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1,958</a:t>
            </a:r>
            <a:endParaRPr lang="en-US" b="1" i="0" smtClean="0">
              <a:solidFill>
                <a:srgbClr val="000000"/>
              </a:solidFill>
              <a:latin typeface="Times New Roman" pitchFamily="1" charset="0"/>
            </a:endParaRPr>
          </a:p>
        </p:txBody>
      </p:sp>
      <p:sp>
        <p:nvSpPr>
          <p:cNvPr id="265266" name="Rectangle 50"/>
          <p:cNvSpPr>
            <a:spLocks noChangeArrowheads="1"/>
          </p:cNvSpPr>
          <p:nvPr/>
        </p:nvSpPr>
        <p:spPr bwMode="auto">
          <a:xfrm>
            <a:off x="5538788" y="6367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1,353</a:t>
            </a:r>
            <a:endParaRPr lang="en-US" b="1" i="0" smtClean="0">
              <a:solidFill>
                <a:srgbClr val="000000"/>
              </a:solidFill>
              <a:latin typeface="Times New Roman" pitchFamily="1" charset="0"/>
            </a:endParaRPr>
          </a:p>
        </p:txBody>
      </p:sp>
      <p:sp>
        <p:nvSpPr>
          <p:cNvPr id="265267" name="Rectangle 51"/>
          <p:cNvSpPr>
            <a:spLocks noChangeArrowheads="1"/>
          </p:cNvSpPr>
          <p:nvPr/>
        </p:nvSpPr>
        <p:spPr bwMode="auto">
          <a:xfrm>
            <a:off x="6270625" y="6367463"/>
            <a:ext cx="209550"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983</a:t>
            </a:r>
            <a:endParaRPr lang="en-US" b="1" i="0" smtClean="0">
              <a:solidFill>
                <a:srgbClr val="000000"/>
              </a:solidFill>
              <a:latin typeface="Times New Roman" pitchFamily="1" charset="0"/>
            </a:endParaRPr>
          </a:p>
        </p:txBody>
      </p:sp>
      <p:sp>
        <p:nvSpPr>
          <p:cNvPr id="265268" name="Rectangle 52"/>
          <p:cNvSpPr>
            <a:spLocks noChangeArrowheads="1"/>
          </p:cNvSpPr>
          <p:nvPr/>
        </p:nvSpPr>
        <p:spPr bwMode="auto">
          <a:xfrm>
            <a:off x="6948488" y="6367463"/>
            <a:ext cx="209550"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544</a:t>
            </a:r>
            <a:endParaRPr lang="en-US" b="1" i="0" smtClean="0">
              <a:solidFill>
                <a:srgbClr val="000000"/>
              </a:solidFill>
              <a:latin typeface="Times New Roman" pitchFamily="1" charset="0"/>
            </a:endParaRPr>
          </a:p>
        </p:txBody>
      </p:sp>
      <p:sp>
        <p:nvSpPr>
          <p:cNvPr id="265269" name="Rectangle 53"/>
          <p:cNvSpPr>
            <a:spLocks noChangeArrowheads="1"/>
          </p:cNvSpPr>
          <p:nvPr/>
        </p:nvSpPr>
        <p:spPr bwMode="auto">
          <a:xfrm>
            <a:off x="7626350" y="6367463"/>
            <a:ext cx="209550"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157</a:t>
            </a:r>
            <a:endParaRPr lang="en-US" b="1" i="0" smtClean="0">
              <a:solidFill>
                <a:srgbClr val="000000"/>
              </a:solidFill>
              <a:latin typeface="Times New Roman" pitchFamily="1" charset="0"/>
            </a:endParaRPr>
          </a:p>
        </p:txBody>
      </p:sp>
      <p:sp>
        <p:nvSpPr>
          <p:cNvPr id="265270" name="Rectangle 54"/>
          <p:cNvSpPr>
            <a:spLocks noChangeArrowheads="1"/>
          </p:cNvSpPr>
          <p:nvPr/>
        </p:nvSpPr>
        <p:spPr bwMode="auto">
          <a:xfrm>
            <a:off x="1636713" y="655161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8,901</a:t>
            </a:r>
            <a:endParaRPr lang="en-US" b="1" i="0" smtClean="0">
              <a:solidFill>
                <a:srgbClr val="000000"/>
              </a:solidFill>
              <a:latin typeface="Times New Roman" pitchFamily="1" charset="0"/>
            </a:endParaRPr>
          </a:p>
        </p:txBody>
      </p:sp>
      <p:sp>
        <p:nvSpPr>
          <p:cNvPr id="265271" name="Rectangle 55"/>
          <p:cNvSpPr>
            <a:spLocks noChangeArrowheads="1"/>
          </p:cNvSpPr>
          <p:nvPr/>
        </p:nvSpPr>
        <p:spPr bwMode="auto">
          <a:xfrm>
            <a:off x="2149475" y="655161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8,621</a:t>
            </a:r>
            <a:endParaRPr lang="en-US" b="1" i="0" smtClean="0">
              <a:solidFill>
                <a:srgbClr val="000000"/>
              </a:solidFill>
              <a:latin typeface="Times New Roman" pitchFamily="1" charset="0"/>
            </a:endParaRPr>
          </a:p>
        </p:txBody>
      </p:sp>
      <p:sp>
        <p:nvSpPr>
          <p:cNvPr id="265272" name="Rectangle 56"/>
          <p:cNvSpPr>
            <a:spLocks noChangeArrowheads="1"/>
          </p:cNvSpPr>
          <p:nvPr/>
        </p:nvSpPr>
        <p:spPr bwMode="auto">
          <a:xfrm>
            <a:off x="2827338" y="655161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8,353</a:t>
            </a:r>
            <a:endParaRPr lang="en-US" b="1" i="0" smtClean="0">
              <a:solidFill>
                <a:srgbClr val="000000"/>
              </a:solidFill>
              <a:latin typeface="Times New Roman" pitchFamily="1" charset="0"/>
            </a:endParaRPr>
          </a:p>
        </p:txBody>
      </p:sp>
      <p:sp>
        <p:nvSpPr>
          <p:cNvPr id="265273" name="Rectangle 57"/>
          <p:cNvSpPr>
            <a:spLocks noChangeArrowheads="1"/>
          </p:cNvSpPr>
          <p:nvPr/>
        </p:nvSpPr>
        <p:spPr bwMode="auto">
          <a:xfrm>
            <a:off x="3505200" y="655161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6,508</a:t>
            </a:r>
            <a:endParaRPr lang="en-US" b="1" i="0" smtClean="0">
              <a:solidFill>
                <a:srgbClr val="000000"/>
              </a:solidFill>
              <a:latin typeface="Times New Roman" pitchFamily="1" charset="0"/>
            </a:endParaRPr>
          </a:p>
        </p:txBody>
      </p:sp>
      <p:sp>
        <p:nvSpPr>
          <p:cNvPr id="265274" name="Rectangle 58"/>
          <p:cNvSpPr>
            <a:spLocks noChangeArrowheads="1"/>
          </p:cNvSpPr>
          <p:nvPr/>
        </p:nvSpPr>
        <p:spPr bwMode="auto">
          <a:xfrm>
            <a:off x="4183063" y="655161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3,872</a:t>
            </a:r>
            <a:endParaRPr lang="en-US" b="1" i="0" smtClean="0">
              <a:solidFill>
                <a:srgbClr val="000000"/>
              </a:solidFill>
              <a:latin typeface="Times New Roman" pitchFamily="1" charset="0"/>
            </a:endParaRPr>
          </a:p>
        </p:txBody>
      </p:sp>
      <p:sp>
        <p:nvSpPr>
          <p:cNvPr id="265275" name="Rectangle 59"/>
          <p:cNvSpPr>
            <a:spLocks noChangeArrowheads="1"/>
          </p:cNvSpPr>
          <p:nvPr/>
        </p:nvSpPr>
        <p:spPr bwMode="auto">
          <a:xfrm>
            <a:off x="4860925" y="655161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1,963</a:t>
            </a:r>
            <a:endParaRPr lang="en-US" b="1" i="0" smtClean="0">
              <a:solidFill>
                <a:srgbClr val="000000"/>
              </a:solidFill>
              <a:latin typeface="Times New Roman" pitchFamily="1" charset="0"/>
            </a:endParaRPr>
          </a:p>
        </p:txBody>
      </p:sp>
      <p:sp>
        <p:nvSpPr>
          <p:cNvPr id="265276" name="Rectangle 60"/>
          <p:cNvSpPr>
            <a:spLocks noChangeArrowheads="1"/>
          </p:cNvSpPr>
          <p:nvPr/>
        </p:nvSpPr>
        <p:spPr bwMode="auto">
          <a:xfrm>
            <a:off x="5538788" y="655161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1,333</a:t>
            </a:r>
            <a:endParaRPr lang="en-US" b="1" i="0" smtClean="0">
              <a:solidFill>
                <a:srgbClr val="000000"/>
              </a:solidFill>
              <a:latin typeface="Times New Roman" pitchFamily="1" charset="0"/>
            </a:endParaRPr>
          </a:p>
        </p:txBody>
      </p:sp>
      <p:sp>
        <p:nvSpPr>
          <p:cNvPr id="265277" name="Rectangle 61"/>
          <p:cNvSpPr>
            <a:spLocks noChangeArrowheads="1"/>
          </p:cNvSpPr>
          <p:nvPr/>
        </p:nvSpPr>
        <p:spPr bwMode="auto">
          <a:xfrm>
            <a:off x="6270625" y="6551613"/>
            <a:ext cx="209550"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955</a:t>
            </a:r>
            <a:endParaRPr lang="en-US" b="1" i="0" smtClean="0">
              <a:solidFill>
                <a:srgbClr val="000000"/>
              </a:solidFill>
              <a:latin typeface="Times New Roman" pitchFamily="1" charset="0"/>
            </a:endParaRPr>
          </a:p>
        </p:txBody>
      </p:sp>
      <p:sp>
        <p:nvSpPr>
          <p:cNvPr id="265278" name="Rectangle 62"/>
          <p:cNvSpPr>
            <a:spLocks noChangeArrowheads="1"/>
          </p:cNvSpPr>
          <p:nvPr/>
        </p:nvSpPr>
        <p:spPr bwMode="auto">
          <a:xfrm>
            <a:off x="6948488" y="6551613"/>
            <a:ext cx="209550"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534</a:t>
            </a:r>
            <a:endParaRPr lang="en-US" b="1" i="0" smtClean="0">
              <a:solidFill>
                <a:srgbClr val="000000"/>
              </a:solidFill>
              <a:latin typeface="Times New Roman" pitchFamily="1" charset="0"/>
            </a:endParaRPr>
          </a:p>
        </p:txBody>
      </p:sp>
      <p:sp>
        <p:nvSpPr>
          <p:cNvPr id="265279" name="Rectangle 63"/>
          <p:cNvSpPr>
            <a:spLocks noChangeArrowheads="1"/>
          </p:cNvSpPr>
          <p:nvPr/>
        </p:nvSpPr>
        <p:spPr bwMode="auto">
          <a:xfrm>
            <a:off x="7626350" y="6551613"/>
            <a:ext cx="209550"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174</a:t>
            </a:r>
            <a:endParaRPr lang="en-US" b="1" i="0" smtClean="0">
              <a:solidFill>
                <a:srgbClr val="000000"/>
              </a:solidFill>
              <a:latin typeface="Times New Roman" pitchFamily="1" charset="0"/>
            </a:endParaRPr>
          </a:p>
        </p:txBody>
      </p:sp>
      <p:sp>
        <p:nvSpPr>
          <p:cNvPr id="265280" name="Text Box 64"/>
          <p:cNvSpPr txBox="1">
            <a:spLocks noChangeArrowheads="1"/>
          </p:cNvSpPr>
          <p:nvPr/>
        </p:nvSpPr>
        <p:spPr bwMode="auto">
          <a:xfrm>
            <a:off x="5646738" y="87313"/>
            <a:ext cx="2125662" cy="304800"/>
          </a:xfrm>
          <a:prstGeom prst="rect">
            <a:avLst/>
          </a:prstGeom>
          <a:noFill/>
          <a:ln w="9525">
            <a:noFill/>
            <a:miter lim="800000"/>
            <a:headEnd/>
            <a:tailEnd/>
          </a:ln>
          <a:effectLst/>
        </p:spPr>
        <p:txBody>
          <a:bodyPr wrap="none">
            <a:spAutoFit/>
          </a:bodyPr>
          <a:lstStyle/>
          <a:p>
            <a:r>
              <a:rPr lang="en-US" sz="1400" b="1" i="0" smtClean="0">
                <a:solidFill>
                  <a:srgbClr val="000000"/>
                </a:solidFill>
                <a:latin typeface="Arial" charset="0"/>
              </a:rPr>
              <a:t>Ridker et al NEJM 2008</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ChangeArrowheads="1"/>
          </p:cNvSpPr>
          <p:nvPr/>
        </p:nvSpPr>
        <p:spPr bwMode="auto">
          <a:xfrm>
            <a:off x="0" y="0"/>
            <a:ext cx="9144000" cy="838200"/>
          </a:xfrm>
          <a:prstGeom prst="rect">
            <a:avLst/>
          </a:prstGeom>
          <a:solidFill>
            <a:srgbClr val="CCFFFF"/>
          </a:solidFill>
          <a:ln w="9525">
            <a:solidFill>
              <a:schemeClr val="tx1"/>
            </a:solidFill>
            <a:miter lim="800000"/>
            <a:headEnd/>
            <a:tailEnd/>
          </a:ln>
          <a:effectLst/>
        </p:spPr>
        <p:txBody>
          <a:bodyPr wrap="none" anchor="ctr"/>
          <a:lstStyle/>
          <a:p>
            <a:r>
              <a:rPr lang="en-US" i="0" smtClean="0">
                <a:solidFill>
                  <a:srgbClr val="000000"/>
                </a:solidFill>
                <a:latin typeface="Arial Unicode MS" pitchFamily="34" charset="-128"/>
              </a:rPr>
              <a:t>JUPITER</a:t>
            </a:r>
          </a:p>
          <a:p>
            <a:r>
              <a:rPr lang="en-US" i="0" smtClean="0">
                <a:solidFill>
                  <a:srgbClr val="000000"/>
                </a:solidFill>
                <a:latin typeface="Arial Unicode MS" pitchFamily="34" charset="-128"/>
              </a:rPr>
              <a:t>Grouped Components of the Primary Endpoint</a:t>
            </a:r>
          </a:p>
        </p:txBody>
      </p:sp>
      <p:pic>
        <p:nvPicPr>
          <p:cNvPr id="266243" name="Picture 3" descr="holding"/>
          <p:cNvPicPr>
            <a:picLocks noChangeAspect="1" noChangeArrowheads="1"/>
          </p:cNvPicPr>
          <p:nvPr/>
        </p:nvPicPr>
        <p:blipFill>
          <a:blip r:embed="rId3" cstate="print"/>
          <a:srcRect/>
          <a:stretch>
            <a:fillRect/>
          </a:stretch>
        </p:blipFill>
        <p:spPr bwMode="auto">
          <a:xfrm>
            <a:off x="7877175" y="47625"/>
            <a:ext cx="1219200" cy="739775"/>
          </a:xfrm>
          <a:prstGeom prst="rect">
            <a:avLst/>
          </a:prstGeom>
          <a:noFill/>
        </p:spPr>
      </p:pic>
      <p:sp>
        <p:nvSpPr>
          <p:cNvPr id="266244" name="Text Box 4"/>
          <p:cNvSpPr txBox="1">
            <a:spLocks noChangeArrowheads="1"/>
          </p:cNvSpPr>
          <p:nvPr/>
        </p:nvSpPr>
        <p:spPr bwMode="auto">
          <a:xfrm>
            <a:off x="4953000" y="2139950"/>
            <a:ext cx="4038600" cy="581025"/>
          </a:xfrm>
          <a:prstGeom prst="rect">
            <a:avLst/>
          </a:prstGeom>
          <a:solidFill>
            <a:schemeClr val="accent2"/>
          </a:solidFill>
          <a:ln w="9525">
            <a:noFill/>
            <a:miter lim="800000"/>
            <a:headEnd/>
            <a:tailEnd/>
          </a:ln>
          <a:effectLst/>
        </p:spPr>
        <p:txBody>
          <a:bodyPr>
            <a:spAutoFit/>
          </a:bodyPr>
          <a:lstStyle/>
          <a:p>
            <a:pPr algn="ctr"/>
            <a:r>
              <a:rPr lang="en-US" sz="1600" b="1" i="0" smtClean="0">
                <a:solidFill>
                  <a:srgbClr val="FFFF00"/>
                </a:solidFill>
                <a:latin typeface="Arial Unicode MS" pitchFamily="34" charset="-128"/>
              </a:rPr>
              <a:t>HR 0.53, CI 0.40-0.70</a:t>
            </a:r>
          </a:p>
          <a:p>
            <a:pPr algn="ctr"/>
            <a:r>
              <a:rPr lang="en-US" sz="1600" b="1" i="0" smtClean="0">
                <a:solidFill>
                  <a:srgbClr val="FFFF00"/>
                </a:solidFill>
                <a:latin typeface="Arial Unicode MS" pitchFamily="34" charset="-128"/>
              </a:rPr>
              <a:t>P &lt; 0.00001</a:t>
            </a:r>
          </a:p>
        </p:txBody>
      </p:sp>
      <p:sp>
        <p:nvSpPr>
          <p:cNvPr id="266245" name="Text Box 5"/>
          <p:cNvSpPr txBox="1">
            <a:spLocks noChangeArrowheads="1"/>
          </p:cNvSpPr>
          <p:nvPr/>
        </p:nvSpPr>
        <p:spPr bwMode="auto">
          <a:xfrm>
            <a:off x="7696200" y="5314950"/>
            <a:ext cx="1371600" cy="304800"/>
          </a:xfrm>
          <a:prstGeom prst="rect">
            <a:avLst/>
          </a:prstGeom>
          <a:noFill/>
          <a:ln w="9525">
            <a:noFill/>
            <a:miter lim="800000"/>
            <a:headEnd/>
            <a:tailEnd/>
          </a:ln>
          <a:effectLst/>
        </p:spPr>
        <p:txBody>
          <a:bodyPr>
            <a:spAutoFit/>
          </a:bodyPr>
          <a:lstStyle/>
          <a:p>
            <a:r>
              <a:rPr lang="en-US" sz="1400" b="1" i="0" smtClean="0">
                <a:solidFill>
                  <a:srgbClr val="FFFFFF"/>
                </a:solidFill>
                <a:latin typeface="Arial Unicode MS" pitchFamily="34" charset="-128"/>
              </a:rPr>
              <a:t>Rosuvastatin</a:t>
            </a:r>
          </a:p>
        </p:txBody>
      </p:sp>
      <p:sp>
        <p:nvSpPr>
          <p:cNvPr id="266246" name="Text Box 6"/>
          <p:cNvSpPr txBox="1">
            <a:spLocks noChangeArrowheads="1"/>
          </p:cNvSpPr>
          <p:nvPr/>
        </p:nvSpPr>
        <p:spPr bwMode="auto">
          <a:xfrm>
            <a:off x="7985125" y="3333750"/>
            <a:ext cx="930275" cy="304800"/>
          </a:xfrm>
          <a:prstGeom prst="rect">
            <a:avLst/>
          </a:prstGeom>
          <a:noFill/>
          <a:ln w="9525">
            <a:noFill/>
            <a:miter lim="800000"/>
            <a:headEnd/>
            <a:tailEnd/>
          </a:ln>
          <a:effectLst/>
        </p:spPr>
        <p:txBody>
          <a:bodyPr>
            <a:spAutoFit/>
          </a:bodyPr>
          <a:lstStyle/>
          <a:p>
            <a:r>
              <a:rPr lang="en-US" sz="1400" b="1" i="0" smtClean="0">
                <a:solidFill>
                  <a:srgbClr val="FFFFFF"/>
                </a:solidFill>
                <a:latin typeface="Arial Unicode MS" pitchFamily="34" charset="-128"/>
              </a:rPr>
              <a:t>Placebo</a:t>
            </a:r>
          </a:p>
        </p:txBody>
      </p:sp>
      <p:sp>
        <p:nvSpPr>
          <p:cNvPr id="266247" name="Text Box 7"/>
          <p:cNvSpPr txBox="1">
            <a:spLocks noChangeArrowheads="1"/>
          </p:cNvSpPr>
          <p:nvPr/>
        </p:nvSpPr>
        <p:spPr bwMode="auto">
          <a:xfrm>
            <a:off x="304800" y="1228725"/>
            <a:ext cx="4038600" cy="581025"/>
          </a:xfrm>
          <a:prstGeom prst="rect">
            <a:avLst/>
          </a:prstGeom>
          <a:solidFill>
            <a:schemeClr val="accent2"/>
          </a:solidFill>
          <a:ln w="9525">
            <a:noFill/>
            <a:miter lim="800000"/>
            <a:headEnd/>
            <a:tailEnd/>
          </a:ln>
          <a:effectLst/>
        </p:spPr>
        <p:txBody>
          <a:bodyPr>
            <a:spAutoFit/>
          </a:bodyPr>
          <a:lstStyle/>
          <a:p>
            <a:pPr algn="ctr"/>
            <a:r>
              <a:rPr lang="en-US" sz="1600" b="1" i="0" smtClean="0">
                <a:solidFill>
                  <a:srgbClr val="FFFF00"/>
                </a:solidFill>
                <a:latin typeface="Arial Unicode MS" pitchFamily="34" charset="-128"/>
              </a:rPr>
              <a:t>Myocardial Infarction, Stroke, or</a:t>
            </a:r>
          </a:p>
          <a:p>
            <a:pPr algn="ctr"/>
            <a:r>
              <a:rPr lang="en-US" sz="1600" b="1" i="0" smtClean="0">
                <a:solidFill>
                  <a:srgbClr val="FFFF00"/>
                </a:solidFill>
                <a:latin typeface="Arial Unicode MS" pitchFamily="34" charset="-128"/>
              </a:rPr>
              <a:t>Cardiovascular Death</a:t>
            </a:r>
          </a:p>
        </p:txBody>
      </p:sp>
      <p:sp>
        <p:nvSpPr>
          <p:cNvPr id="266248" name="Text Box 8"/>
          <p:cNvSpPr txBox="1">
            <a:spLocks noChangeArrowheads="1"/>
          </p:cNvSpPr>
          <p:nvPr/>
        </p:nvSpPr>
        <p:spPr bwMode="auto">
          <a:xfrm>
            <a:off x="4953000" y="1228725"/>
            <a:ext cx="4038600" cy="581025"/>
          </a:xfrm>
          <a:prstGeom prst="rect">
            <a:avLst/>
          </a:prstGeom>
          <a:solidFill>
            <a:schemeClr val="accent2"/>
          </a:solidFill>
          <a:ln w="9525">
            <a:noFill/>
            <a:miter lim="800000"/>
            <a:headEnd/>
            <a:tailEnd/>
          </a:ln>
          <a:effectLst/>
        </p:spPr>
        <p:txBody>
          <a:bodyPr>
            <a:spAutoFit/>
          </a:bodyPr>
          <a:lstStyle/>
          <a:p>
            <a:pPr algn="ctr"/>
            <a:r>
              <a:rPr lang="en-US" sz="1600" b="1" i="0" smtClean="0">
                <a:solidFill>
                  <a:srgbClr val="FFFF00"/>
                </a:solidFill>
                <a:latin typeface="Arial Unicode MS" pitchFamily="34" charset="-128"/>
              </a:rPr>
              <a:t>Arterial Revascularization or</a:t>
            </a:r>
          </a:p>
          <a:p>
            <a:pPr algn="ctr"/>
            <a:r>
              <a:rPr lang="en-US" sz="1600" b="1" i="0" smtClean="0">
                <a:solidFill>
                  <a:srgbClr val="FFFF00"/>
                </a:solidFill>
                <a:latin typeface="Arial Unicode MS" pitchFamily="34" charset="-128"/>
              </a:rPr>
              <a:t>Hospitalization for Unstable Angina</a:t>
            </a:r>
          </a:p>
        </p:txBody>
      </p:sp>
      <p:sp>
        <p:nvSpPr>
          <p:cNvPr id="266249" name="Text Box 9"/>
          <p:cNvSpPr txBox="1">
            <a:spLocks noChangeArrowheads="1"/>
          </p:cNvSpPr>
          <p:nvPr/>
        </p:nvSpPr>
        <p:spPr bwMode="auto">
          <a:xfrm>
            <a:off x="304800" y="2143125"/>
            <a:ext cx="4038600" cy="581025"/>
          </a:xfrm>
          <a:prstGeom prst="rect">
            <a:avLst/>
          </a:prstGeom>
          <a:solidFill>
            <a:schemeClr val="accent2"/>
          </a:solidFill>
          <a:ln w="9525">
            <a:noFill/>
            <a:miter lim="800000"/>
            <a:headEnd/>
            <a:tailEnd/>
          </a:ln>
          <a:effectLst/>
        </p:spPr>
        <p:txBody>
          <a:bodyPr>
            <a:spAutoFit/>
          </a:bodyPr>
          <a:lstStyle/>
          <a:p>
            <a:pPr algn="ctr"/>
            <a:r>
              <a:rPr lang="en-US" sz="1600" b="1" i="0" smtClean="0">
                <a:solidFill>
                  <a:srgbClr val="FFFF00"/>
                </a:solidFill>
                <a:latin typeface="Arial Unicode MS" pitchFamily="34" charset="-128"/>
              </a:rPr>
              <a:t>HR 0.53, CI 0.40-0.69</a:t>
            </a:r>
          </a:p>
          <a:p>
            <a:pPr algn="ctr"/>
            <a:r>
              <a:rPr lang="en-US" sz="1600" b="1" i="0" smtClean="0">
                <a:solidFill>
                  <a:srgbClr val="FFFF00"/>
                </a:solidFill>
                <a:latin typeface="Arial Unicode MS" pitchFamily="34" charset="-128"/>
              </a:rPr>
              <a:t>P &lt; 0.00001</a:t>
            </a:r>
          </a:p>
        </p:txBody>
      </p:sp>
      <p:sp>
        <p:nvSpPr>
          <p:cNvPr id="266250" name="AutoShape 10"/>
          <p:cNvSpPr>
            <a:spLocks noChangeAspect="1" noChangeArrowheads="1" noTextEdit="1"/>
          </p:cNvSpPr>
          <p:nvPr/>
        </p:nvSpPr>
        <p:spPr bwMode="auto">
          <a:xfrm>
            <a:off x="4191000" y="3086100"/>
            <a:ext cx="4724400" cy="3543300"/>
          </a:xfrm>
          <a:prstGeom prst="rect">
            <a:avLst/>
          </a:prstGeom>
          <a:noFill/>
          <a:ln w="9525">
            <a:noFill/>
            <a:miter lim="800000"/>
            <a:headEnd/>
            <a:tailEnd/>
          </a:ln>
        </p:spPr>
        <p:txBody>
          <a:bodyPr/>
          <a:lstStyle/>
          <a:p>
            <a:endParaRPr lang="en-US" sz="1600" i="0" smtClean="0">
              <a:solidFill>
                <a:srgbClr val="000000"/>
              </a:solidFill>
              <a:latin typeface="Arial" charset="0"/>
            </a:endParaRPr>
          </a:p>
        </p:txBody>
      </p:sp>
      <p:sp>
        <p:nvSpPr>
          <p:cNvPr id="266251" name="Rectangle 11"/>
          <p:cNvSpPr>
            <a:spLocks noChangeArrowheads="1"/>
          </p:cNvSpPr>
          <p:nvPr/>
        </p:nvSpPr>
        <p:spPr bwMode="auto">
          <a:xfrm>
            <a:off x="4932363" y="5910263"/>
            <a:ext cx="3814762" cy="1587"/>
          </a:xfrm>
          <a:prstGeom prst="rect">
            <a:avLst/>
          </a:prstGeom>
          <a:solidFill>
            <a:srgbClr val="FFFFFF"/>
          </a:solidFill>
          <a:ln w="4763">
            <a:solidFill>
              <a:srgbClr val="FFFFFF"/>
            </a:solidFill>
            <a:miter lim="800000"/>
            <a:headEnd/>
            <a:tailEnd/>
          </a:ln>
        </p:spPr>
        <p:txBody>
          <a:bodyPr/>
          <a:lstStyle/>
          <a:p>
            <a:endParaRPr lang="en-US" sz="1600" i="0" smtClean="0">
              <a:solidFill>
                <a:srgbClr val="000000"/>
              </a:solidFill>
              <a:latin typeface="Arial" charset="0"/>
            </a:endParaRPr>
          </a:p>
        </p:txBody>
      </p:sp>
      <p:sp>
        <p:nvSpPr>
          <p:cNvPr id="266252" name="Line 12"/>
          <p:cNvSpPr>
            <a:spLocks noChangeShapeType="1"/>
          </p:cNvSpPr>
          <p:nvPr/>
        </p:nvSpPr>
        <p:spPr bwMode="auto">
          <a:xfrm flipV="1">
            <a:off x="4930775" y="5911850"/>
            <a:ext cx="0" cy="53975"/>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253" name="Line 13"/>
          <p:cNvSpPr>
            <a:spLocks noChangeShapeType="1"/>
          </p:cNvSpPr>
          <p:nvPr/>
        </p:nvSpPr>
        <p:spPr bwMode="auto">
          <a:xfrm flipV="1">
            <a:off x="5778500" y="5911850"/>
            <a:ext cx="0" cy="53975"/>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254" name="Line 14"/>
          <p:cNvSpPr>
            <a:spLocks noChangeShapeType="1"/>
          </p:cNvSpPr>
          <p:nvPr/>
        </p:nvSpPr>
        <p:spPr bwMode="auto">
          <a:xfrm flipV="1">
            <a:off x="6627813" y="5911850"/>
            <a:ext cx="0" cy="53975"/>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255" name="Line 15"/>
          <p:cNvSpPr>
            <a:spLocks noChangeShapeType="1"/>
          </p:cNvSpPr>
          <p:nvPr/>
        </p:nvSpPr>
        <p:spPr bwMode="auto">
          <a:xfrm flipV="1">
            <a:off x="7475538" y="5911850"/>
            <a:ext cx="0" cy="53975"/>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256" name="Line 16"/>
          <p:cNvSpPr>
            <a:spLocks noChangeShapeType="1"/>
          </p:cNvSpPr>
          <p:nvPr/>
        </p:nvSpPr>
        <p:spPr bwMode="auto">
          <a:xfrm flipV="1">
            <a:off x="8324850" y="5911850"/>
            <a:ext cx="0" cy="53975"/>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257" name="Line 17"/>
          <p:cNvSpPr>
            <a:spLocks noChangeShapeType="1"/>
          </p:cNvSpPr>
          <p:nvPr/>
        </p:nvSpPr>
        <p:spPr bwMode="auto">
          <a:xfrm flipV="1">
            <a:off x="5354638" y="5911850"/>
            <a:ext cx="0" cy="5397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66258" name="Line 18"/>
          <p:cNvSpPr>
            <a:spLocks noChangeShapeType="1"/>
          </p:cNvSpPr>
          <p:nvPr/>
        </p:nvSpPr>
        <p:spPr bwMode="auto">
          <a:xfrm flipV="1">
            <a:off x="6202363" y="5911850"/>
            <a:ext cx="0" cy="5397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66259" name="Line 19"/>
          <p:cNvSpPr>
            <a:spLocks noChangeShapeType="1"/>
          </p:cNvSpPr>
          <p:nvPr/>
        </p:nvSpPr>
        <p:spPr bwMode="auto">
          <a:xfrm flipV="1">
            <a:off x="7051675" y="5911850"/>
            <a:ext cx="0" cy="5397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66260" name="Line 20"/>
          <p:cNvSpPr>
            <a:spLocks noChangeShapeType="1"/>
          </p:cNvSpPr>
          <p:nvPr/>
        </p:nvSpPr>
        <p:spPr bwMode="auto">
          <a:xfrm flipV="1">
            <a:off x="7900988" y="5911850"/>
            <a:ext cx="0" cy="5397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66261" name="Rectangle 21"/>
          <p:cNvSpPr>
            <a:spLocks noChangeArrowheads="1"/>
          </p:cNvSpPr>
          <p:nvPr/>
        </p:nvSpPr>
        <p:spPr bwMode="auto">
          <a:xfrm>
            <a:off x="4903788" y="6011863"/>
            <a:ext cx="49212" cy="106362"/>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0</a:t>
            </a:r>
            <a:endParaRPr lang="en-US" i="0" smtClean="0">
              <a:solidFill>
                <a:srgbClr val="000000"/>
              </a:solidFill>
              <a:latin typeface="Times New Roman" pitchFamily="1" charset="0"/>
            </a:endParaRPr>
          </a:p>
        </p:txBody>
      </p:sp>
      <p:sp>
        <p:nvSpPr>
          <p:cNvPr id="266262" name="Rectangle 22"/>
          <p:cNvSpPr>
            <a:spLocks noChangeArrowheads="1"/>
          </p:cNvSpPr>
          <p:nvPr/>
        </p:nvSpPr>
        <p:spPr bwMode="auto">
          <a:xfrm>
            <a:off x="5751513" y="6011863"/>
            <a:ext cx="49212" cy="106362"/>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1</a:t>
            </a:r>
            <a:endParaRPr lang="en-US" i="0" smtClean="0">
              <a:solidFill>
                <a:srgbClr val="000000"/>
              </a:solidFill>
              <a:latin typeface="Times New Roman" pitchFamily="1" charset="0"/>
            </a:endParaRPr>
          </a:p>
        </p:txBody>
      </p:sp>
      <p:sp>
        <p:nvSpPr>
          <p:cNvPr id="266263" name="Rectangle 23"/>
          <p:cNvSpPr>
            <a:spLocks noChangeArrowheads="1"/>
          </p:cNvSpPr>
          <p:nvPr/>
        </p:nvSpPr>
        <p:spPr bwMode="auto">
          <a:xfrm>
            <a:off x="6600825" y="6011863"/>
            <a:ext cx="49213" cy="106362"/>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2</a:t>
            </a:r>
            <a:endParaRPr lang="en-US" i="0" smtClean="0">
              <a:solidFill>
                <a:srgbClr val="000000"/>
              </a:solidFill>
              <a:latin typeface="Times New Roman" pitchFamily="1" charset="0"/>
            </a:endParaRPr>
          </a:p>
        </p:txBody>
      </p:sp>
      <p:sp>
        <p:nvSpPr>
          <p:cNvPr id="266264" name="Rectangle 24"/>
          <p:cNvSpPr>
            <a:spLocks noChangeArrowheads="1"/>
          </p:cNvSpPr>
          <p:nvPr/>
        </p:nvSpPr>
        <p:spPr bwMode="auto">
          <a:xfrm>
            <a:off x="7450138" y="6011863"/>
            <a:ext cx="49212" cy="106362"/>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3</a:t>
            </a:r>
            <a:endParaRPr lang="en-US" i="0" smtClean="0">
              <a:solidFill>
                <a:srgbClr val="000000"/>
              </a:solidFill>
              <a:latin typeface="Times New Roman" pitchFamily="1" charset="0"/>
            </a:endParaRPr>
          </a:p>
        </p:txBody>
      </p:sp>
      <p:sp>
        <p:nvSpPr>
          <p:cNvPr id="266265" name="Rectangle 25"/>
          <p:cNvSpPr>
            <a:spLocks noChangeArrowheads="1"/>
          </p:cNvSpPr>
          <p:nvPr/>
        </p:nvSpPr>
        <p:spPr bwMode="auto">
          <a:xfrm>
            <a:off x="8297863" y="6011863"/>
            <a:ext cx="49212" cy="106362"/>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4</a:t>
            </a:r>
            <a:endParaRPr lang="en-US" i="0" smtClean="0">
              <a:solidFill>
                <a:srgbClr val="000000"/>
              </a:solidFill>
              <a:latin typeface="Times New Roman" pitchFamily="1" charset="0"/>
            </a:endParaRPr>
          </a:p>
        </p:txBody>
      </p:sp>
      <p:sp>
        <p:nvSpPr>
          <p:cNvPr id="266266" name="Rectangle 26"/>
          <p:cNvSpPr>
            <a:spLocks noChangeArrowheads="1"/>
          </p:cNvSpPr>
          <p:nvPr/>
        </p:nvSpPr>
        <p:spPr bwMode="auto">
          <a:xfrm>
            <a:off x="4929188" y="3249613"/>
            <a:ext cx="1587" cy="2660650"/>
          </a:xfrm>
          <a:prstGeom prst="rect">
            <a:avLst/>
          </a:prstGeom>
          <a:solidFill>
            <a:srgbClr val="FFFFFF"/>
          </a:solidFill>
          <a:ln w="4763">
            <a:solidFill>
              <a:srgbClr val="FFFFFF"/>
            </a:solidFill>
            <a:miter lim="800000"/>
            <a:headEnd/>
            <a:tailEnd/>
          </a:ln>
        </p:spPr>
        <p:txBody>
          <a:bodyPr/>
          <a:lstStyle/>
          <a:p>
            <a:endParaRPr lang="en-US" sz="1600" i="0" smtClean="0">
              <a:solidFill>
                <a:srgbClr val="000000"/>
              </a:solidFill>
              <a:latin typeface="Arial" charset="0"/>
            </a:endParaRPr>
          </a:p>
        </p:txBody>
      </p:sp>
      <p:sp>
        <p:nvSpPr>
          <p:cNvPr id="266267" name="Line 27"/>
          <p:cNvSpPr>
            <a:spLocks noChangeShapeType="1"/>
          </p:cNvSpPr>
          <p:nvPr/>
        </p:nvSpPr>
        <p:spPr bwMode="auto">
          <a:xfrm>
            <a:off x="4875213" y="5911850"/>
            <a:ext cx="55562" cy="0"/>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268" name="Line 28"/>
          <p:cNvSpPr>
            <a:spLocks noChangeShapeType="1"/>
          </p:cNvSpPr>
          <p:nvPr/>
        </p:nvSpPr>
        <p:spPr bwMode="auto">
          <a:xfrm>
            <a:off x="4875213" y="5484813"/>
            <a:ext cx="55562" cy="0"/>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269" name="Line 29"/>
          <p:cNvSpPr>
            <a:spLocks noChangeShapeType="1"/>
          </p:cNvSpPr>
          <p:nvPr/>
        </p:nvSpPr>
        <p:spPr bwMode="auto">
          <a:xfrm>
            <a:off x="4875213" y="5057775"/>
            <a:ext cx="55562" cy="0"/>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270" name="Line 30"/>
          <p:cNvSpPr>
            <a:spLocks noChangeShapeType="1"/>
          </p:cNvSpPr>
          <p:nvPr/>
        </p:nvSpPr>
        <p:spPr bwMode="auto">
          <a:xfrm>
            <a:off x="4875213" y="4630738"/>
            <a:ext cx="55562" cy="0"/>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271" name="Line 31"/>
          <p:cNvSpPr>
            <a:spLocks noChangeShapeType="1"/>
          </p:cNvSpPr>
          <p:nvPr/>
        </p:nvSpPr>
        <p:spPr bwMode="auto">
          <a:xfrm>
            <a:off x="4875213" y="4203700"/>
            <a:ext cx="55562" cy="0"/>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272" name="Line 32"/>
          <p:cNvSpPr>
            <a:spLocks noChangeShapeType="1"/>
          </p:cNvSpPr>
          <p:nvPr/>
        </p:nvSpPr>
        <p:spPr bwMode="auto">
          <a:xfrm>
            <a:off x="4875213" y="3776663"/>
            <a:ext cx="55562" cy="0"/>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273" name="Line 33"/>
          <p:cNvSpPr>
            <a:spLocks noChangeShapeType="1"/>
          </p:cNvSpPr>
          <p:nvPr/>
        </p:nvSpPr>
        <p:spPr bwMode="auto">
          <a:xfrm>
            <a:off x="4875213" y="3349625"/>
            <a:ext cx="55562" cy="0"/>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274" name="Rectangle 34"/>
          <p:cNvSpPr>
            <a:spLocks noChangeArrowheads="1"/>
          </p:cNvSpPr>
          <p:nvPr/>
        </p:nvSpPr>
        <p:spPr bwMode="auto">
          <a:xfrm rot="16200000">
            <a:off x="4718050" y="5861051"/>
            <a:ext cx="173037" cy="106362"/>
          </a:xfrm>
          <a:prstGeom prst="rect">
            <a:avLst/>
          </a:prstGeom>
          <a:noFill/>
          <a:ln w="9525">
            <a:noFill/>
            <a:miter lim="800000"/>
            <a:headEnd/>
            <a:tailEnd/>
          </a:ln>
        </p:spPr>
        <p:txBody>
          <a:bodyPr wrap="none" lIns="0" tIns="0" rIns="0" bIns="0">
            <a:spAutoFit/>
          </a:bodyPr>
          <a:lstStyle/>
          <a:p>
            <a:r>
              <a:rPr lang="en-US" sz="700" i="0" smtClean="0">
                <a:solidFill>
                  <a:srgbClr val="FFFFFF"/>
                </a:solidFill>
                <a:latin typeface="Arial" charset="0"/>
              </a:rPr>
              <a:t>0.00</a:t>
            </a:r>
            <a:endParaRPr lang="en-US" i="0" smtClean="0">
              <a:solidFill>
                <a:srgbClr val="000000"/>
              </a:solidFill>
              <a:latin typeface="Times New Roman" pitchFamily="1" charset="0"/>
            </a:endParaRPr>
          </a:p>
        </p:txBody>
      </p:sp>
      <p:sp>
        <p:nvSpPr>
          <p:cNvPr id="266275" name="Rectangle 35"/>
          <p:cNvSpPr>
            <a:spLocks noChangeArrowheads="1"/>
          </p:cNvSpPr>
          <p:nvPr/>
        </p:nvSpPr>
        <p:spPr bwMode="auto">
          <a:xfrm rot="16200000">
            <a:off x="4718050" y="5432426"/>
            <a:ext cx="173037" cy="106362"/>
          </a:xfrm>
          <a:prstGeom prst="rect">
            <a:avLst/>
          </a:prstGeom>
          <a:noFill/>
          <a:ln w="9525">
            <a:noFill/>
            <a:miter lim="800000"/>
            <a:headEnd/>
            <a:tailEnd/>
          </a:ln>
        </p:spPr>
        <p:txBody>
          <a:bodyPr wrap="none" lIns="0" tIns="0" rIns="0" bIns="0">
            <a:spAutoFit/>
          </a:bodyPr>
          <a:lstStyle/>
          <a:p>
            <a:r>
              <a:rPr lang="en-US" sz="700" i="0" smtClean="0">
                <a:solidFill>
                  <a:srgbClr val="FFFFFF"/>
                </a:solidFill>
                <a:latin typeface="Arial" charset="0"/>
              </a:rPr>
              <a:t>0.01</a:t>
            </a:r>
            <a:endParaRPr lang="en-US" i="0" smtClean="0">
              <a:solidFill>
                <a:srgbClr val="000000"/>
              </a:solidFill>
              <a:latin typeface="Times New Roman" pitchFamily="1" charset="0"/>
            </a:endParaRPr>
          </a:p>
        </p:txBody>
      </p:sp>
      <p:sp>
        <p:nvSpPr>
          <p:cNvPr id="266276" name="Rectangle 36"/>
          <p:cNvSpPr>
            <a:spLocks noChangeArrowheads="1"/>
          </p:cNvSpPr>
          <p:nvPr/>
        </p:nvSpPr>
        <p:spPr bwMode="auto">
          <a:xfrm rot="16200000">
            <a:off x="4718050" y="5005388"/>
            <a:ext cx="173038" cy="106362"/>
          </a:xfrm>
          <a:prstGeom prst="rect">
            <a:avLst/>
          </a:prstGeom>
          <a:noFill/>
          <a:ln w="9525">
            <a:noFill/>
            <a:miter lim="800000"/>
            <a:headEnd/>
            <a:tailEnd/>
          </a:ln>
        </p:spPr>
        <p:txBody>
          <a:bodyPr wrap="none" lIns="0" tIns="0" rIns="0" bIns="0">
            <a:spAutoFit/>
          </a:bodyPr>
          <a:lstStyle/>
          <a:p>
            <a:r>
              <a:rPr lang="en-US" sz="700" i="0" smtClean="0">
                <a:solidFill>
                  <a:srgbClr val="FFFFFF"/>
                </a:solidFill>
                <a:latin typeface="Arial" charset="0"/>
              </a:rPr>
              <a:t>0.02</a:t>
            </a:r>
            <a:endParaRPr lang="en-US" i="0" smtClean="0">
              <a:solidFill>
                <a:srgbClr val="000000"/>
              </a:solidFill>
              <a:latin typeface="Times New Roman" pitchFamily="1" charset="0"/>
            </a:endParaRPr>
          </a:p>
        </p:txBody>
      </p:sp>
      <p:sp>
        <p:nvSpPr>
          <p:cNvPr id="266277" name="Rectangle 37"/>
          <p:cNvSpPr>
            <a:spLocks noChangeArrowheads="1"/>
          </p:cNvSpPr>
          <p:nvPr/>
        </p:nvSpPr>
        <p:spPr bwMode="auto">
          <a:xfrm rot="16200000">
            <a:off x="4718050" y="4578351"/>
            <a:ext cx="173037" cy="106362"/>
          </a:xfrm>
          <a:prstGeom prst="rect">
            <a:avLst/>
          </a:prstGeom>
          <a:noFill/>
          <a:ln w="9525">
            <a:noFill/>
            <a:miter lim="800000"/>
            <a:headEnd/>
            <a:tailEnd/>
          </a:ln>
        </p:spPr>
        <p:txBody>
          <a:bodyPr wrap="none" lIns="0" tIns="0" rIns="0" bIns="0">
            <a:spAutoFit/>
          </a:bodyPr>
          <a:lstStyle/>
          <a:p>
            <a:r>
              <a:rPr lang="en-US" sz="700" i="0" smtClean="0">
                <a:solidFill>
                  <a:srgbClr val="FFFFFF"/>
                </a:solidFill>
                <a:latin typeface="Arial" charset="0"/>
              </a:rPr>
              <a:t>0.03</a:t>
            </a:r>
            <a:endParaRPr lang="en-US" i="0" smtClean="0">
              <a:solidFill>
                <a:srgbClr val="000000"/>
              </a:solidFill>
              <a:latin typeface="Times New Roman" pitchFamily="1" charset="0"/>
            </a:endParaRPr>
          </a:p>
        </p:txBody>
      </p:sp>
      <p:sp>
        <p:nvSpPr>
          <p:cNvPr id="266278" name="Rectangle 38"/>
          <p:cNvSpPr>
            <a:spLocks noChangeArrowheads="1"/>
          </p:cNvSpPr>
          <p:nvPr/>
        </p:nvSpPr>
        <p:spPr bwMode="auto">
          <a:xfrm rot="16200000">
            <a:off x="4718050" y="4151313"/>
            <a:ext cx="173038" cy="106362"/>
          </a:xfrm>
          <a:prstGeom prst="rect">
            <a:avLst/>
          </a:prstGeom>
          <a:noFill/>
          <a:ln w="9525">
            <a:noFill/>
            <a:miter lim="800000"/>
            <a:headEnd/>
            <a:tailEnd/>
          </a:ln>
        </p:spPr>
        <p:txBody>
          <a:bodyPr wrap="none" lIns="0" tIns="0" rIns="0" bIns="0">
            <a:spAutoFit/>
          </a:bodyPr>
          <a:lstStyle/>
          <a:p>
            <a:r>
              <a:rPr lang="en-US" sz="700" i="0" smtClean="0">
                <a:solidFill>
                  <a:srgbClr val="FFFFFF"/>
                </a:solidFill>
                <a:latin typeface="Arial" charset="0"/>
              </a:rPr>
              <a:t>0.04</a:t>
            </a:r>
            <a:endParaRPr lang="en-US" i="0" smtClean="0">
              <a:solidFill>
                <a:srgbClr val="000000"/>
              </a:solidFill>
              <a:latin typeface="Times New Roman" pitchFamily="1" charset="0"/>
            </a:endParaRPr>
          </a:p>
        </p:txBody>
      </p:sp>
      <p:sp>
        <p:nvSpPr>
          <p:cNvPr id="266279" name="Rectangle 39"/>
          <p:cNvSpPr>
            <a:spLocks noChangeArrowheads="1"/>
          </p:cNvSpPr>
          <p:nvPr/>
        </p:nvSpPr>
        <p:spPr bwMode="auto">
          <a:xfrm rot="16200000">
            <a:off x="4718050" y="3724276"/>
            <a:ext cx="173037" cy="106362"/>
          </a:xfrm>
          <a:prstGeom prst="rect">
            <a:avLst/>
          </a:prstGeom>
          <a:noFill/>
          <a:ln w="9525">
            <a:noFill/>
            <a:miter lim="800000"/>
            <a:headEnd/>
            <a:tailEnd/>
          </a:ln>
        </p:spPr>
        <p:txBody>
          <a:bodyPr wrap="none" lIns="0" tIns="0" rIns="0" bIns="0">
            <a:spAutoFit/>
          </a:bodyPr>
          <a:lstStyle/>
          <a:p>
            <a:r>
              <a:rPr lang="en-US" sz="700" i="0" smtClean="0">
                <a:solidFill>
                  <a:srgbClr val="FFFFFF"/>
                </a:solidFill>
                <a:latin typeface="Arial" charset="0"/>
              </a:rPr>
              <a:t>0.05</a:t>
            </a:r>
            <a:endParaRPr lang="en-US" i="0" smtClean="0">
              <a:solidFill>
                <a:srgbClr val="000000"/>
              </a:solidFill>
              <a:latin typeface="Times New Roman" pitchFamily="1" charset="0"/>
            </a:endParaRPr>
          </a:p>
        </p:txBody>
      </p:sp>
      <p:sp>
        <p:nvSpPr>
          <p:cNvPr id="266280" name="Rectangle 40"/>
          <p:cNvSpPr>
            <a:spLocks noChangeArrowheads="1"/>
          </p:cNvSpPr>
          <p:nvPr/>
        </p:nvSpPr>
        <p:spPr bwMode="auto">
          <a:xfrm rot="16200000">
            <a:off x="4718050" y="3295651"/>
            <a:ext cx="173037" cy="106362"/>
          </a:xfrm>
          <a:prstGeom prst="rect">
            <a:avLst/>
          </a:prstGeom>
          <a:noFill/>
          <a:ln w="9525">
            <a:noFill/>
            <a:miter lim="800000"/>
            <a:headEnd/>
            <a:tailEnd/>
          </a:ln>
        </p:spPr>
        <p:txBody>
          <a:bodyPr wrap="none" lIns="0" tIns="0" rIns="0" bIns="0">
            <a:spAutoFit/>
          </a:bodyPr>
          <a:lstStyle/>
          <a:p>
            <a:r>
              <a:rPr lang="en-US" sz="700" i="0" smtClean="0">
                <a:solidFill>
                  <a:srgbClr val="FFFFFF"/>
                </a:solidFill>
                <a:latin typeface="Arial" charset="0"/>
              </a:rPr>
              <a:t>0.06</a:t>
            </a:r>
            <a:endParaRPr lang="en-US" i="0" smtClean="0">
              <a:solidFill>
                <a:srgbClr val="000000"/>
              </a:solidFill>
              <a:latin typeface="Times New Roman" pitchFamily="1" charset="0"/>
            </a:endParaRPr>
          </a:p>
        </p:txBody>
      </p:sp>
      <p:sp>
        <p:nvSpPr>
          <p:cNvPr id="266281" name="Rectangle 41"/>
          <p:cNvSpPr>
            <a:spLocks noChangeArrowheads="1"/>
          </p:cNvSpPr>
          <p:nvPr/>
        </p:nvSpPr>
        <p:spPr bwMode="auto">
          <a:xfrm rot="16200000">
            <a:off x="4177507" y="4539456"/>
            <a:ext cx="914400" cy="106363"/>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Cumulative Incidence</a:t>
            </a:r>
            <a:endParaRPr lang="en-US" i="0" smtClean="0">
              <a:solidFill>
                <a:srgbClr val="000000"/>
              </a:solidFill>
              <a:latin typeface="Times New Roman" pitchFamily="1" charset="0"/>
            </a:endParaRPr>
          </a:p>
        </p:txBody>
      </p:sp>
      <p:sp>
        <p:nvSpPr>
          <p:cNvPr id="266282" name="Freeform 42"/>
          <p:cNvSpPr>
            <a:spLocks/>
          </p:cNvSpPr>
          <p:nvPr/>
        </p:nvSpPr>
        <p:spPr bwMode="auto">
          <a:xfrm>
            <a:off x="4930775" y="3705225"/>
            <a:ext cx="3817938" cy="2206625"/>
          </a:xfrm>
          <a:custGeom>
            <a:avLst/>
            <a:gdLst/>
            <a:ahLst/>
            <a:cxnLst>
              <a:cxn ang="0">
                <a:pos x="225" y="2770"/>
              </a:cxn>
              <a:cxn ang="0">
                <a:pos x="305" y="2751"/>
              </a:cxn>
              <a:cxn ang="0">
                <a:pos x="327" y="2733"/>
              </a:cxn>
              <a:cxn ang="0">
                <a:pos x="363" y="2720"/>
              </a:cxn>
              <a:cxn ang="0">
                <a:pos x="387" y="2701"/>
              </a:cxn>
              <a:cxn ang="0">
                <a:pos x="419" y="2690"/>
              </a:cxn>
              <a:cxn ang="0">
                <a:pos x="427" y="2670"/>
              </a:cxn>
              <a:cxn ang="0">
                <a:pos x="513" y="2659"/>
              </a:cxn>
              <a:cxn ang="0">
                <a:pos x="661" y="2640"/>
              </a:cxn>
              <a:cxn ang="0">
                <a:pos x="720" y="2628"/>
              </a:cxn>
              <a:cxn ang="0">
                <a:pos x="755" y="2608"/>
              </a:cxn>
              <a:cxn ang="0">
                <a:pos x="811" y="2595"/>
              </a:cxn>
              <a:cxn ang="0">
                <a:pos x="864" y="2577"/>
              </a:cxn>
              <a:cxn ang="0">
                <a:pos x="925" y="2564"/>
              </a:cxn>
              <a:cxn ang="0">
                <a:pos x="966" y="2546"/>
              </a:cxn>
              <a:cxn ang="0">
                <a:pos x="1034" y="2526"/>
              </a:cxn>
              <a:cxn ang="0">
                <a:pos x="1068" y="2506"/>
              </a:cxn>
              <a:cxn ang="0">
                <a:pos x="1132" y="2494"/>
              </a:cxn>
              <a:cxn ang="0">
                <a:pos x="1150" y="2475"/>
              </a:cxn>
              <a:cxn ang="0">
                <a:pos x="1186" y="2456"/>
              </a:cxn>
              <a:cxn ang="0">
                <a:pos x="1238" y="2430"/>
              </a:cxn>
              <a:cxn ang="0">
                <a:pos x="1284" y="2417"/>
              </a:cxn>
              <a:cxn ang="0">
                <a:pos x="1306" y="2398"/>
              </a:cxn>
              <a:cxn ang="0">
                <a:pos x="1411" y="2385"/>
              </a:cxn>
              <a:cxn ang="0">
                <a:pos x="1434" y="2366"/>
              </a:cxn>
              <a:cxn ang="0">
                <a:pos x="1519" y="2345"/>
              </a:cxn>
              <a:cxn ang="0">
                <a:pos x="1540" y="2322"/>
              </a:cxn>
              <a:cxn ang="0">
                <a:pos x="1622" y="2306"/>
              </a:cxn>
              <a:cxn ang="0">
                <a:pos x="1654" y="2280"/>
              </a:cxn>
              <a:cxn ang="0">
                <a:pos x="1681" y="2263"/>
              </a:cxn>
              <a:cxn ang="0">
                <a:pos x="1689" y="2236"/>
              </a:cxn>
              <a:cxn ang="0">
                <a:pos x="1774" y="2219"/>
              </a:cxn>
              <a:cxn ang="0">
                <a:pos x="1835" y="2189"/>
              </a:cxn>
              <a:cxn ang="0">
                <a:pos x="1883" y="2169"/>
              </a:cxn>
              <a:cxn ang="0">
                <a:pos x="1923" y="2137"/>
              </a:cxn>
              <a:cxn ang="0">
                <a:pos x="2003" y="2115"/>
              </a:cxn>
              <a:cxn ang="0">
                <a:pos x="2063" y="2079"/>
              </a:cxn>
              <a:cxn ang="0">
                <a:pos x="2187" y="2052"/>
              </a:cxn>
              <a:cxn ang="0">
                <a:pos x="2289" y="2003"/>
              </a:cxn>
              <a:cxn ang="0">
                <a:pos x="2432" y="1966"/>
              </a:cxn>
              <a:cxn ang="0">
                <a:pos x="2524" y="1901"/>
              </a:cxn>
              <a:cxn ang="0">
                <a:pos x="2562" y="1856"/>
              </a:cxn>
              <a:cxn ang="0">
                <a:pos x="2606" y="1783"/>
              </a:cxn>
              <a:cxn ang="0">
                <a:pos x="2732" y="1728"/>
              </a:cxn>
              <a:cxn ang="0">
                <a:pos x="2828" y="1642"/>
              </a:cxn>
              <a:cxn ang="0">
                <a:pos x="2968" y="1578"/>
              </a:cxn>
              <a:cxn ang="0">
                <a:pos x="2992" y="1478"/>
              </a:cxn>
              <a:cxn ang="0">
                <a:pos x="3100" y="1410"/>
              </a:cxn>
              <a:cxn ang="0">
                <a:pos x="3129" y="1301"/>
              </a:cxn>
              <a:cxn ang="0">
                <a:pos x="3291" y="1225"/>
              </a:cxn>
              <a:cxn ang="0">
                <a:pos x="3417" y="1099"/>
              </a:cxn>
              <a:cxn ang="0">
                <a:pos x="3613" y="1013"/>
              </a:cxn>
              <a:cxn ang="0">
                <a:pos x="4166" y="824"/>
              </a:cxn>
              <a:cxn ang="0">
                <a:pos x="4441" y="648"/>
              </a:cxn>
              <a:cxn ang="0">
                <a:pos x="4555" y="267"/>
              </a:cxn>
            </a:cxnLst>
            <a:rect l="0" t="0" r="r" b="b"/>
            <a:pathLst>
              <a:path w="4812" h="2781">
                <a:moveTo>
                  <a:pt x="0" y="2781"/>
                </a:moveTo>
                <a:lnTo>
                  <a:pt x="205" y="2781"/>
                </a:lnTo>
                <a:lnTo>
                  <a:pt x="205" y="2775"/>
                </a:lnTo>
                <a:lnTo>
                  <a:pt x="225" y="2775"/>
                </a:lnTo>
                <a:lnTo>
                  <a:pt x="225" y="2770"/>
                </a:lnTo>
                <a:lnTo>
                  <a:pt x="243" y="2770"/>
                </a:lnTo>
                <a:lnTo>
                  <a:pt x="243" y="2757"/>
                </a:lnTo>
                <a:lnTo>
                  <a:pt x="269" y="2757"/>
                </a:lnTo>
                <a:lnTo>
                  <a:pt x="269" y="2751"/>
                </a:lnTo>
                <a:lnTo>
                  <a:pt x="305" y="2751"/>
                </a:lnTo>
                <a:lnTo>
                  <a:pt x="305" y="2745"/>
                </a:lnTo>
                <a:lnTo>
                  <a:pt x="316" y="2745"/>
                </a:lnTo>
                <a:lnTo>
                  <a:pt x="316" y="2738"/>
                </a:lnTo>
                <a:lnTo>
                  <a:pt x="327" y="2738"/>
                </a:lnTo>
                <a:lnTo>
                  <a:pt x="327" y="2733"/>
                </a:lnTo>
                <a:lnTo>
                  <a:pt x="331" y="2733"/>
                </a:lnTo>
                <a:lnTo>
                  <a:pt x="331" y="2727"/>
                </a:lnTo>
                <a:lnTo>
                  <a:pt x="337" y="2727"/>
                </a:lnTo>
                <a:lnTo>
                  <a:pt x="337" y="2720"/>
                </a:lnTo>
                <a:lnTo>
                  <a:pt x="363" y="2720"/>
                </a:lnTo>
                <a:lnTo>
                  <a:pt x="363" y="2714"/>
                </a:lnTo>
                <a:lnTo>
                  <a:pt x="371" y="2714"/>
                </a:lnTo>
                <a:lnTo>
                  <a:pt x="371" y="2708"/>
                </a:lnTo>
                <a:lnTo>
                  <a:pt x="387" y="2708"/>
                </a:lnTo>
                <a:lnTo>
                  <a:pt x="387" y="2701"/>
                </a:lnTo>
                <a:lnTo>
                  <a:pt x="395" y="2701"/>
                </a:lnTo>
                <a:lnTo>
                  <a:pt x="395" y="2696"/>
                </a:lnTo>
                <a:lnTo>
                  <a:pt x="407" y="2696"/>
                </a:lnTo>
                <a:lnTo>
                  <a:pt x="407" y="2690"/>
                </a:lnTo>
                <a:lnTo>
                  <a:pt x="419" y="2690"/>
                </a:lnTo>
                <a:lnTo>
                  <a:pt x="419" y="2683"/>
                </a:lnTo>
                <a:lnTo>
                  <a:pt x="425" y="2683"/>
                </a:lnTo>
                <a:lnTo>
                  <a:pt x="425" y="2677"/>
                </a:lnTo>
                <a:lnTo>
                  <a:pt x="427" y="2677"/>
                </a:lnTo>
                <a:lnTo>
                  <a:pt x="427" y="2670"/>
                </a:lnTo>
                <a:lnTo>
                  <a:pt x="477" y="2670"/>
                </a:lnTo>
                <a:lnTo>
                  <a:pt x="477" y="2665"/>
                </a:lnTo>
                <a:lnTo>
                  <a:pt x="489" y="2665"/>
                </a:lnTo>
                <a:lnTo>
                  <a:pt x="489" y="2659"/>
                </a:lnTo>
                <a:lnTo>
                  <a:pt x="513" y="2659"/>
                </a:lnTo>
                <a:lnTo>
                  <a:pt x="513" y="2652"/>
                </a:lnTo>
                <a:lnTo>
                  <a:pt x="523" y="2652"/>
                </a:lnTo>
                <a:lnTo>
                  <a:pt x="523" y="2646"/>
                </a:lnTo>
                <a:lnTo>
                  <a:pt x="661" y="2646"/>
                </a:lnTo>
                <a:lnTo>
                  <a:pt x="661" y="2640"/>
                </a:lnTo>
                <a:lnTo>
                  <a:pt x="673" y="2640"/>
                </a:lnTo>
                <a:lnTo>
                  <a:pt x="673" y="2633"/>
                </a:lnTo>
                <a:lnTo>
                  <a:pt x="679" y="2633"/>
                </a:lnTo>
                <a:lnTo>
                  <a:pt x="679" y="2628"/>
                </a:lnTo>
                <a:lnTo>
                  <a:pt x="720" y="2628"/>
                </a:lnTo>
                <a:lnTo>
                  <a:pt x="720" y="2621"/>
                </a:lnTo>
                <a:lnTo>
                  <a:pt x="749" y="2621"/>
                </a:lnTo>
                <a:lnTo>
                  <a:pt x="749" y="2615"/>
                </a:lnTo>
                <a:lnTo>
                  <a:pt x="755" y="2615"/>
                </a:lnTo>
                <a:lnTo>
                  <a:pt x="755" y="2608"/>
                </a:lnTo>
                <a:lnTo>
                  <a:pt x="767" y="2608"/>
                </a:lnTo>
                <a:lnTo>
                  <a:pt x="767" y="2602"/>
                </a:lnTo>
                <a:lnTo>
                  <a:pt x="787" y="2602"/>
                </a:lnTo>
                <a:lnTo>
                  <a:pt x="787" y="2595"/>
                </a:lnTo>
                <a:lnTo>
                  <a:pt x="811" y="2595"/>
                </a:lnTo>
                <a:lnTo>
                  <a:pt x="811" y="2589"/>
                </a:lnTo>
                <a:lnTo>
                  <a:pt x="858" y="2589"/>
                </a:lnTo>
                <a:lnTo>
                  <a:pt x="858" y="2584"/>
                </a:lnTo>
                <a:lnTo>
                  <a:pt x="864" y="2584"/>
                </a:lnTo>
                <a:lnTo>
                  <a:pt x="864" y="2577"/>
                </a:lnTo>
                <a:lnTo>
                  <a:pt x="902" y="2577"/>
                </a:lnTo>
                <a:lnTo>
                  <a:pt x="902" y="2571"/>
                </a:lnTo>
                <a:lnTo>
                  <a:pt x="916" y="2571"/>
                </a:lnTo>
                <a:lnTo>
                  <a:pt x="916" y="2564"/>
                </a:lnTo>
                <a:lnTo>
                  <a:pt x="925" y="2564"/>
                </a:lnTo>
                <a:lnTo>
                  <a:pt x="925" y="2558"/>
                </a:lnTo>
                <a:lnTo>
                  <a:pt x="948" y="2558"/>
                </a:lnTo>
                <a:lnTo>
                  <a:pt x="948" y="2551"/>
                </a:lnTo>
                <a:lnTo>
                  <a:pt x="966" y="2551"/>
                </a:lnTo>
                <a:lnTo>
                  <a:pt x="966" y="2546"/>
                </a:lnTo>
                <a:lnTo>
                  <a:pt x="969" y="2546"/>
                </a:lnTo>
                <a:lnTo>
                  <a:pt x="969" y="2539"/>
                </a:lnTo>
                <a:lnTo>
                  <a:pt x="1016" y="2539"/>
                </a:lnTo>
                <a:lnTo>
                  <a:pt x="1016" y="2526"/>
                </a:lnTo>
                <a:lnTo>
                  <a:pt x="1034" y="2526"/>
                </a:lnTo>
                <a:lnTo>
                  <a:pt x="1034" y="2520"/>
                </a:lnTo>
                <a:lnTo>
                  <a:pt x="1062" y="2520"/>
                </a:lnTo>
                <a:lnTo>
                  <a:pt x="1062" y="2513"/>
                </a:lnTo>
                <a:lnTo>
                  <a:pt x="1068" y="2513"/>
                </a:lnTo>
                <a:lnTo>
                  <a:pt x="1068" y="2506"/>
                </a:lnTo>
                <a:lnTo>
                  <a:pt x="1112" y="2506"/>
                </a:lnTo>
                <a:lnTo>
                  <a:pt x="1112" y="2501"/>
                </a:lnTo>
                <a:lnTo>
                  <a:pt x="1122" y="2501"/>
                </a:lnTo>
                <a:lnTo>
                  <a:pt x="1122" y="2494"/>
                </a:lnTo>
                <a:lnTo>
                  <a:pt x="1132" y="2494"/>
                </a:lnTo>
                <a:lnTo>
                  <a:pt x="1132" y="2488"/>
                </a:lnTo>
                <a:lnTo>
                  <a:pt x="1138" y="2488"/>
                </a:lnTo>
                <a:lnTo>
                  <a:pt x="1138" y="2481"/>
                </a:lnTo>
                <a:lnTo>
                  <a:pt x="1150" y="2481"/>
                </a:lnTo>
                <a:lnTo>
                  <a:pt x="1150" y="2475"/>
                </a:lnTo>
                <a:lnTo>
                  <a:pt x="1162" y="2475"/>
                </a:lnTo>
                <a:lnTo>
                  <a:pt x="1162" y="2468"/>
                </a:lnTo>
                <a:lnTo>
                  <a:pt x="1166" y="2468"/>
                </a:lnTo>
                <a:lnTo>
                  <a:pt x="1166" y="2456"/>
                </a:lnTo>
                <a:lnTo>
                  <a:pt x="1186" y="2456"/>
                </a:lnTo>
                <a:lnTo>
                  <a:pt x="1186" y="2449"/>
                </a:lnTo>
                <a:lnTo>
                  <a:pt x="1232" y="2449"/>
                </a:lnTo>
                <a:lnTo>
                  <a:pt x="1232" y="2436"/>
                </a:lnTo>
                <a:lnTo>
                  <a:pt x="1238" y="2436"/>
                </a:lnTo>
                <a:lnTo>
                  <a:pt x="1238" y="2430"/>
                </a:lnTo>
                <a:lnTo>
                  <a:pt x="1252" y="2430"/>
                </a:lnTo>
                <a:lnTo>
                  <a:pt x="1252" y="2423"/>
                </a:lnTo>
                <a:lnTo>
                  <a:pt x="1282" y="2423"/>
                </a:lnTo>
                <a:lnTo>
                  <a:pt x="1282" y="2417"/>
                </a:lnTo>
                <a:lnTo>
                  <a:pt x="1284" y="2417"/>
                </a:lnTo>
                <a:lnTo>
                  <a:pt x="1284" y="2411"/>
                </a:lnTo>
                <a:lnTo>
                  <a:pt x="1302" y="2411"/>
                </a:lnTo>
                <a:lnTo>
                  <a:pt x="1302" y="2404"/>
                </a:lnTo>
                <a:lnTo>
                  <a:pt x="1306" y="2404"/>
                </a:lnTo>
                <a:lnTo>
                  <a:pt x="1306" y="2398"/>
                </a:lnTo>
                <a:lnTo>
                  <a:pt x="1308" y="2398"/>
                </a:lnTo>
                <a:lnTo>
                  <a:pt x="1308" y="2391"/>
                </a:lnTo>
                <a:lnTo>
                  <a:pt x="1394" y="2391"/>
                </a:lnTo>
                <a:lnTo>
                  <a:pt x="1394" y="2385"/>
                </a:lnTo>
                <a:lnTo>
                  <a:pt x="1411" y="2385"/>
                </a:lnTo>
                <a:lnTo>
                  <a:pt x="1411" y="2378"/>
                </a:lnTo>
                <a:lnTo>
                  <a:pt x="1417" y="2378"/>
                </a:lnTo>
                <a:lnTo>
                  <a:pt x="1417" y="2371"/>
                </a:lnTo>
                <a:lnTo>
                  <a:pt x="1434" y="2371"/>
                </a:lnTo>
                <a:lnTo>
                  <a:pt x="1434" y="2366"/>
                </a:lnTo>
                <a:lnTo>
                  <a:pt x="1458" y="2366"/>
                </a:lnTo>
                <a:lnTo>
                  <a:pt x="1458" y="2359"/>
                </a:lnTo>
                <a:lnTo>
                  <a:pt x="1478" y="2359"/>
                </a:lnTo>
                <a:lnTo>
                  <a:pt x="1478" y="2345"/>
                </a:lnTo>
                <a:lnTo>
                  <a:pt x="1519" y="2345"/>
                </a:lnTo>
                <a:lnTo>
                  <a:pt x="1519" y="2337"/>
                </a:lnTo>
                <a:lnTo>
                  <a:pt x="1537" y="2337"/>
                </a:lnTo>
                <a:lnTo>
                  <a:pt x="1537" y="2330"/>
                </a:lnTo>
                <a:lnTo>
                  <a:pt x="1540" y="2330"/>
                </a:lnTo>
                <a:lnTo>
                  <a:pt x="1540" y="2322"/>
                </a:lnTo>
                <a:lnTo>
                  <a:pt x="1572" y="2322"/>
                </a:lnTo>
                <a:lnTo>
                  <a:pt x="1572" y="2314"/>
                </a:lnTo>
                <a:lnTo>
                  <a:pt x="1619" y="2314"/>
                </a:lnTo>
                <a:lnTo>
                  <a:pt x="1619" y="2306"/>
                </a:lnTo>
                <a:lnTo>
                  <a:pt x="1622" y="2306"/>
                </a:lnTo>
                <a:lnTo>
                  <a:pt x="1622" y="2297"/>
                </a:lnTo>
                <a:lnTo>
                  <a:pt x="1633" y="2297"/>
                </a:lnTo>
                <a:lnTo>
                  <a:pt x="1633" y="2289"/>
                </a:lnTo>
                <a:lnTo>
                  <a:pt x="1654" y="2289"/>
                </a:lnTo>
                <a:lnTo>
                  <a:pt x="1654" y="2280"/>
                </a:lnTo>
                <a:lnTo>
                  <a:pt x="1663" y="2280"/>
                </a:lnTo>
                <a:lnTo>
                  <a:pt x="1663" y="2272"/>
                </a:lnTo>
                <a:lnTo>
                  <a:pt x="1669" y="2272"/>
                </a:lnTo>
                <a:lnTo>
                  <a:pt x="1669" y="2263"/>
                </a:lnTo>
                <a:lnTo>
                  <a:pt x="1681" y="2263"/>
                </a:lnTo>
                <a:lnTo>
                  <a:pt x="1681" y="2255"/>
                </a:lnTo>
                <a:lnTo>
                  <a:pt x="1686" y="2255"/>
                </a:lnTo>
                <a:lnTo>
                  <a:pt x="1686" y="2245"/>
                </a:lnTo>
                <a:lnTo>
                  <a:pt x="1689" y="2245"/>
                </a:lnTo>
                <a:lnTo>
                  <a:pt x="1689" y="2236"/>
                </a:lnTo>
                <a:lnTo>
                  <a:pt x="1713" y="2236"/>
                </a:lnTo>
                <a:lnTo>
                  <a:pt x="1713" y="2228"/>
                </a:lnTo>
                <a:lnTo>
                  <a:pt x="1751" y="2228"/>
                </a:lnTo>
                <a:lnTo>
                  <a:pt x="1751" y="2219"/>
                </a:lnTo>
                <a:lnTo>
                  <a:pt x="1774" y="2219"/>
                </a:lnTo>
                <a:lnTo>
                  <a:pt x="1774" y="2209"/>
                </a:lnTo>
                <a:lnTo>
                  <a:pt x="1783" y="2209"/>
                </a:lnTo>
                <a:lnTo>
                  <a:pt x="1783" y="2199"/>
                </a:lnTo>
                <a:lnTo>
                  <a:pt x="1835" y="2199"/>
                </a:lnTo>
                <a:lnTo>
                  <a:pt x="1835" y="2189"/>
                </a:lnTo>
                <a:lnTo>
                  <a:pt x="1839" y="2189"/>
                </a:lnTo>
                <a:lnTo>
                  <a:pt x="1839" y="2180"/>
                </a:lnTo>
                <a:lnTo>
                  <a:pt x="1877" y="2180"/>
                </a:lnTo>
                <a:lnTo>
                  <a:pt x="1877" y="2169"/>
                </a:lnTo>
                <a:lnTo>
                  <a:pt x="1883" y="2169"/>
                </a:lnTo>
                <a:lnTo>
                  <a:pt x="1883" y="2159"/>
                </a:lnTo>
                <a:lnTo>
                  <a:pt x="1893" y="2159"/>
                </a:lnTo>
                <a:lnTo>
                  <a:pt x="1893" y="2147"/>
                </a:lnTo>
                <a:lnTo>
                  <a:pt x="1923" y="2147"/>
                </a:lnTo>
                <a:lnTo>
                  <a:pt x="1923" y="2137"/>
                </a:lnTo>
                <a:lnTo>
                  <a:pt x="1927" y="2137"/>
                </a:lnTo>
                <a:lnTo>
                  <a:pt x="1927" y="2127"/>
                </a:lnTo>
                <a:lnTo>
                  <a:pt x="1979" y="2127"/>
                </a:lnTo>
                <a:lnTo>
                  <a:pt x="1979" y="2115"/>
                </a:lnTo>
                <a:lnTo>
                  <a:pt x="2003" y="2115"/>
                </a:lnTo>
                <a:lnTo>
                  <a:pt x="2003" y="2103"/>
                </a:lnTo>
                <a:lnTo>
                  <a:pt x="2009" y="2103"/>
                </a:lnTo>
                <a:lnTo>
                  <a:pt x="2009" y="2092"/>
                </a:lnTo>
                <a:lnTo>
                  <a:pt x="2063" y="2092"/>
                </a:lnTo>
                <a:lnTo>
                  <a:pt x="2063" y="2079"/>
                </a:lnTo>
                <a:lnTo>
                  <a:pt x="2131" y="2079"/>
                </a:lnTo>
                <a:lnTo>
                  <a:pt x="2131" y="2065"/>
                </a:lnTo>
                <a:lnTo>
                  <a:pt x="2157" y="2065"/>
                </a:lnTo>
                <a:lnTo>
                  <a:pt x="2157" y="2052"/>
                </a:lnTo>
                <a:lnTo>
                  <a:pt x="2187" y="2052"/>
                </a:lnTo>
                <a:lnTo>
                  <a:pt x="2187" y="2037"/>
                </a:lnTo>
                <a:lnTo>
                  <a:pt x="2195" y="2037"/>
                </a:lnTo>
                <a:lnTo>
                  <a:pt x="2195" y="2020"/>
                </a:lnTo>
                <a:lnTo>
                  <a:pt x="2289" y="2020"/>
                </a:lnTo>
                <a:lnTo>
                  <a:pt x="2289" y="2003"/>
                </a:lnTo>
                <a:lnTo>
                  <a:pt x="2330" y="2003"/>
                </a:lnTo>
                <a:lnTo>
                  <a:pt x="2330" y="1986"/>
                </a:lnTo>
                <a:lnTo>
                  <a:pt x="2412" y="1986"/>
                </a:lnTo>
                <a:lnTo>
                  <a:pt x="2412" y="1966"/>
                </a:lnTo>
                <a:lnTo>
                  <a:pt x="2432" y="1966"/>
                </a:lnTo>
                <a:lnTo>
                  <a:pt x="2432" y="1945"/>
                </a:lnTo>
                <a:lnTo>
                  <a:pt x="2468" y="1945"/>
                </a:lnTo>
                <a:lnTo>
                  <a:pt x="2468" y="1925"/>
                </a:lnTo>
                <a:lnTo>
                  <a:pt x="2524" y="1925"/>
                </a:lnTo>
                <a:lnTo>
                  <a:pt x="2524" y="1901"/>
                </a:lnTo>
                <a:lnTo>
                  <a:pt x="2526" y="1901"/>
                </a:lnTo>
                <a:lnTo>
                  <a:pt x="2526" y="1880"/>
                </a:lnTo>
                <a:lnTo>
                  <a:pt x="2546" y="1880"/>
                </a:lnTo>
                <a:lnTo>
                  <a:pt x="2546" y="1856"/>
                </a:lnTo>
                <a:lnTo>
                  <a:pt x="2562" y="1856"/>
                </a:lnTo>
                <a:lnTo>
                  <a:pt x="2562" y="1832"/>
                </a:lnTo>
                <a:lnTo>
                  <a:pt x="2584" y="1832"/>
                </a:lnTo>
                <a:lnTo>
                  <a:pt x="2584" y="1808"/>
                </a:lnTo>
                <a:lnTo>
                  <a:pt x="2606" y="1808"/>
                </a:lnTo>
                <a:lnTo>
                  <a:pt x="2606" y="1783"/>
                </a:lnTo>
                <a:lnTo>
                  <a:pt x="2664" y="1783"/>
                </a:lnTo>
                <a:lnTo>
                  <a:pt x="2664" y="1756"/>
                </a:lnTo>
                <a:lnTo>
                  <a:pt x="2708" y="1756"/>
                </a:lnTo>
                <a:lnTo>
                  <a:pt x="2708" y="1728"/>
                </a:lnTo>
                <a:lnTo>
                  <a:pt x="2732" y="1728"/>
                </a:lnTo>
                <a:lnTo>
                  <a:pt x="2732" y="1701"/>
                </a:lnTo>
                <a:lnTo>
                  <a:pt x="2746" y="1701"/>
                </a:lnTo>
                <a:lnTo>
                  <a:pt x="2746" y="1672"/>
                </a:lnTo>
                <a:lnTo>
                  <a:pt x="2828" y="1672"/>
                </a:lnTo>
                <a:lnTo>
                  <a:pt x="2828" y="1642"/>
                </a:lnTo>
                <a:lnTo>
                  <a:pt x="2851" y="1642"/>
                </a:lnTo>
                <a:lnTo>
                  <a:pt x="2851" y="1611"/>
                </a:lnTo>
                <a:lnTo>
                  <a:pt x="2913" y="1611"/>
                </a:lnTo>
                <a:lnTo>
                  <a:pt x="2913" y="1578"/>
                </a:lnTo>
                <a:lnTo>
                  <a:pt x="2968" y="1578"/>
                </a:lnTo>
                <a:lnTo>
                  <a:pt x="2968" y="1545"/>
                </a:lnTo>
                <a:lnTo>
                  <a:pt x="2971" y="1545"/>
                </a:lnTo>
                <a:lnTo>
                  <a:pt x="2971" y="1512"/>
                </a:lnTo>
                <a:lnTo>
                  <a:pt x="2992" y="1512"/>
                </a:lnTo>
                <a:lnTo>
                  <a:pt x="2992" y="1478"/>
                </a:lnTo>
                <a:lnTo>
                  <a:pt x="3009" y="1478"/>
                </a:lnTo>
                <a:lnTo>
                  <a:pt x="3009" y="1444"/>
                </a:lnTo>
                <a:lnTo>
                  <a:pt x="3036" y="1444"/>
                </a:lnTo>
                <a:lnTo>
                  <a:pt x="3036" y="1410"/>
                </a:lnTo>
                <a:lnTo>
                  <a:pt x="3100" y="1410"/>
                </a:lnTo>
                <a:lnTo>
                  <a:pt x="3100" y="1374"/>
                </a:lnTo>
                <a:lnTo>
                  <a:pt x="3115" y="1374"/>
                </a:lnTo>
                <a:lnTo>
                  <a:pt x="3115" y="1338"/>
                </a:lnTo>
                <a:lnTo>
                  <a:pt x="3129" y="1338"/>
                </a:lnTo>
                <a:lnTo>
                  <a:pt x="3129" y="1301"/>
                </a:lnTo>
                <a:lnTo>
                  <a:pt x="3159" y="1301"/>
                </a:lnTo>
                <a:lnTo>
                  <a:pt x="3159" y="1264"/>
                </a:lnTo>
                <a:lnTo>
                  <a:pt x="3237" y="1264"/>
                </a:lnTo>
                <a:lnTo>
                  <a:pt x="3237" y="1225"/>
                </a:lnTo>
                <a:lnTo>
                  <a:pt x="3291" y="1225"/>
                </a:lnTo>
                <a:lnTo>
                  <a:pt x="3291" y="1183"/>
                </a:lnTo>
                <a:lnTo>
                  <a:pt x="3363" y="1183"/>
                </a:lnTo>
                <a:lnTo>
                  <a:pt x="3363" y="1142"/>
                </a:lnTo>
                <a:lnTo>
                  <a:pt x="3417" y="1142"/>
                </a:lnTo>
                <a:lnTo>
                  <a:pt x="3417" y="1099"/>
                </a:lnTo>
                <a:lnTo>
                  <a:pt x="3425" y="1099"/>
                </a:lnTo>
                <a:lnTo>
                  <a:pt x="3425" y="1056"/>
                </a:lnTo>
                <a:lnTo>
                  <a:pt x="3451" y="1056"/>
                </a:lnTo>
                <a:lnTo>
                  <a:pt x="3451" y="1013"/>
                </a:lnTo>
                <a:lnTo>
                  <a:pt x="3613" y="1013"/>
                </a:lnTo>
                <a:lnTo>
                  <a:pt x="3613" y="963"/>
                </a:lnTo>
                <a:lnTo>
                  <a:pt x="3788" y="963"/>
                </a:lnTo>
                <a:lnTo>
                  <a:pt x="3788" y="906"/>
                </a:lnTo>
                <a:lnTo>
                  <a:pt x="4166" y="906"/>
                </a:lnTo>
                <a:lnTo>
                  <a:pt x="4166" y="824"/>
                </a:lnTo>
                <a:lnTo>
                  <a:pt x="4212" y="824"/>
                </a:lnTo>
                <a:lnTo>
                  <a:pt x="4212" y="737"/>
                </a:lnTo>
                <a:lnTo>
                  <a:pt x="4218" y="737"/>
                </a:lnTo>
                <a:lnTo>
                  <a:pt x="4218" y="648"/>
                </a:lnTo>
                <a:lnTo>
                  <a:pt x="4441" y="648"/>
                </a:lnTo>
                <a:lnTo>
                  <a:pt x="4441" y="530"/>
                </a:lnTo>
                <a:lnTo>
                  <a:pt x="4464" y="530"/>
                </a:lnTo>
                <a:lnTo>
                  <a:pt x="4464" y="409"/>
                </a:lnTo>
                <a:lnTo>
                  <a:pt x="4555" y="409"/>
                </a:lnTo>
                <a:lnTo>
                  <a:pt x="4555" y="267"/>
                </a:lnTo>
                <a:lnTo>
                  <a:pt x="4775" y="267"/>
                </a:lnTo>
                <a:lnTo>
                  <a:pt x="4775" y="0"/>
                </a:lnTo>
                <a:lnTo>
                  <a:pt x="4812" y="0"/>
                </a:lnTo>
              </a:path>
            </a:pathLst>
          </a:custGeom>
          <a:noFill/>
          <a:ln w="28575" cmpd="sng">
            <a:solidFill>
              <a:srgbClr val="FFFFFF"/>
            </a:solidFill>
            <a:prstDash val="solid"/>
            <a:round/>
            <a:headEnd/>
            <a:tailEnd/>
          </a:ln>
        </p:spPr>
        <p:txBody>
          <a:bodyPr/>
          <a:lstStyle/>
          <a:p>
            <a:endParaRPr lang="en-US" sz="1600" i="0" smtClean="0">
              <a:solidFill>
                <a:srgbClr val="000000"/>
              </a:solidFill>
              <a:latin typeface="Arial" charset="0"/>
            </a:endParaRPr>
          </a:p>
        </p:txBody>
      </p:sp>
      <p:sp>
        <p:nvSpPr>
          <p:cNvPr id="266283" name="Freeform 43"/>
          <p:cNvSpPr>
            <a:spLocks/>
          </p:cNvSpPr>
          <p:nvPr/>
        </p:nvSpPr>
        <p:spPr bwMode="auto">
          <a:xfrm>
            <a:off x="4930775" y="5011738"/>
            <a:ext cx="3817938" cy="900112"/>
          </a:xfrm>
          <a:custGeom>
            <a:avLst/>
            <a:gdLst/>
            <a:ahLst/>
            <a:cxnLst>
              <a:cxn ang="0">
                <a:pos x="61" y="1127"/>
              </a:cxn>
              <a:cxn ang="0">
                <a:pos x="91" y="1122"/>
              </a:cxn>
              <a:cxn ang="0">
                <a:pos x="96" y="1109"/>
              </a:cxn>
              <a:cxn ang="0">
                <a:pos x="135" y="1103"/>
              </a:cxn>
              <a:cxn ang="0">
                <a:pos x="137" y="1090"/>
              </a:cxn>
              <a:cxn ang="0">
                <a:pos x="219" y="1085"/>
              </a:cxn>
              <a:cxn ang="0">
                <a:pos x="275" y="1073"/>
              </a:cxn>
              <a:cxn ang="0">
                <a:pos x="381" y="1066"/>
              </a:cxn>
              <a:cxn ang="0">
                <a:pos x="475" y="1053"/>
              </a:cxn>
              <a:cxn ang="0">
                <a:pos x="517" y="1042"/>
              </a:cxn>
              <a:cxn ang="0">
                <a:pos x="539" y="1029"/>
              </a:cxn>
              <a:cxn ang="0">
                <a:pos x="557" y="1023"/>
              </a:cxn>
              <a:cxn ang="0">
                <a:pos x="577" y="1011"/>
              </a:cxn>
              <a:cxn ang="0">
                <a:pos x="667" y="998"/>
              </a:cxn>
              <a:cxn ang="0">
                <a:pos x="691" y="985"/>
              </a:cxn>
              <a:cxn ang="0">
                <a:pos x="717" y="980"/>
              </a:cxn>
              <a:cxn ang="0">
                <a:pos x="723" y="967"/>
              </a:cxn>
              <a:cxn ang="0">
                <a:pos x="811" y="960"/>
              </a:cxn>
              <a:cxn ang="0">
                <a:pos x="834" y="947"/>
              </a:cxn>
              <a:cxn ang="0">
                <a:pos x="1007" y="941"/>
              </a:cxn>
              <a:cxn ang="0">
                <a:pos x="1022" y="929"/>
              </a:cxn>
              <a:cxn ang="0">
                <a:pos x="1045" y="922"/>
              </a:cxn>
              <a:cxn ang="0">
                <a:pos x="1104" y="909"/>
              </a:cxn>
              <a:cxn ang="0">
                <a:pos x="1148" y="903"/>
              </a:cxn>
              <a:cxn ang="0">
                <a:pos x="1166" y="891"/>
              </a:cxn>
              <a:cxn ang="0">
                <a:pos x="1238" y="884"/>
              </a:cxn>
              <a:cxn ang="0">
                <a:pos x="1252" y="871"/>
              </a:cxn>
              <a:cxn ang="0">
                <a:pos x="1258" y="865"/>
              </a:cxn>
              <a:cxn ang="0">
                <a:pos x="1302" y="851"/>
              </a:cxn>
              <a:cxn ang="0">
                <a:pos x="1388" y="846"/>
              </a:cxn>
              <a:cxn ang="0">
                <a:pos x="1461" y="826"/>
              </a:cxn>
              <a:cxn ang="0">
                <a:pos x="1528" y="819"/>
              </a:cxn>
              <a:cxn ang="0">
                <a:pos x="1569" y="804"/>
              </a:cxn>
              <a:cxn ang="0">
                <a:pos x="1709" y="795"/>
              </a:cxn>
              <a:cxn ang="0">
                <a:pos x="1883" y="776"/>
              </a:cxn>
              <a:cxn ang="0">
                <a:pos x="2057" y="765"/>
              </a:cxn>
              <a:cxn ang="0">
                <a:pos x="2061" y="741"/>
              </a:cxn>
              <a:cxn ang="0">
                <a:pos x="2459" y="719"/>
              </a:cxn>
              <a:cxn ang="0">
                <a:pos x="2494" y="676"/>
              </a:cxn>
              <a:cxn ang="0">
                <a:pos x="2690" y="651"/>
              </a:cxn>
              <a:cxn ang="0">
                <a:pos x="2740" y="594"/>
              </a:cxn>
              <a:cxn ang="0">
                <a:pos x="2770" y="565"/>
              </a:cxn>
              <a:cxn ang="0">
                <a:pos x="2830" y="505"/>
              </a:cxn>
              <a:cxn ang="0">
                <a:pos x="3053" y="473"/>
              </a:cxn>
              <a:cxn ang="0">
                <a:pos x="3083" y="401"/>
              </a:cxn>
              <a:cxn ang="0">
                <a:pos x="3592" y="359"/>
              </a:cxn>
              <a:cxn ang="0">
                <a:pos x="3633" y="260"/>
              </a:cxn>
              <a:cxn ang="0">
                <a:pos x="4602" y="163"/>
              </a:cxn>
            </a:cxnLst>
            <a:rect l="0" t="0" r="r" b="b"/>
            <a:pathLst>
              <a:path w="4812" h="1133">
                <a:moveTo>
                  <a:pt x="0" y="1133"/>
                </a:moveTo>
                <a:lnTo>
                  <a:pt x="61" y="1133"/>
                </a:lnTo>
                <a:lnTo>
                  <a:pt x="61" y="1127"/>
                </a:lnTo>
                <a:lnTo>
                  <a:pt x="76" y="1127"/>
                </a:lnTo>
                <a:lnTo>
                  <a:pt x="76" y="1122"/>
                </a:lnTo>
                <a:lnTo>
                  <a:pt x="91" y="1122"/>
                </a:lnTo>
                <a:lnTo>
                  <a:pt x="91" y="1115"/>
                </a:lnTo>
                <a:lnTo>
                  <a:pt x="96" y="1115"/>
                </a:lnTo>
                <a:lnTo>
                  <a:pt x="96" y="1109"/>
                </a:lnTo>
                <a:lnTo>
                  <a:pt x="99" y="1109"/>
                </a:lnTo>
                <a:lnTo>
                  <a:pt x="99" y="1103"/>
                </a:lnTo>
                <a:lnTo>
                  <a:pt x="135" y="1103"/>
                </a:lnTo>
                <a:lnTo>
                  <a:pt x="135" y="1097"/>
                </a:lnTo>
                <a:lnTo>
                  <a:pt x="137" y="1097"/>
                </a:lnTo>
                <a:lnTo>
                  <a:pt x="137" y="1090"/>
                </a:lnTo>
                <a:lnTo>
                  <a:pt x="217" y="1090"/>
                </a:lnTo>
                <a:lnTo>
                  <a:pt x="217" y="1085"/>
                </a:lnTo>
                <a:lnTo>
                  <a:pt x="219" y="1085"/>
                </a:lnTo>
                <a:lnTo>
                  <a:pt x="219" y="1079"/>
                </a:lnTo>
                <a:lnTo>
                  <a:pt x="275" y="1079"/>
                </a:lnTo>
                <a:lnTo>
                  <a:pt x="275" y="1073"/>
                </a:lnTo>
                <a:lnTo>
                  <a:pt x="343" y="1073"/>
                </a:lnTo>
                <a:lnTo>
                  <a:pt x="343" y="1066"/>
                </a:lnTo>
                <a:lnTo>
                  <a:pt x="381" y="1066"/>
                </a:lnTo>
                <a:lnTo>
                  <a:pt x="381" y="1060"/>
                </a:lnTo>
                <a:lnTo>
                  <a:pt x="475" y="1060"/>
                </a:lnTo>
                <a:lnTo>
                  <a:pt x="475" y="1053"/>
                </a:lnTo>
                <a:lnTo>
                  <a:pt x="477" y="1053"/>
                </a:lnTo>
                <a:lnTo>
                  <a:pt x="477" y="1042"/>
                </a:lnTo>
                <a:lnTo>
                  <a:pt x="517" y="1042"/>
                </a:lnTo>
                <a:lnTo>
                  <a:pt x="517" y="1035"/>
                </a:lnTo>
                <a:lnTo>
                  <a:pt x="539" y="1035"/>
                </a:lnTo>
                <a:lnTo>
                  <a:pt x="539" y="1029"/>
                </a:lnTo>
                <a:lnTo>
                  <a:pt x="551" y="1029"/>
                </a:lnTo>
                <a:lnTo>
                  <a:pt x="551" y="1023"/>
                </a:lnTo>
                <a:lnTo>
                  <a:pt x="557" y="1023"/>
                </a:lnTo>
                <a:lnTo>
                  <a:pt x="557" y="1017"/>
                </a:lnTo>
                <a:lnTo>
                  <a:pt x="577" y="1017"/>
                </a:lnTo>
                <a:lnTo>
                  <a:pt x="577" y="1011"/>
                </a:lnTo>
                <a:lnTo>
                  <a:pt x="621" y="1011"/>
                </a:lnTo>
                <a:lnTo>
                  <a:pt x="621" y="998"/>
                </a:lnTo>
                <a:lnTo>
                  <a:pt x="667" y="998"/>
                </a:lnTo>
                <a:lnTo>
                  <a:pt x="667" y="992"/>
                </a:lnTo>
                <a:lnTo>
                  <a:pt x="691" y="992"/>
                </a:lnTo>
                <a:lnTo>
                  <a:pt x="691" y="985"/>
                </a:lnTo>
                <a:lnTo>
                  <a:pt x="714" y="985"/>
                </a:lnTo>
                <a:lnTo>
                  <a:pt x="714" y="980"/>
                </a:lnTo>
                <a:lnTo>
                  <a:pt x="717" y="980"/>
                </a:lnTo>
                <a:lnTo>
                  <a:pt x="717" y="973"/>
                </a:lnTo>
                <a:lnTo>
                  <a:pt x="723" y="973"/>
                </a:lnTo>
                <a:lnTo>
                  <a:pt x="723" y="967"/>
                </a:lnTo>
                <a:lnTo>
                  <a:pt x="732" y="967"/>
                </a:lnTo>
                <a:lnTo>
                  <a:pt x="732" y="960"/>
                </a:lnTo>
                <a:lnTo>
                  <a:pt x="811" y="960"/>
                </a:lnTo>
                <a:lnTo>
                  <a:pt x="811" y="954"/>
                </a:lnTo>
                <a:lnTo>
                  <a:pt x="834" y="954"/>
                </a:lnTo>
                <a:lnTo>
                  <a:pt x="834" y="947"/>
                </a:lnTo>
                <a:lnTo>
                  <a:pt x="984" y="947"/>
                </a:lnTo>
                <a:lnTo>
                  <a:pt x="984" y="941"/>
                </a:lnTo>
                <a:lnTo>
                  <a:pt x="1007" y="941"/>
                </a:lnTo>
                <a:lnTo>
                  <a:pt x="1007" y="935"/>
                </a:lnTo>
                <a:lnTo>
                  <a:pt x="1022" y="935"/>
                </a:lnTo>
                <a:lnTo>
                  <a:pt x="1022" y="929"/>
                </a:lnTo>
                <a:lnTo>
                  <a:pt x="1034" y="929"/>
                </a:lnTo>
                <a:lnTo>
                  <a:pt x="1034" y="922"/>
                </a:lnTo>
                <a:lnTo>
                  <a:pt x="1045" y="922"/>
                </a:lnTo>
                <a:lnTo>
                  <a:pt x="1045" y="916"/>
                </a:lnTo>
                <a:lnTo>
                  <a:pt x="1104" y="916"/>
                </a:lnTo>
                <a:lnTo>
                  <a:pt x="1104" y="909"/>
                </a:lnTo>
                <a:lnTo>
                  <a:pt x="1118" y="909"/>
                </a:lnTo>
                <a:lnTo>
                  <a:pt x="1118" y="903"/>
                </a:lnTo>
                <a:lnTo>
                  <a:pt x="1148" y="903"/>
                </a:lnTo>
                <a:lnTo>
                  <a:pt x="1148" y="896"/>
                </a:lnTo>
                <a:lnTo>
                  <a:pt x="1166" y="896"/>
                </a:lnTo>
                <a:lnTo>
                  <a:pt x="1166" y="891"/>
                </a:lnTo>
                <a:lnTo>
                  <a:pt x="1186" y="891"/>
                </a:lnTo>
                <a:lnTo>
                  <a:pt x="1186" y="884"/>
                </a:lnTo>
                <a:lnTo>
                  <a:pt x="1238" y="884"/>
                </a:lnTo>
                <a:lnTo>
                  <a:pt x="1238" y="878"/>
                </a:lnTo>
                <a:lnTo>
                  <a:pt x="1252" y="878"/>
                </a:lnTo>
                <a:lnTo>
                  <a:pt x="1252" y="871"/>
                </a:lnTo>
                <a:lnTo>
                  <a:pt x="1256" y="871"/>
                </a:lnTo>
                <a:lnTo>
                  <a:pt x="1256" y="865"/>
                </a:lnTo>
                <a:lnTo>
                  <a:pt x="1258" y="865"/>
                </a:lnTo>
                <a:lnTo>
                  <a:pt x="1258" y="858"/>
                </a:lnTo>
                <a:lnTo>
                  <a:pt x="1302" y="858"/>
                </a:lnTo>
                <a:lnTo>
                  <a:pt x="1302" y="851"/>
                </a:lnTo>
                <a:lnTo>
                  <a:pt x="1358" y="851"/>
                </a:lnTo>
                <a:lnTo>
                  <a:pt x="1358" y="846"/>
                </a:lnTo>
                <a:lnTo>
                  <a:pt x="1388" y="846"/>
                </a:lnTo>
                <a:lnTo>
                  <a:pt x="1388" y="833"/>
                </a:lnTo>
                <a:lnTo>
                  <a:pt x="1461" y="833"/>
                </a:lnTo>
                <a:lnTo>
                  <a:pt x="1461" y="826"/>
                </a:lnTo>
                <a:lnTo>
                  <a:pt x="1464" y="826"/>
                </a:lnTo>
                <a:lnTo>
                  <a:pt x="1464" y="819"/>
                </a:lnTo>
                <a:lnTo>
                  <a:pt x="1528" y="819"/>
                </a:lnTo>
                <a:lnTo>
                  <a:pt x="1528" y="811"/>
                </a:lnTo>
                <a:lnTo>
                  <a:pt x="1569" y="811"/>
                </a:lnTo>
                <a:lnTo>
                  <a:pt x="1569" y="804"/>
                </a:lnTo>
                <a:lnTo>
                  <a:pt x="1622" y="804"/>
                </a:lnTo>
                <a:lnTo>
                  <a:pt x="1622" y="795"/>
                </a:lnTo>
                <a:lnTo>
                  <a:pt x="1709" y="795"/>
                </a:lnTo>
                <a:lnTo>
                  <a:pt x="1709" y="787"/>
                </a:lnTo>
                <a:lnTo>
                  <a:pt x="1883" y="787"/>
                </a:lnTo>
                <a:lnTo>
                  <a:pt x="1883" y="776"/>
                </a:lnTo>
                <a:lnTo>
                  <a:pt x="1949" y="776"/>
                </a:lnTo>
                <a:lnTo>
                  <a:pt x="1949" y="765"/>
                </a:lnTo>
                <a:lnTo>
                  <a:pt x="2057" y="765"/>
                </a:lnTo>
                <a:lnTo>
                  <a:pt x="2057" y="752"/>
                </a:lnTo>
                <a:lnTo>
                  <a:pt x="2061" y="752"/>
                </a:lnTo>
                <a:lnTo>
                  <a:pt x="2061" y="741"/>
                </a:lnTo>
                <a:lnTo>
                  <a:pt x="2448" y="741"/>
                </a:lnTo>
                <a:lnTo>
                  <a:pt x="2448" y="719"/>
                </a:lnTo>
                <a:lnTo>
                  <a:pt x="2459" y="719"/>
                </a:lnTo>
                <a:lnTo>
                  <a:pt x="2459" y="698"/>
                </a:lnTo>
                <a:lnTo>
                  <a:pt x="2494" y="698"/>
                </a:lnTo>
                <a:lnTo>
                  <a:pt x="2494" y="676"/>
                </a:lnTo>
                <a:lnTo>
                  <a:pt x="2628" y="676"/>
                </a:lnTo>
                <a:lnTo>
                  <a:pt x="2628" y="651"/>
                </a:lnTo>
                <a:lnTo>
                  <a:pt x="2690" y="651"/>
                </a:lnTo>
                <a:lnTo>
                  <a:pt x="2690" y="623"/>
                </a:lnTo>
                <a:lnTo>
                  <a:pt x="2740" y="623"/>
                </a:lnTo>
                <a:lnTo>
                  <a:pt x="2740" y="594"/>
                </a:lnTo>
                <a:lnTo>
                  <a:pt x="2748" y="594"/>
                </a:lnTo>
                <a:lnTo>
                  <a:pt x="2748" y="565"/>
                </a:lnTo>
                <a:lnTo>
                  <a:pt x="2770" y="565"/>
                </a:lnTo>
                <a:lnTo>
                  <a:pt x="2770" y="536"/>
                </a:lnTo>
                <a:lnTo>
                  <a:pt x="2830" y="536"/>
                </a:lnTo>
                <a:lnTo>
                  <a:pt x="2830" y="505"/>
                </a:lnTo>
                <a:lnTo>
                  <a:pt x="2907" y="505"/>
                </a:lnTo>
                <a:lnTo>
                  <a:pt x="2907" y="473"/>
                </a:lnTo>
                <a:lnTo>
                  <a:pt x="3053" y="473"/>
                </a:lnTo>
                <a:lnTo>
                  <a:pt x="3053" y="437"/>
                </a:lnTo>
                <a:lnTo>
                  <a:pt x="3083" y="437"/>
                </a:lnTo>
                <a:lnTo>
                  <a:pt x="3083" y="401"/>
                </a:lnTo>
                <a:lnTo>
                  <a:pt x="3407" y="401"/>
                </a:lnTo>
                <a:lnTo>
                  <a:pt x="3407" y="359"/>
                </a:lnTo>
                <a:lnTo>
                  <a:pt x="3592" y="359"/>
                </a:lnTo>
                <a:lnTo>
                  <a:pt x="3592" y="310"/>
                </a:lnTo>
                <a:lnTo>
                  <a:pt x="3633" y="310"/>
                </a:lnTo>
                <a:lnTo>
                  <a:pt x="3633" y="260"/>
                </a:lnTo>
                <a:lnTo>
                  <a:pt x="4283" y="260"/>
                </a:lnTo>
                <a:lnTo>
                  <a:pt x="4283" y="163"/>
                </a:lnTo>
                <a:lnTo>
                  <a:pt x="4602" y="163"/>
                </a:lnTo>
                <a:lnTo>
                  <a:pt x="4602" y="0"/>
                </a:lnTo>
                <a:lnTo>
                  <a:pt x="4812" y="0"/>
                </a:lnTo>
              </a:path>
            </a:pathLst>
          </a:custGeom>
          <a:noFill/>
          <a:ln w="28575" cmpd="sng">
            <a:solidFill>
              <a:srgbClr val="FFFFFF"/>
            </a:solidFill>
            <a:prstDash val="solid"/>
            <a:round/>
            <a:headEnd/>
            <a:tailEnd/>
          </a:ln>
        </p:spPr>
        <p:txBody>
          <a:bodyPr/>
          <a:lstStyle/>
          <a:p>
            <a:endParaRPr lang="en-US" sz="1600" i="0" smtClean="0">
              <a:solidFill>
                <a:srgbClr val="000000"/>
              </a:solidFill>
              <a:latin typeface="Arial" charset="0"/>
            </a:endParaRPr>
          </a:p>
        </p:txBody>
      </p:sp>
      <p:sp>
        <p:nvSpPr>
          <p:cNvPr id="266284" name="Rectangle 44"/>
          <p:cNvSpPr>
            <a:spLocks noChangeArrowheads="1"/>
          </p:cNvSpPr>
          <p:nvPr/>
        </p:nvSpPr>
        <p:spPr bwMode="auto">
          <a:xfrm>
            <a:off x="6324600" y="6294438"/>
            <a:ext cx="1263650"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Follow-up (years)</a:t>
            </a:r>
            <a:endParaRPr lang="en-US" sz="1200" i="0" smtClean="0">
              <a:solidFill>
                <a:srgbClr val="000000"/>
              </a:solidFill>
              <a:latin typeface="Times New Roman" pitchFamily="1" charset="0"/>
            </a:endParaRPr>
          </a:p>
        </p:txBody>
      </p:sp>
      <p:sp>
        <p:nvSpPr>
          <p:cNvPr id="266285" name="AutoShape 45"/>
          <p:cNvSpPr>
            <a:spLocks noChangeAspect="1" noChangeArrowheads="1" noTextEdit="1"/>
          </p:cNvSpPr>
          <p:nvPr/>
        </p:nvSpPr>
        <p:spPr bwMode="auto">
          <a:xfrm>
            <a:off x="-228600" y="3028950"/>
            <a:ext cx="4800600" cy="3600450"/>
          </a:xfrm>
          <a:prstGeom prst="rect">
            <a:avLst/>
          </a:prstGeom>
          <a:noFill/>
          <a:ln w="9525">
            <a:noFill/>
            <a:miter lim="800000"/>
            <a:headEnd/>
            <a:tailEnd/>
          </a:ln>
        </p:spPr>
        <p:txBody>
          <a:bodyPr/>
          <a:lstStyle/>
          <a:p>
            <a:endParaRPr lang="en-US" sz="1600" i="0" smtClean="0">
              <a:solidFill>
                <a:srgbClr val="000000"/>
              </a:solidFill>
              <a:latin typeface="Arial" charset="0"/>
            </a:endParaRPr>
          </a:p>
        </p:txBody>
      </p:sp>
      <p:sp>
        <p:nvSpPr>
          <p:cNvPr id="266286" name="Rectangle 46"/>
          <p:cNvSpPr>
            <a:spLocks noChangeArrowheads="1"/>
          </p:cNvSpPr>
          <p:nvPr/>
        </p:nvSpPr>
        <p:spPr bwMode="auto">
          <a:xfrm>
            <a:off x="523875" y="5899150"/>
            <a:ext cx="3878263" cy="1588"/>
          </a:xfrm>
          <a:prstGeom prst="rect">
            <a:avLst/>
          </a:prstGeom>
          <a:solidFill>
            <a:srgbClr val="FFFFFF"/>
          </a:solidFill>
          <a:ln w="4763">
            <a:solidFill>
              <a:srgbClr val="FFFFFF"/>
            </a:solidFill>
            <a:miter lim="800000"/>
            <a:headEnd/>
            <a:tailEnd/>
          </a:ln>
        </p:spPr>
        <p:txBody>
          <a:bodyPr/>
          <a:lstStyle/>
          <a:p>
            <a:endParaRPr lang="en-US" sz="1600" i="0" smtClean="0">
              <a:solidFill>
                <a:srgbClr val="000000"/>
              </a:solidFill>
              <a:latin typeface="Arial" charset="0"/>
            </a:endParaRPr>
          </a:p>
        </p:txBody>
      </p:sp>
      <p:sp>
        <p:nvSpPr>
          <p:cNvPr id="266287" name="Line 47"/>
          <p:cNvSpPr>
            <a:spLocks noChangeShapeType="1"/>
          </p:cNvSpPr>
          <p:nvPr/>
        </p:nvSpPr>
        <p:spPr bwMode="auto">
          <a:xfrm flipV="1">
            <a:off x="522288" y="5900738"/>
            <a:ext cx="0" cy="53975"/>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288" name="Line 48"/>
          <p:cNvSpPr>
            <a:spLocks noChangeShapeType="1"/>
          </p:cNvSpPr>
          <p:nvPr/>
        </p:nvSpPr>
        <p:spPr bwMode="auto">
          <a:xfrm flipV="1">
            <a:off x="1384300" y="5900738"/>
            <a:ext cx="0" cy="53975"/>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289" name="Line 49"/>
          <p:cNvSpPr>
            <a:spLocks noChangeShapeType="1"/>
          </p:cNvSpPr>
          <p:nvPr/>
        </p:nvSpPr>
        <p:spPr bwMode="auto">
          <a:xfrm flipV="1">
            <a:off x="2246313" y="5900738"/>
            <a:ext cx="0" cy="53975"/>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290" name="Line 50"/>
          <p:cNvSpPr>
            <a:spLocks noChangeShapeType="1"/>
          </p:cNvSpPr>
          <p:nvPr/>
        </p:nvSpPr>
        <p:spPr bwMode="auto">
          <a:xfrm flipV="1">
            <a:off x="3109913" y="5900738"/>
            <a:ext cx="0" cy="53975"/>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291" name="Line 51"/>
          <p:cNvSpPr>
            <a:spLocks noChangeShapeType="1"/>
          </p:cNvSpPr>
          <p:nvPr/>
        </p:nvSpPr>
        <p:spPr bwMode="auto">
          <a:xfrm flipV="1">
            <a:off x="3971925" y="5900738"/>
            <a:ext cx="0" cy="53975"/>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292" name="Line 52"/>
          <p:cNvSpPr>
            <a:spLocks noChangeShapeType="1"/>
          </p:cNvSpPr>
          <p:nvPr/>
        </p:nvSpPr>
        <p:spPr bwMode="auto">
          <a:xfrm flipV="1">
            <a:off x="952500" y="5900738"/>
            <a:ext cx="0" cy="5397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66293" name="Line 53"/>
          <p:cNvSpPr>
            <a:spLocks noChangeShapeType="1"/>
          </p:cNvSpPr>
          <p:nvPr/>
        </p:nvSpPr>
        <p:spPr bwMode="auto">
          <a:xfrm flipV="1">
            <a:off x="1816100" y="5900738"/>
            <a:ext cx="0" cy="5397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66294" name="Line 54"/>
          <p:cNvSpPr>
            <a:spLocks noChangeShapeType="1"/>
          </p:cNvSpPr>
          <p:nvPr/>
        </p:nvSpPr>
        <p:spPr bwMode="auto">
          <a:xfrm flipV="1">
            <a:off x="2678113" y="5900738"/>
            <a:ext cx="0" cy="5397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66295" name="Line 55"/>
          <p:cNvSpPr>
            <a:spLocks noChangeShapeType="1"/>
          </p:cNvSpPr>
          <p:nvPr/>
        </p:nvSpPr>
        <p:spPr bwMode="auto">
          <a:xfrm flipV="1">
            <a:off x="3540125" y="5900738"/>
            <a:ext cx="0" cy="5397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66296" name="Rectangle 56"/>
          <p:cNvSpPr>
            <a:spLocks noChangeArrowheads="1"/>
          </p:cNvSpPr>
          <p:nvPr/>
        </p:nvSpPr>
        <p:spPr bwMode="auto">
          <a:xfrm>
            <a:off x="495300" y="6000750"/>
            <a:ext cx="49213" cy="106363"/>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0</a:t>
            </a:r>
            <a:endParaRPr lang="en-US" i="0" smtClean="0">
              <a:solidFill>
                <a:srgbClr val="000000"/>
              </a:solidFill>
              <a:latin typeface="Times New Roman" pitchFamily="1" charset="0"/>
            </a:endParaRPr>
          </a:p>
        </p:txBody>
      </p:sp>
      <p:sp>
        <p:nvSpPr>
          <p:cNvPr id="266297" name="Rectangle 57"/>
          <p:cNvSpPr>
            <a:spLocks noChangeArrowheads="1"/>
          </p:cNvSpPr>
          <p:nvPr/>
        </p:nvSpPr>
        <p:spPr bwMode="auto">
          <a:xfrm>
            <a:off x="1357313" y="6000750"/>
            <a:ext cx="49212" cy="106363"/>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1</a:t>
            </a:r>
            <a:endParaRPr lang="en-US" i="0" smtClean="0">
              <a:solidFill>
                <a:srgbClr val="000000"/>
              </a:solidFill>
              <a:latin typeface="Times New Roman" pitchFamily="1" charset="0"/>
            </a:endParaRPr>
          </a:p>
        </p:txBody>
      </p:sp>
      <p:sp>
        <p:nvSpPr>
          <p:cNvPr id="266298" name="Rectangle 58"/>
          <p:cNvSpPr>
            <a:spLocks noChangeArrowheads="1"/>
          </p:cNvSpPr>
          <p:nvPr/>
        </p:nvSpPr>
        <p:spPr bwMode="auto">
          <a:xfrm>
            <a:off x="2220913" y="6000750"/>
            <a:ext cx="49212" cy="106363"/>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2</a:t>
            </a:r>
            <a:endParaRPr lang="en-US" i="0" smtClean="0">
              <a:solidFill>
                <a:srgbClr val="000000"/>
              </a:solidFill>
              <a:latin typeface="Times New Roman" pitchFamily="1" charset="0"/>
            </a:endParaRPr>
          </a:p>
        </p:txBody>
      </p:sp>
      <p:sp>
        <p:nvSpPr>
          <p:cNvPr id="266299" name="Rectangle 59"/>
          <p:cNvSpPr>
            <a:spLocks noChangeArrowheads="1"/>
          </p:cNvSpPr>
          <p:nvPr/>
        </p:nvSpPr>
        <p:spPr bwMode="auto">
          <a:xfrm>
            <a:off x="3082925" y="6000750"/>
            <a:ext cx="49213" cy="106363"/>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3</a:t>
            </a:r>
            <a:endParaRPr lang="en-US" i="0" smtClean="0">
              <a:solidFill>
                <a:srgbClr val="000000"/>
              </a:solidFill>
              <a:latin typeface="Times New Roman" pitchFamily="1" charset="0"/>
            </a:endParaRPr>
          </a:p>
        </p:txBody>
      </p:sp>
      <p:sp>
        <p:nvSpPr>
          <p:cNvPr id="266300" name="Rectangle 60"/>
          <p:cNvSpPr>
            <a:spLocks noChangeArrowheads="1"/>
          </p:cNvSpPr>
          <p:nvPr/>
        </p:nvSpPr>
        <p:spPr bwMode="auto">
          <a:xfrm>
            <a:off x="3944938" y="6000750"/>
            <a:ext cx="49212" cy="106363"/>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4</a:t>
            </a:r>
            <a:endParaRPr lang="en-US" i="0" smtClean="0">
              <a:solidFill>
                <a:srgbClr val="000000"/>
              </a:solidFill>
              <a:latin typeface="Times New Roman" pitchFamily="1" charset="0"/>
            </a:endParaRPr>
          </a:p>
        </p:txBody>
      </p:sp>
      <p:sp>
        <p:nvSpPr>
          <p:cNvPr id="266301" name="Rectangle 61"/>
          <p:cNvSpPr>
            <a:spLocks noChangeArrowheads="1"/>
          </p:cNvSpPr>
          <p:nvPr/>
        </p:nvSpPr>
        <p:spPr bwMode="auto">
          <a:xfrm>
            <a:off x="519113" y="3192463"/>
            <a:ext cx="4762" cy="2708275"/>
          </a:xfrm>
          <a:prstGeom prst="rect">
            <a:avLst/>
          </a:prstGeom>
          <a:solidFill>
            <a:srgbClr val="FFFFFF"/>
          </a:solidFill>
          <a:ln w="6350">
            <a:solidFill>
              <a:srgbClr val="FFFFFF"/>
            </a:solidFill>
            <a:miter lim="800000"/>
            <a:headEnd/>
            <a:tailEnd/>
          </a:ln>
        </p:spPr>
        <p:txBody>
          <a:bodyPr/>
          <a:lstStyle/>
          <a:p>
            <a:endParaRPr lang="en-US" sz="1600" i="0" smtClean="0">
              <a:solidFill>
                <a:srgbClr val="000000"/>
              </a:solidFill>
              <a:latin typeface="Arial" charset="0"/>
            </a:endParaRPr>
          </a:p>
        </p:txBody>
      </p:sp>
      <p:sp>
        <p:nvSpPr>
          <p:cNvPr id="266302" name="Line 62"/>
          <p:cNvSpPr>
            <a:spLocks noChangeShapeType="1"/>
          </p:cNvSpPr>
          <p:nvPr/>
        </p:nvSpPr>
        <p:spPr bwMode="auto">
          <a:xfrm>
            <a:off x="466725" y="5900738"/>
            <a:ext cx="55563" cy="0"/>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303" name="Line 63"/>
          <p:cNvSpPr>
            <a:spLocks noChangeShapeType="1"/>
          </p:cNvSpPr>
          <p:nvPr/>
        </p:nvSpPr>
        <p:spPr bwMode="auto">
          <a:xfrm>
            <a:off x="466725" y="5380038"/>
            <a:ext cx="55563" cy="0"/>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304" name="Line 64"/>
          <p:cNvSpPr>
            <a:spLocks noChangeShapeType="1"/>
          </p:cNvSpPr>
          <p:nvPr/>
        </p:nvSpPr>
        <p:spPr bwMode="auto">
          <a:xfrm>
            <a:off x="466725" y="4859338"/>
            <a:ext cx="55563" cy="0"/>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305" name="Line 65"/>
          <p:cNvSpPr>
            <a:spLocks noChangeShapeType="1"/>
          </p:cNvSpPr>
          <p:nvPr/>
        </p:nvSpPr>
        <p:spPr bwMode="auto">
          <a:xfrm>
            <a:off x="466725" y="4338638"/>
            <a:ext cx="55563" cy="0"/>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306" name="Line 66"/>
          <p:cNvSpPr>
            <a:spLocks noChangeShapeType="1"/>
          </p:cNvSpPr>
          <p:nvPr/>
        </p:nvSpPr>
        <p:spPr bwMode="auto">
          <a:xfrm>
            <a:off x="466725" y="3817938"/>
            <a:ext cx="55563" cy="0"/>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307" name="Line 67"/>
          <p:cNvSpPr>
            <a:spLocks noChangeShapeType="1"/>
          </p:cNvSpPr>
          <p:nvPr/>
        </p:nvSpPr>
        <p:spPr bwMode="auto">
          <a:xfrm>
            <a:off x="466725" y="3295650"/>
            <a:ext cx="55563" cy="0"/>
          </a:xfrm>
          <a:prstGeom prst="line">
            <a:avLst/>
          </a:prstGeom>
          <a:noFill/>
          <a:ln w="3175">
            <a:solidFill>
              <a:srgbClr val="FFFFFF"/>
            </a:solidFill>
            <a:round/>
            <a:headEnd/>
            <a:tailEnd/>
          </a:ln>
        </p:spPr>
        <p:txBody>
          <a:bodyPr/>
          <a:lstStyle/>
          <a:p>
            <a:endParaRPr lang="en-US" sz="1600" i="0" smtClean="0">
              <a:solidFill>
                <a:srgbClr val="000000"/>
              </a:solidFill>
              <a:latin typeface="Arial" charset="0"/>
            </a:endParaRPr>
          </a:p>
        </p:txBody>
      </p:sp>
      <p:sp>
        <p:nvSpPr>
          <p:cNvPr id="266308" name="Rectangle 68"/>
          <p:cNvSpPr>
            <a:spLocks noChangeArrowheads="1"/>
          </p:cNvSpPr>
          <p:nvPr/>
        </p:nvSpPr>
        <p:spPr bwMode="auto">
          <a:xfrm rot="16200000">
            <a:off x="303213" y="5851525"/>
            <a:ext cx="173037" cy="106363"/>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0.00</a:t>
            </a:r>
            <a:endParaRPr lang="en-US" i="0" smtClean="0">
              <a:solidFill>
                <a:srgbClr val="000000"/>
              </a:solidFill>
              <a:latin typeface="Times New Roman" pitchFamily="1" charset="0"/>
            </a:endParaRPr>
          </a:p>
        </p:txBody>
      </p:sp>
      <p:sp>
        <p:nvSpPr>
          <p:cNvPr id="266309" name="Rectangle 69"/>
          <p:cNvSpPr>
            <a:spLocks noChangeArrowheads="1"/>
          </p:cNvSpPr>
          <p:nvPr/>
        </p:nvSpPr>
        <p:spPr bwMode="auto">
          <a:xfrm rot="16200000">
            <a:off x="303213" y="5330825"/>
            <a:ext cx="173037" cy="106363"/>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0.01</a:t>
            </a:r>
            <a:endParaRPr lang="en-US" i="0" smtClean="0">
              <a:solidFill>
                <a:srgbClr val="000000"/>
              </a:solidFill>
              <a:latin typeface="Times New Roman" pitchFamily="1" charset="0"/>
            </a:endParaRPr>
          </a:p>
        </p:txBody>
      </p:sp>
      <p:sp>
        <p:nvSpPr>
          <p:cNvPr id="266310" name="Rectangle 70"/>
          <p:cNvSpPr>
            <a:spLocks noChangeArrowheads="1"/>
          </p:cNvSpPr>
          <p:nvPr/>
        </p:nvSpPr>
        <p:spPr bwMode="auto">
          <a:xfrm rot="16200000">
            <a:off x="303213" y="4811712"/>
            <a:ext cx="173038" cy="106363"/>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0.02</a:t>
            </a:r>
            <a:endParaRPr lang="en-US" i="0" smtClean="0">
              <a:solidFill>
                <a:srgbClr val="000000"/>
              </a:solidFill>
              <a:latin typeface="Times New Roman" pitchFamily="1" charset="0"/>
            </a:endParaRPr>
          </a:p>
        </p:txBody>
      </p:sp>
      <p:sp>
        <p:nvSpPr>
          <p:cNvPr id="266311" name="Rectangle 71"/>
          <p:cNvSpPr>
            <a:spLocks noChangeArrowheads="1"/>
          </p:cNvSpPr>
          <p:nvPr/>
        </p:nvSpPr>
        <p:spPr bwMode="auto">
          <a:xfrm rot="16200000">
            <a:off x="303213" y="4289425"/>
            <a:ext cx="173037" cy="106363"/>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0.03</a:t>
            </a:r>
            <a:endParaRPr lang="en-US" i="0" smtClean="0">
              <a:solidFill>
                <a:srgbClr val="000000"/>
              </a:solidFill>
              <a:latin typeface="Times New Roman" pitchFamily="1" charset="0"/>
            </a:endParaRPr>
          </a:p>
        </p:txBody>
      </p:sp>
      <p:sp>
        <p:nvSpPr>
          <p:cNvPr id="266312" name="Rectangle 72"/>
          <p:cNvSpPr>
            <a:spLocks noChangeArrowheads="1"/>
          </p:cNvSpPr>
          <p:nvPr/>
        </p:nvSpPr>
        <p:spPr bwMode="auto">
          <a:xfrm rot="16200000">
            <a:off x="303213" y="3768725"/>
            <a:ext cx="173037" cy="106363"/>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0.04</a:t>
            </a:r>
            <a:endParaRPr lang="en-US" i="0" smtClean="0">
              <a:solidFill>
                <a:srgbClr val="000000"/>
              </a:solidFill>
              <a:latin typeface="Times New Roman" pitchFamily="1" charset="0"/>
            </a:endParaRPr>
          </a:p>
        </p:txBody>
      </p:sp>
      <p:sp>
        <p:nvSpPr>
          <p:cNvPr id="266313" name="Rectangle 73"/>
          <p:cNvSpPr>
            <a:spLocks noChangeArrowheads="1"/>
          </p:cNvSpPr>
          <p:nvPr/>
        </p:nvSpPr>
        <p:spPr bwMode="auto">
          <a:xfrm rot="16200000">
            <a:off x="303213" y="3248025"/>
            <a:ext cx="173037" cy="106363"/>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0.05</a:t>
            </a:r>
            <a:endParaRPr lang="en-US" i="0" smtClean="0">
              <a:solidFill>
                <a:srgbClr val="000000"/>
              </a:solidFill>
              <a:latin typeface="Times New Roman" pitchFamily="1" charset="0"/>
            </a:endParaRPr>
          </a:p>
        </p:txBody>
      </p:sp>
      <p:sp>
        <p:nvSpPr>
          <p:cNvPr id="266314" name="Rectangle 74"/>
          <p:cNvSpPr>
            <a:spLocks noChangeArrowheads="1"/>
          </p:cNvSpPr>
          <p:nvPr/>
        </p:nvSpPr>
        <p:spPr bwMode="auto">
          <a:xfrm rot="16200000">
            <a:off x="-235743" y="4518818"/>
            <a:ext cx="914400" cy="106363"/>
          </a:xfrm>
          <a:prstGeom prst="rect">
            <a:avLst/>
          </a:prstGeom>
          <a:noFill/>
          <a:ln w="9525">
            <a:noFill/>
            <a:miter lim="800000"/>
            <a:headEnd/>
            <a:tailEnd/>
          </a:ln>
        </p:spPr>
        <p:txBody>
          <a:bodyPr wrap="none" lIns="0" tIns="0" rIns="0" bIns="0">
            <a:spAutoFit/>
          </a:bodyPr>
          <a:lstStyle/>
          <a:p>
            <a:r>
              <a:rPr lang="en-US" sz="700" b="1" i="0" smtClean="0">
                <a:solidFill>
                  <a:srgbClr val="FFFFFF"/>
                </a:solidFill>
                <a:latin typeface="Arial" charset="0"/>
              </a:rPr>
              <a:t>Cumulative Incidence</a:t>
            </a:r>
            <a:endParaRPr lang="en-US" i="0" smtClean="0">
              <a:solidFill>
                <a:srgbClr val="000000"/>
              </a:solidFill>
              <a:latin typeface="Times New Roman" pitchFamily="1" charset="0"/>
            </a:endParaRPr>
          </a:p>
        </p:txBody>
      </p:sp>
      <p:sp>
        <p:nvSpPr>
          <p:cNvPr id="266315" name="Freeform 75"/>
          <p:cNvSpPr>
            <a:spLocks/>
          </p:cNvSpPr>
          <p:nvPr/>
        </p:nvSpPr>
        <p:spPr bwMode="auto">
          <a:xfrm>
            <a:off x="522288" y="3708400"/>
            <a:ext cx="3881437" cy="2192338"/>
          </a:xfrm>
          <a:custGeom>
            <a:avLst/>
            <a:gdLst/>
            <a:ahLst/>
            <a:cxnLst>
              <a:cxn ang="0">
                <a:pos x="57" y="2747"/>
              </a:cxn>
              <a:cxn ang="0">
                <a:pos x="86" y="2732"/>
              </a:cxn>
              <a:cxn ang="0">
                <a:pos x="155" y="2710"/>
              </a:cxn>
              <a:cxn ang="0">
                <a:pos x="181" y="2695"/>
              </a:cxn>
              <a:cxn ang="0">
                <a:pos x="212" y="2672"/>
              </a:cxn>
              <a:cxn ang="0">
                <a:pos x="241" y="2658"/>
              </a:cxn>
              <a:cxn ang="0">
                <a:pos x="259" y="2628"/>
              </a:cxn>
              <a:cxn ang="0">
                <a:pos x="316" y="2614"/>
              </a:cxn>
              <a:cxn ang="0">
                <a:pos x="324" y="2583"/>
              </a:cxn>
              <a:cxn ang="0">
                <a:pos x="387" y="2568"/>
              </a:cxn>
              <a:cxn ang="0">
                <a:pos x="419" y="2539"/>
              </a:cxn>
              <a:cxn ang="0">
                <a:pos x="479" y="2508"/>
              </a:cxn>
              <a:cxn ang="0">
                <a:pos x="503" y="2486"/>
              </a:cxn>
              <a:cxn ang="0">
                <a:pos x="538" y="2471"/>
              </a:cxn>
              <a:cxn ang="0">
                <a:pos x="566" y="2440"/>
              </a:cxn>
              <a:cxn ang="0">
                <a:pos x="607" y="2425"/>
              </a:cxn>
              <a:cxn ang="0">
                <a:pos x="615" y="2403"/>
              </a:cxn>
              <a:cxn ang="0">
                <a:pos x="676" y="2387"/>
              </a:cxn>
              <a:cxn ang="0">
                <a:pos x="711" y="2364"/>
              </a:cxn>
              <a:cxn ang="0">
                <a:pos x="841" y="2349"/>
              </a:cxn>
              <a:cxn ang="0">
                <a:pos x="871" y="2325"/>
              </a:cxn>
              <a:cxn ang="0">
                <a:pos x="979" y="2303"/>
              </a:cxn>
              <a:cxn ang="0">
                <a:pos x="996" y="2279"/>
              </a:cxn>
              <a:cxn ang="0">
                <a:pos x="1018" y="2264"/>
              </a:cxn>
              <a:cxn ang="0">
                <a:pos x="1062" y="2233"/>
              </a:cxn>
              <a:cxn ang="0">
                <a:pos x="1079" y="2217"/>
              </a:cxn>
              <a:cxn ang="0">
                <a:pos x="1118" y="2187"/>
              </a:cxn>
              <a:cxn ang="0">
                <a:pos x="1148" y="2170"/>
              </a:cxn>
              <a:cxn ang="0">
                <a:pos x="1169" y="2147"/>
              </a:cxn>
              <a:cxn ang="0">
                <a:pos x="1207" y="2116"/>
              </a:cxn>
              <a:cxn ang="0">
                <a:pos x="1225" y="2093"/>
              </a:cxn>
              <a:cxn ang="0">
                <a:pos x="1258" y="2077"/>
              </a:cxn>
              <a:cxn ang="0">
                <a:pos x="1285" y="2053"/>
              </a:cxn>
              <a:cxn ang="0">
                <a:pos x="1329" y="2038"/>
              </a:cxn>
              <a:cxn ang="0">
                <a:pos x="1356" y="2006"/>
              </a:cxn>
              <a:cxn ang="0">
                <a:pos x="1482" y="1991"/>
              </a:cxn>
              <a:cxn ang="0">
                <a:pos x="1627" y="1964"/>
              </a:cxn>
              <a:cxn ang="0">
                <a:pos x="1734" y="1943"/>
              </a:cxn>
              <a:cxn ang="0">
                <a:pos x="1812" y="1910"/>
              </a:cxn>
              <a:cxn ang="0">
                <a:pos x="1832" y="1886"/>
              </a:cxn>
              <a:cxn ang="0">
                <a:pos x="1868" y="1850"/>
              </a:cxn>
              <a:cxn ang="0">
                <a:pos x="1924" y="1813"/>
              </a:cxn>
              <a:cxn ang="0">
                <a:pos x="2017" y="1773"/>
              </a:cxn>
              <a:cxn ang="0">
                <a:pos x="2210" y="1741"/>
              </a:cxn>
              <a:cxn ang="0">
                <a:pos x="2424" y="1679"/>
              </a:cxn>
              <a:cxn ang="0">
                <a:pos x="2567" y="1627"/>
              </a:cxn>
              <a:cxn ang="0">
                <a:pos x="2632" y="1540"/>
              </a:cxn>
              <a:cxn ang="0">
                <a:pos x="2790" y="1475"/>
              </a:cxn>
              <a:cxn ang="0">
                <a:pos x="3047" y="1360"/>
              </a:cxn>
              <a:cxn ang="0">
                <a:pos x="3129" y="1278"/>
              </a:cxn>
              <a:cxn ang="0">
                <a:pos x="3240" y="1146"/>
              </a:cxn>
              <a:cxn ang="0">
                <a:pos x="3257" y="1054"/>
              </a:cxn>
              <a:cxn ang="0">
                <a:pos x="3340" y="909"/>
              </a:cxn>
              <a:cxn ang="0">
                <a:pos x="3468" y="808"/>
              </a:cxn>
              <a:cxn ang="0">
                <a:pos x="3605" y="649"/>
              </a:cxn>
              <a:cxn ang="0">
                <a:pos x="3843" y="527"/>
              </a:cxn>
              <a:cxn ang="0">
                <a:pos x="4400" y="251"/>
              </a:cxn>
              <a:cxn ang="0">
                <a:pos x="4889" y="0"/>
              </a:cxn>
            </a:cxnLst>
            <a:rect l="0" t="0" r="r" b="b"/>
            <a:pathLst>
              <a:path w="4889" h="2762">
                <a:moveTo>
                  <a:pt x="0" y="2762"/>
                </a:moveTo>
                <a:lnTo>
                  <a:pt x="45" y="2762"/>
                </a:lnTo>
                <a:lnTo>
                  <a:pt x="45" y="2755"/>
                </a:lnTo>
                <a:lnTo>
                  <a:pt x="57" y="2755"/>
                </a:lnTo>
                <a:lnTo>
                  <a:pt x="57" y="2747"/>
                </a:lnTo>
                <a:lnTo>
                  <a:pt x="59" y="2747"/>
                </a:lnTo>
                <a:lnTo>
                  <a:pt x="59" y="2739"/>
                </a:lnTo>
                <a:lnTo>
                  <a:pt x="80" y="2739"/>
                </a:lnTo>
                <a:lnTo>
                  <a:pt x="80" y="2732"/>
                </a:lnTo>
                <a:lnTo>
                  <a:pt x="86" y="2732"/>
                </a:lnTo>
                <a:lnTo>
                  <a:pt x="86" y="2725"/>
                </a:lnTo>
                <a:lnTo>
                  <a:pt x="104" y="2725"/>
                </a:lnTo>
                <a:lnTo>
                  <a:pt x="104" y="2717"/>
                </a:lnTo>
                <a:lnTo>
                  <a:pt x="155" y="2717"/>
                </a:lnTo>
                <a:lnTo>
                  <a:pt x="155" y="2710"/>
                </a:lnTo>
                <a:lnTo>
                  <a:pt x="161" y="2710"/>
                </a:lnTo>
                <a:lnTo>
                  <a:pt x="161" y="2703"/>
                </a:lnTo>
                <a:lnTo>
                  <a:pt x="169" y="2703"/>
                </a:lnTo>
                <a:lnTo>
                  <a:pt x="169" y="2695"/>
                </a:lnTo>
                <a:lnTo>
                  <a:pt x="181" y="2695"/>
                </a:lnTo>
                <a:lnTo>
                  <a:pt x="181" y="2688"/>
                </a:lnTo>
                <a:lnTo>
                  <a:pt x="208" y="2688"/>
                </a:lnTo>
                <a:lnTo>
                  <a:pt x="208" y="2681"/>
                </a:lnTo>
                <a:lnTo>
                  <a:pt x="212" y="2681"/>
                </a:lnTo>
                <a:lnTo>
                  <a:pt x="212" y="2672"/>
                </a:lnTo>
                <a:lnTo>
                  <a:pt x="214" y="2672"/>
                </a:lnTo>
                <a:lnTo>
                  <a:pt x="214" y="2665"/>
                </a:lnTo>
                <a:lnTo>
                  <a:pt x="235" y="2665"/>
                </a:lnTo>
                <a:lnTo>
                  <a:pt x="235" y="2658"/>
                </a:lnTo>
                <a:lnTo>
                  <a:pt x="241" y="2658"/>
                </a:lnTo>
                <a:lnTo>
                  <a:pt x="241" y="2650"/>
                </a:lnTo>
                <a:lnTo>
                  <a:pt x="247" y="2650"/>
                </a:lnTo>
                <a:lnTo>
                  <a:pt x="247" y="2636"/>
                </a:lnTo>
                <a:lnTo>
                  <a:pt x="259" y="2636"/>
                </a:lnTo>
                <a:lnTo>
                  <a:pt x="259" y="2628"/>
                </a:lnTo>
                <a:lnTo>
                  <a:pt x="271" y="2628"/>
                </a:lnTo>
                <a:lnTo>
                  <a:pt x="271" y="2621"/>
                </a:lnTo>
                <a:lnTo>
                  <a:pt x="300" y="2621"/>
                </a:lnTo>
                <a:lnTo>
                  <a:pt x="300" y="2614"/>
                </a:lnTo>
                <a:lnTo>
                  <a:pt x="316" y="2614"/>
                </a:lnTo>
                <a:lnTo>
                  <a:pt x="316" y="2606"/>
                </a:lnTo>
                <a:lnTo>
                  <a:pt x="322" y="2606"/>
                </a:lnTo>
                <a:lnTo>
                  <a:pt x="322" y="2591"/>
                </a:lnTo>
                <a:lnTo>
                  <a:pt x="324" y="2591"/>
                </a:lnTo>
                <a:lnTo>
                  <a:pt x="324" y="2583"/>
                </a:lnTo>
                <a:lnTo>
                  <a:pt x="363" y="2583"/>
                </a:lnTo>
                <a:lnTo>
                  <a:pt x="363" y="2576"/>
                </a:lnTo>
                <a:lnTo>
                  <a:pt x="383" y="2576"/>
                </a:lnTo>
                <a:lnTo>
                  <a:pt x="383" y="2568"/>
                </a:lnTo>
                <a:lnTo>
                  <a:pt x="387" y="2568"/>
                </a:lnTo>
                <a:lnTo>
                  <a:pt x="387" y="2554"/>
                </a:lnTo>
                <a:lnTo>
                  <a:pt x="401" y="2554"/>
                </a:lnTo>
                <a:lnTo>
                  <a:pt x="401" y="2546"/>
                </a:lnTo>
                <a:lnTo>
                  <a:pt x="419" y="2546"/>
                </a:lnTo>
                <a:lnTo>
                  <a:pt x="419" y="2539"/>
                </a:lnTo>
                <a:lnTo>
                  <a:pt x="426" y="2539"/>
                </a:lnTo>
                <a:lnTo>
                  <a:pt x="426" y="2515"/>
                </a:lnTo>
                <a:lnTo>
                  <a:pt x="428" y="2515"/>
                </a:lnTo>
                <a:lnTo>
                  <a:pt x="428" y="2508"/>
                </a:lnTo>
                <a:lnTo>
                  <a:pt x="479" y="2508"/>
                </a:lnTo>
                <a:lnTo>
                  <a:pt x="479" y="2501"/>
                </a:lnTo>
                <a:lnTo>
                  <a:pt x="491" y="2501"/>
                </a:lnTo>
                <a:lnTo>
                  <a:pt x="491" y="2493"/>
                </a:lnTo>
                <a:lnTo>
                  <a:pt x="503" y="2493"/>
                </a:lnTo>
                <a:lnTo>
                  <a:pt x="503" y="2486"/>
                </a:lnTo>
                <a:lnTo>
                  <a:pt x="521" y="2486"/>
                </a:lnTo>
                <a:lnTo>
                  <a:pt x="521" y="2478"/>
                </a:lnTo>
                <a:lnTo>
                  <a:pt x="526" y="2478"/>
                </a:lnTo>
                <a:lnTo>
                  <a:pt x="526" y="2471"/>
                </a:lnTo>
                <a:lnTo>
                  <a:pt x="538" y="2471"/>
                </a:lnTo>
                <a:lnTo>
                  <a:pt x="538" y="2462"/>
                </a:lnTo>
                <a:lnTo>
                  <a:pt x="544" y="2462"/>
                </a:lnTo>
                <a:lnTo>
                  <a:pt x="544" y="2455"/>
                </a:lnTo>
                <a:lnTo>
                  <a:pt x="566" y="2455"/>
                </a:lnTo>
                <a:lnTo>
                  <a:pt x="566" y="2440"/>
                </a:lnTo>
                <a:lnTo>
                  <a:pt x="574" y="2440"/>
                </a:lnTo>
                <a:lnTo>
                  <a:pt x="574" y="2433"/>
                </a:lnTo>
                <a:lnTo>
                  <a:pt x="592" y="2433"/>
                </a:lnTo>
                <a:lnTo>
                  <a:pt x="592" y="2425"/>
                </a:lnTo>
                <a:lnTo>
                  <a:pt x="607" y="2425"/>
                </a:lnTo>
                <a:lnTo>
                  <a:pt x="607" y="2418"/>
                </a:lnTo>
                <a:lnTo>
                  <a:pt x="609" y="2418"/>
                </a:lnTo>
                <a:lnTo>
                  <a:pt x="609" y="2410"/>
                </a:lnTo>
                <a:lnTo>
                  <a:pt x="615" y="2410"/>
                </a:lnTo>
                <a:lnTo>
                  <a:pt x="615" y="2403"/>
                </a:lnTo>
                <a:lnTo>
                  <a:pt x="621" y="2403"/>
                </a:lnTo>
                <a:lnTo>
                  <a:pt x="621" y="2394"/>
                </a:lnTo>
                <a:lnTo>
                  <a:pt x="660" y="2394"/>
                </a:lnTo>
                <a:lnTo>
                  <a:pt x="660" y="2387"/>
                </a:lnTo>
                <a:lnTo>
                  <a:pt x="676" y="2387"/>
                </a:lnTo>
                <a:lnTo>
                  <a:pt x="676" y="2379"/>
                </a:lnTo>
                <a:lnTo>
                  <a:pt x="705" y="2379"/>
                </a:lnTo>
                <a:lnTo>
                  <a:pt x="705" y="2372"/>
                </a:lnTo>
                <a:lnTo>
                  <a:pt x="711" y="2372"/>
                </a:lnTo>
                <a:lnTo>
                  <a:pt x="711" y="2364"/>
                </a:lnTo>
                <a:lnTo>
                  <a:pt x="774" y="2364"/>
                </a:lnTo>
                <a:lnTo>
                  <a:pt x="774" y="2357"/>
                </a:lnTo>
                <a:lnTo>
                  <a:pt x="788" y="2357"/>
                </a:lnTo>
                <a:lnTo>
                  <a:pt x="788" y="2349"/>
                </a:lnTo>
                <a:lnTo>
                  <a:pt x="841" y="2349"/>
                </a:lnTo>
                <a:lnTo>
                  <a:pt x="841" y="2340"/>
                </a:lnTo>
                <a:lnTo>
                  <a:pt x="851" y="2340"/>
                </a:lnTo>
                <a:lnTo>
                  <a:pt x="851" y="2333"/>
                </a:lnTo>
                <a:lnTo>
                  <a:pt x="871" y="2333"/>
                </a:lnTo>
                <a:lnTo>
                  <a:pt x="871" y="2325"/>
                </a:lnTo>
                <a:lnTo>
                  <a:pt x="886" y="2325"/>
                </a:lnTo>
                <a:lnTo>
                  <a:pt x="886" y="2318"/>
                </a:lnTo>
                <a:lnTo>
                  <a:pt x="940" y="2318"/>
                </a:lnTo>
                <a:lnTo>
                  <a:pt x="940" y="2303"/>
                </a:lnTo>
                <a:lnTo>
                  <a:pt x="979" y="2303"/>
                </a:lnTo>
                <a:lnTo>
                  <a:pt x="979" y="2295"/>
                </a:lnTo>
                <a:lnTo>
                  <a:pt x="987" y="2295"/>
                </a:lnTo>
                <a:lnTo>
                  <a:pt x="987" y="2286"/>
                </a:lnTo>
                <a:lnTo>
                  <a:pt x="996" y="2286"/>
                </a:lnTo>
                <a:lnTo>
                  <a:pt x="996" y="2279"/>
                </a:lnTo>
                <a:lnTo>
                  <a:pt x="1000" y="2279"/>
                </a:lnTo>
                <a:lnTo>
                  <a:pt x="1000" y="2271"/>
                </a:lnTo>
                <a:lnTo>
                  <a:pt x="1014" y="2271"/>
                </a:lnTo>
                <a:lnTo>
                  <a:pt x="1014" y="2264"/>
                </a:lnTo>
                <a:lnTo>
                  <a:pt x="1018" y="2264"/>
                </a:lnTo>
                <a:lnTo>
                  <a:pt x="1018" y="2248"/>
                </a:lnTo>
                <a:lnTo>
                  <a:pt x="1050" y="2248"/>
                </a:lnTo>
                <a:lnTo>
                  <a:pt x="1050" y="2241"/>
                </a:lnTo>
                <a:lnTo>
                  <a:pt x="1062" y="2241"/>
                </a:lnTo>
                <a:lnTo>
                  <a:pt x="1062" y="2233"/>
                </a:lnTo>
                <a:lnTo>
                  <a:pt x="1065" y="2233"/>
                </a:lnTo>
                <a:lnTo>
                  <a:pt x="1065" y="2225"/>
                </a:lnTo>
                <a:lnTo>
                  <a:pt x="1073" y="2225"/>
                </a:lnTo>
                <a:lnTo>
                  <a:pt x="1073" y="2217"/>
                </a:lnTo>
                <a:lnTo>
                  <a:pt x="1079" y="2217"/>
                </a:lnTo>
                <a:lnTo>
                  <a:pt x="1079" y="2202"/>
                </a:lnTo>
                <a:lnTo>
                  <a:pt x="1112" y="2202"/>
                </a:lnTo>
                <a:lnTo>
                  <a:pt x="1112" y="2194"/>
                </a:lnTo>
                <a:lnTo>
                  <a:pt x="1118" y="2194"/>
                </a:lnTo>
                <a:lnTo>
                  <a:pt x="1118" y="2187"/>
                </a:lnTo>
                <a:lnTo>
                  <a:pt x="1130" y="2187"/>
                </a:lnTo>
                <a:lnTo>
                  <a:pt x="1130" y="2179"/>
                </a:lnTo>
                <a:lnTo>
                  <a:pt x="1146" y="2179"/>
                </a:lnTo>
                <a:lnTo>
                  <a:pt x="1146" y="2170"/>
                </a:lnTo>
                <a:lnTo>
                  <a:pt x="1148" y="2170"/>
                </a:lnTo>
                <a:lnTo>
                  <a:pt x="1148" y="2163"/>
                </a:lnTo>
                <a:lnTo>
                  <a:pt x="1154" y="2163"/>
                </a:lnTo>
                <a:lnTo>
                  <a:pt x="1154" y="2155"/>
                </a:lnTo>
                <a:lnTo>
                  <a:pt x="1169" y="2155"/>
                </a:lnTo>
                <a:lnTo>
                  <a:pt x="1169" y="2147"/>
                </a:lnTo>
                <a:lnTo>
                  <a:pt x="1178" y="2147"/>
                </a:lnTo>
                <a:lnTo>
                  <a:pt x="1178" y="2132"/>
                </a:lnTo>
                <a:lnTo>
                  <a:pt x="1184" y="2132"/>
                </a:lnTo>
                <a:lnTo>
                  <a:pt x="1184" y="2116"/>
                </a:lnTo>
                <a:lnTo>
                  <a:pt x="1207" y="2116"/>
                </a:lnTo>
                <a:lnTo>
                  <a:pt x="1207" y="2108"/>
                </a:lnTo>
                <a:lnTo>
                  <a:pt x="1219" y="2108"/>
                </a:lnTo>
                <a:lnTo>
                  <a:pt x="1219" y="2100"/>
                </a:lnTo>
                <a:lnTo>
                  <a:pt x="1225" y="2100"/>
                </a:lnTo>
                <a:lnTo>
                  <a:pt x="1225" y="2093"/>
                </a:lnTo>
                <a:lnTo>
                  <a:pt x="1238" y="2093"/>
                </a:lnTo>
                <a:lnTo>
                  <a:pt x="1238" y="2085"/>
                </a:lnTo>
                <a:lnTo>
                  <a:pt x="1240" y="2085"/>
                </a:lnTo>
                <a:lnTo>
                  <a:pt x="1240" y="2077"/>
                </a:lnTo>
                <a:lnTo>
                  <a:pt x="1258" y="2077"/>
                </a:lnTo>
                <a:lnTo>
                  <a:pt x="1258" y="2069"/>
                </a:lnTo>
                <a:lnTo>
                  <a:pt x="1264" y="2069"/>
                </a:lnTo>
                <a:lnTo>
                  <a:pt x="1264" y="2061"/>
                </a:lnTo>
                <a:lnTo>
                  <a:pt x="1285" y="2061"/>
                </a:lnTo>
                <a:lnTo>
                  <a:pt x="1285" y="2053"/>
                </a:lnTo>
                <a:lnTo>
                  <a:pt x="1317" y="2053"/>
                </a:lnTo>
                <a:lnTo>
                  <a:pt x="1317" y="2046"/>
                </a:lnTo>
                <a:lnTo>
                  <a:pt x="1327" y="2046"/>
                </a:lnTo>
                <a:lnTo>
                  <a:pt x="1327" y="2038"/>
                </a:lnTo>
                <a:lnTo>
                  <a:pt x="1329" y="2038"/>
                </a:lnTo>
                <a:lnTo>
                  <a:pt x="1329" y="2023"/>
                </a:lnTo>
                <a:lnTo>
                  <a:pt x="1341" y="2023"/>
                </a:lnTo>
                <a:lnTo>
                  <a:pt x="1341" y="2014"/>
                </a:lnTo>
                <a:lnTo>
                  <a:pt x="1356" y="2014"/>
                </a:lnTo>
                <a:lnTo>
                  <a:pt x="1356" y="2006"/>
                </a:lnTo>
                <a:lnTo>
                  <a:pt x="1457" y="2006"/>
                </a:lnTo>
                <a:lnTo>
                  <a:pt x="1457" y="1998"/>
                </a:lnTo>
                <a:lnTo>
                  <a:pt x="1464" y="1998"/>
                </a:lnTo>
                <a:lnTo>
                  <a:pt x="1464" y="1991"/>
                </a:lnTo>
                <a:lnTo>
                  <a:pt x="1482" y="1991"/>
                </a:lnTo>
                <a:lnTo>
                  <a:pt x="1482" y="1983"/>
                </a:lnTo>
                <a:lnTo>
                  <a:pt x="1496" y="1983"/>
                </a:lnTo>
                <a:lnTo>
                  <a:pt x="1496" y="1973"/>
                </a:lnTo>
                <a:lnTo>
                  <a:pt x="1627" y="1973"/>
                </a:lnTo>
                <a:lnTo>
                  <a:pt x="1627" y="1964"/>
                </a:lnTo>
                <a:lnTo>
                  <a:pt x="1659" y="1964"/>
                </a:lnTo>
                <a:lnTo>
                  <a:pt x="1659" y="1953"/>
                </a:lnTo>
                <a:lnTo>
                  <a:pt x="1683" y="1953"/>
                </a:lnTo>
                <a:lnTo>
                  <a:pt x="1683" y="1943"/>
                </a:lnTo>
                <a:lnTo>
                  <a:pt x="1734" y="1943"/>
                </a:lnTo>
                <a:lnTo>
                  <a:pt x="1734" y="1932"/>
                </a:lnTo>
                <a:lnTo>
                  <a:pt x="1767" y="1932"/>
                </a:lnTo>
                <a:lnTo>
                  <a:pt x="1767" y="1920"/>
                </a:lnTo>
                <a:lnTo>
                  <a:pt x="1812" y="1920"/>
                </a:lnTo>
                <a:lnTo>
                  <a:pt x="1812" y="1910"/>
                </a:lnTo>
                <a:lnTo>
                  <a:pt x="1814" y="1910"/>
                </a:lnTo>
                <a:lnTo>
                  <a:pt x="1814" y="1898"/>
                </a:lnTo>
                <a:lnTo>
                  <a:pt x="1824" y="1898"/>
                </a:lnTo>
                <a:lnTo>
                  <a:pt x="1824" y="1886"/>
                </a:lnTo>
                <a:lnTo>
                  <a:pt x="1832" y="1886"/>
                </a:lnTo>
                <a:lnTo>
                  <a:pt x="1832" y="1874"/>
                </a:lnTo>
                <a:lnTo>
                  <a:pt x="1847" y="1874"/>
                </a:lnTo>
                <a:lnTo>
                  <a:pt x="1847" y="1862"/>
                </a:lnTo>
                <a:lnTo>
                  <a:pt x="1868" y="1862"/>
                </a:lnTo>
                <a:lnTo>
                  <a:pt x="1868" y="1850"/>
                </a:lnTo>
                <a:lnTo>
                  <a:pt x="1895" y="1850"/>
                </a:lnTo>
                <a:lnTo>
                  <a:pt x="1895" y="1837"/>
                </a:lnTo>
                <a:lnTo>
                  <a:pt x="1897" y="1837"/>
                </a:lnTo>
                <a:lnTo>
                  <a:pt x="1897" y="1813"/>
                </a:lnTo>
                <a:lnTo>
                  <a:pt x="1924" y="1813"/>
                </a:lnTo>
                <a:lnTo>
                  <a:pt x="1924" y="1800"/>
                </a:lnTo>
                <a:lnTo>
                  <a:pt x="1954" y="1800"/>
                </a:lnTo>
                <a:lnTo>
                  <a:pt x="1954" y="1787"/>
                </a:lnTo>
                <a:lnTo>
                  <a:pt x="2017" y="1787"/>
                </a:lnTo>
                <a:lnTo>
                  <a:pt x="2017" y="1773"/>
                </a:lnTo>
                <a:lnTo>
                  <a:pt x="2133" y="1773"/>
                </a:lnTo>
                <a:lnTo>
                  <a:pt x="2133" y="1757"/>
                </a:lnTo>
                <a:lnTo>
                  <a:pt x="2172" y="1757"/>
                </a:lnTo>
                <a:lnTo>
                  <a:pt x="2172" y="1741"/>
                </a:lnTo>
                <a:lnTo>
                  <a:pt x="2210" y="1741"/>
                </a:lnTo>
                <a:lnTo>
                  <a:pt x="2210" y="1722"/>
                </a:lnTo>
                <a:lnTo>
                  <a:pt x="2326" y="1722"/>
                </a:lnTo>
                <a:lnTo>
                  <a:pt x="2326" y="1702"/>
                </a:lnTo>
                <a:lnTo>
                  <a:pt x="2424" y="1702"/>
                </a:lnTo>
                <a:lnTo>
                  <a:pt x="2424" y="1679"/>
                </a:lnTo>
                <a:lnTo>
                  <a:pt x="2505" y="1679"/>
                </a:lnTo>
                <a:lnTo>
                  <a:pt x="2505" y="1653"/>
                </a:lnTo>
                <a:lnTo>
                  <a:pt x="2520" y="1653"/>
                </a:lnTo>
                <a:lnTo>
                  <a:pt x="2520" y="1627"/>
                </a:lnTo>
                <a:lnTo>
                  <a:pt x="2567" y="1627"/>
                </a:lnTo>
                <a:lnTo>
                  <a:pt x="2567" y="1600"/>
                </a:lnTo>
                <a:lnTo>
                  <a:pt x="2626" y="1600"/>
                </a:lnTo>
                <a:lnTo>
                  <a:pt x="2626" y="1570"/>
                </a:lnTo>
                <a:lnTo>
                  <a:pt x="2632" y="1570"/>
                </a:lnTo>
                <a:lnTo>
                  <a:pt x="2632" y="1540"/>
                </a:lnTo>
                <a:lnTo>
                  <a:pt x="2707" y="1540"/>
                </a:lnTo>
                <a:lnTo>
                  <a:pt x="2707" y="1509"/>
                </a:lnTo>
                <a:lnTo>
                  <a:pt x="2766" y="1509"/>
                </a:lnTo>
                <a:lnTo>
                  <a:pt x="2766" y="1475"/>
                </a:lnTo>
                <a:lnTo>
                  <a:pt x="2790" y="1475"/>
                </a:lnTo>
                <a:lnTo>
                  <a:pt x="2790" y="1441"/>
                </a:lnTo>
                <a:lnTo>
                  <a:pt x="2996" y="1441"/>
                </a:lnTo>
                <a:lnTo>
                  <a:pt x="2996" y="1401"/>
                </a:lnTo>
                <a:lnTo>
                  <a:pt x="3047" y="1401"/>
                </a:lnTo>
                <a:lnTo>
                  <a:pt x="3047" y="1360"/>
                </a:lnTo>
                <a:lnTo>
                  <a:pt x="3055" y="1360"/>
                </a:lnTo>
                <a:lnTo>
                  <a:pt x="3055" y="1319"/>
                </a:lnTo>
                <a:lnTo>
                  <a:pt x="3085" y="1319"/>
                </a:lnTo>
                <a:lnTo>
                  <a:pt x="3085" y="1278"/>
                </a:lnTo>
                <a:lnTo>
                  <a:pt x="3129" y="1278"/>
                </a:lnTo>
                <a:lnTo>
                  <a:pt x="3129" y="1234"/>
                </a:lnTo>
                <a:lnTo>
                  <a:pt x="3135" y="1234"/>
                </a:lnTo>
                <a:lnTo>
                  <a:pt x="3135" y="1192"/>
                </a:lnTo>
                <a:lnTo>
                  <a:pt x="3240" y="1192"/>
                </a:lnTo>
                <a:lnTo>
                  <a:pt x="3240" y="1146"/>
                </a:lnTo>
                <a:lnTo>
                  <a:pt x="3242" y="1146"/>
                </a:lnTo>
                <a:lnTo>
                  <a:pt x="3242" y="1101"/>
                </a:lnTo>
                <a:lnTo>
                  <a:pt x="3248" y="1101"/>
                </a:lnTo>
                <a:lnTo>
                  <a:pt x="3248" y="1054"/>
                </a:lnTo>
                <a:lnTo>
                  <a:pt x="3257" y="1054"/>
                </a:lnTo>
                <a:lnTo>
                  <a:pt x="3257" y="1007"/>
                </a:lnTo>
                <a:lnTo>
                  <a:pt x="3338" y="1007"/>
                </a:lnTo>
                <a:lnTo>
                  <a:pt x="3338" y="957"/>
                </a:lnTo>
                <a:lnTo>
                  <a:pt x="3340" y="957"/>
                </a:lnTo>
                <a:lnTo>
                  <a:pt x="3340" y="909"/>
                </a:lnTo>
                <a:lnTo>
                  <a:pt x="3356" y="909"/>
                </a:lnTo>
                <a:lnTo>
                  <a:pt x="3356" y="859"/>
                </a:lnTo>
                <a:lnTo>
                  <a:pt x="3444" y="859"/>
                </a:lnTo>
                <a:lnTo>
                  <a:pt x="3444" y="808"/>
                </a:lnTo>
                <a:lnTo>
                  <a:pt x="3468" y="808"/>
                </a:lnTo>
                <a:lnTo>
                  <a:pt x="3468" y="757"/>
                </a:lnTo>
                <a:lnTo>
                  <a:pt x="3480" y="757"/>
                </a:lnTo>
                <a:lnTo>
                  <a:pt x="3480" y="705"/>
                </a:lnTo>
                <a:lnTo>
                  <a:pt x="3605" y="705"/>
                </a:lnTo>
                <a:lnTo>
                  <a:pt x="3605" y="649"/>
                </a:lnTo>
                <a:lnTo>
                  <a:pt x="3671" y="649"/>
                </a:lnTo>
                <a:lnTo>
                  <a:pt x="3671" y="590"/>
                </a:lnTo>
                <a:lnTo>
                  <a:pt x="3763" y="590"/>
                </a:lnTo>
                <a:lnTo>
                  <a:pt x="3763" y="527"/>
                </a:lnTo>
                <a:lnTo>
                  <a:pt x="3843" y="527"/>
                </a:lnTo>
                <a:lnTo>
                  <a:pt x="3843" y="461"/>
                </a:lnTo>
                <a:lnTo>
                  <a:pt x="4132" y="461"/>
                </a:lnTo>
                <a:lnTo>
                  <a:pt x="4132" y="376"/>
                </a:lnTo>
                <a:lnTo>
                  <a:pt x="4400" y="376"/>
                </a:lnTo>
                <a:lnTo>
                  <a:pt x="4400" y="251"/>
                </a:lnTo>
                <a:lnTo>
                  <a:pt x="4411" y="251"/>
                </a:lnTo>
                <a:lnTo>
                  <a:pt x="4411" y="127"/>
                </a:lnTo>
                <a:lnTo>
                  <a:pt x="4427" y="127"/>
                </a:lnTo>
                <a:lnTo>
                  <a:pt x="4427" y="0"/>
                </a:lnTo>
                <a:lnTo>
                  <a:pt x="4889" y="0"/>
                </a:lnTo>
              </a:path>
            </a:pathLst>
          </a:custGeom>
          <a:noFill/>
          <a:ln w="28575" cmpd="sng">
            <a:solidFill>
              <a:srgbClr val="FFFFFF"/>
            </a:solidFill>
            <a:prstDash val="solid"/>
            <a:round/>
            <a:headEnd/>
            <a:tailEnd/>
          </a:ln>
        </p:spPr>
        <p:txBody>
          <a:bodyPr/>
          <a:lstStyle/>
          <a:p>
            <a:endParaRPr lang="en-US" sz="1600" i="0" smtClean="0">
              <a:solidFill>
                <a:srgbClr val="000000"/>
              </a:solidFill>
              <a:latin typeface="Arial" charset="0"/>
            </a:endParaRPr>
          </a:p>
        </p:txBody>
      </p:sp>
      <p:sp>
        <p:nvSpPr>
          <p:cNvPr id="266316" name="Freeform 76"/>
          <p:cNvSpPr>
            <a:spLocks/>
          </p:cNvSpPr>
          <p:nvPr/>
        </p:nvSpPr>
        <p:spPr bwMode="auto">
          <a:xfrm>
            <a:off x="522288" y="4764088"/>
            <a:ext cx="3881437" cy="1136650"/>
          </a:xfrm>
          <a:custGeom>
            <a:avLst/>
            <a:gdLst/>
            <a:ahLst/>
            <a:cxnLst>
              <a:cxn ang="0">
                <a:pos x="23" y="1425"/>
              </a:cxn>
              <a:cxn ang="0">
                <a:pos x="96" y="1417"/>
              </a:cxn>
              <a:cxn ang="0">
                <a:pos x="113" y="1402"/>
              </a:cxn>
              <a:cxn ang="0">
                <a:pos x="122" y="1395"/>
              </a:cxn>
              <a:cxn ang="0">
                <a:pos x="125" y="1380"/>
              </a:cxn>
              <a:cxn ang="0">
                <a:pos x="145" y="1373"/>
              </a:cxn>
              <a:cxn ang="0">
                <a:pos x="187" y="1358"/>
              </a:cxn>
              <a:cxn ang="0">
                <a:pos x="216" y="1351"/>
              </a:cxn>
              <a:cxn ang="0">
                <a:pos x="261" y="1335"/>
              </a:cxn>
              <a:cxn ang="0">
                <a:pos x="369" y="1328"/>
              </a:cxn>
              <a:cxn ang="0">
                <a:pos x="467" y="1313"/>
              </a:cxn>
              <a:cxn ang="0">
                <a:pos x="511" y="1298"/>
              </a:cxn>
              <a:cxn ang="0">
                <a:pos x="523" y="1283"/>
              </a:cxn>
              <a:cxn ang="0">
                <a:pos x="566" y="1276"/>
              </a:cxn>
              <a:cxn ang="0">
                <a:pos x="583" y="1260"/>
              </a:cxn>
              <a:cxn ang="0">
                <a:pos x="654" y="1252"/>
              </a:cxn>
              <a:cxn ang="0">
                <a:pos x="708" y="1237"/>
              </a:cxn>
              <a:cxn ang="0">
                <a:pos x="743" y="1230"/>
              </a:cxn>
              <a:cxn ang="0">
                <a:pos x="786" y="1215"/>
              </a:cxn>
              <a:cxn ang="0">
                <a:pos x="821" y="1206"/>
              </a:cxn>
              <a:cxn ang="0">
                <a:pos x="839" y="1191"/>
              </a:cxn>
              <a:cxn ang="0">
                <a:pos x="890" y="1183"/>
              </a:cxn>
              <a:cxn ang="0">
                <a:pos x="937" y="1161"/>
              </a:cxn>
              <a:cxn ang="0">
                <a:pos x="1118" y="1152"/>
              </a:cxn>
              <a:cxn ang="0">
                <a:pos x="1148" y="1129"/>
              </a:cxn>
              <a:cxn ang="0">
                <a:pos x="1157" y="1122"/>
              </a:cxn>
              <a:cxn ang="0">
                <a:pos x="1252" y="1105"/>
              </a:cxn>
              <a:cxn ang="0">
                <a:pos x="1300" y="1098"/>
              </a:cxn>
              <a:cxn ang="0">
                <a:pos x="1311" y="1075"/>
              </a:cxn>
              <a:cxn ang="0">
                <a:pos x="1374" y="1067"/>
              </a:cxn>
              <a:cxn ang="0">
                <a:pos x="1392" y="1051"/>
              </a:cxn>
              <a:cxn ang="0">
                <a:pos x="1517" y="1043"/>
              </a:cxn>
              <a:cxn ang="0">
                <a:pos x="1576" y="1026"/>
              </a:cxn>
              <a:cxn ang="0">
                <a:pos x="1604" y="1015"/>
              </a:cxn>
              <a:cxn ang="0">
                <a:pos x="1726" y="995"/>
              </a:cxn>
              <a:cxn ang="0">
                <a:pos x="1830" y="983"/>
              </a:cxn>
              <a:cxn ang="0">
                <a:pos x="1836" y="960"/>
              </a:cxn>
              <a:cxn ang="0">
                <a:pos x="1924" y="947"/>
              </a:cxn>
              <a:cxn ang="0">
                <a:pos x="1954" y="921"/>
              </a:cxn>
              <a:cxn ang="0">
                <a:pos x="1987" y="908"/>
              </a:cxn>
              <a:cxn ang="0">
                <a:pos x="2094" y="880"/>
              </a:cxn>
              <a:cxn ang="0">
                <a:pos x="2267" y="864"/>
              </a:cxn>
              <a:cxn ang="0">
                <a:pos x="2288" y="824"/>
              </a:cxn>
              <a:cxn ang="0">
                <a:pos x="2624" y="769"/>
              </a:cxn>
              <a:cxn ang="0">
                <a:pos x="2671" y="708"/>
              </a:cxn>
              <a:cxn ang="0">
                <a:pos x="2734" y="676"/>
              </a:cxn>
              <a:cxn ang="0">
                <a:pos x="2778" y="608"/>
              </a:cxn>
              <a:cxn ang="0">
                <a:pos x="3010" y="568"/>
              </a:cxn>
              <a:cxn ang="0">
                <a:pos x="3019" y="488"/>
              </a:cxn>
              <a:cxn ang="0">
                <a:pos x="3944" y="447"/>
              </a:cxn>
              <a:cxn ang="0">
                <a:pos x="4087" y="294"/>
              </a:cxn>
              <a:cxn ang="0">
                <a:pos x="4602" y="172"/>
              </a:cxn>
            </a:cxnLst>
            <a:rect l="0" t="0" r="r" b="b"/>
            <a:pathLst>
              <a:path w="4889" h="1432">
                <a:moveTo>
                  <a:pt x="0" y="1432"/>
                </a:moveTo>
                <a:lnTo>
                  <a:pt x="23" y="1432"/>
                </a:lnTo>
                <a:lnTo>
                  <a:pt x="23" y="1425"/>
                </a:lnTo>
                <a:lnTo>
                  <a:pt x="35" y="1425"/>
                </a:lnTo>
                <a:lnTo>
                  <a:pt x="35" y="1417"/>
                </a:lnTo>
                <a:lnTo>
                  <a:pt x="96" y="1417"/>
                </a:lnTo>
                <a:lnTo>
                  <a:pt x="96" y="1409"/>
                </a:lnTo>
                <a:lnTo>
                  <a:pt x="113" y="1409"/>
                </a:lnTo>
                <a:lnTo>
                  <a:pt x="113" y="1402"/>
                </a:lnTo>
                <a:lnTo>
                  <a:pt x="119" y="1402"/>
                </a:lnTo>
                <a:lnTo>
                  <a:pt x="119" y="1395"/>
                </a:lnTo>
                <a:lnTo>
                  <a:pt x="122" y="1395"/>
                </a:lnTo>
                <a:lnTo>
                  <a:pt x="122" y="1387"/>
                </a:lnTo>
                <a:lnTo>
                  <a:pt x="125" y="1387"/>
                </a:lnTo>
                <a:lnTo>
                  <a:pt x="125" y="1380"/>
                </a:lnTo>
                <a:lnTo>
                  <a:pt x="139" y="1380"/>
                </a:lnTo>
                <a:lnTo>
                  <a:pt x="139" y="1373"/>
                </a:lnTo>
                <a:lnTo>
                  <a:pt x="145" y="1373"/>
                </a:lnTo>
                <a:lnTo>
                  <a:pt x="145" y="1365"/>
                </a:lnTo>
                <a:lnTo>
                  <a:pt x="187" y="1365"/>
                </a:lnTo>
                <a:lnTo>
                  <a:pt x="187" y="1358"/>
                </a:lnTo>
                <a:lnTo>
                  <a:pt x="190" y="1358"/>
                </a:lnTo>
                <a:lnTo>
                  <a:pt x="190" y="1351"/>
                </a:lnTo>
                <a:lnTo>
                  <a:pt x="216" y="1351"/>
                </a:lnTo>
                <a:lnTo>
                  <a:pt x="216" y="1342"/>
                </a:lnTo>
                <a:lnTo>
                  <a:pt x="261" y="1342"/>
                </a:lnTo>
                <a:lnTo>
                  <a:pt x="261" y="1335"/>
                </a:lnTo>
                <a:lnTo>
                  <a:pt x="306" y="1335"/>
                </a:lnTo>
                <a:lnTo>
                  <a:pt x="306" y="1328"/>
                </a:lnTo>
                <a:lnTo>
                  <a:pt x="369" y="1328"/>
                </a:lnTo>
                <a:lnTo>
                  <a:pt x="369" y="1320"/>
                </a:lnTo>
                <a:lnTo>
                  <a:pt x="467" y="1320"/>
                </a:lnTo>
                <a:lnTo>
                  <a:pt x="467" y="1313"/>
                </a:lnTo>
                <a:lnTo>
                  <a:pt x="491" y="1313"/>
                </a:lnTo>
                <a:lnTo>
                  <a:pt x="491" y="1298"/>
                </a:lnTo>
                <a:lnTo>
                  <a:pt x="511" y="1298"/>
                </a:lnTo>
                <a:lnTo>
                  <a:pt x="511" y="1291"/>
                </a:lnTo>
                <a:lnTo>
                  <a:pt x="523" y="1291"/>
                </a:lnTo>
                <a:lnTo>
                  <a:pt x="523" y="1283"/>
                </a:lnTo>
                <a:lnTo>
                  <a:pt x="556" y="1283"/>
                </a:lnTo>
                <a:lnTo>
                  <a:pt x="556" y="1276"/>
                </a:lnTo>
                <a:lnTo>
                  <a:pt x="566" y="1276"/>
                </a:lnTo>
                <a:lnTo>
                  <a:pt x="566" y="1267"/>
                </a:lnTo>
                <a:lnTo>
                  <a:pt x="583" y="1267"/>
                </a:lnTo>
                <a:lnTo>
                  <a:pt x="583" y="1260"/>
                </a:lnTo>
                <a:lnTo>
                  <a:pt x="631" y="1260"/>
                </a:lnTo>
                <a:lnTo>
                  <a:pt x="631" y="1252"/>
                </a:lnTo>
                <a:lnTo>
                  <a:pt x="654" y="1252"/>
                </a:lnTo>
                <a:lnTo>
                  <a:pt x="654" y="1245"/>
                </a:lnTo>
                <a:lnTo>
                  <a:pt x="708" y="1245"/>
                </a:lnTo>
                <a:lnTo>
                  <a:pt x="708" y="1237"/>
                </a:lnTo>
                <a:lnTo>
                  <a:pt x="725" y="1237"/>
                </a:lnTo>
                <a:lnTo>
                  <a:pt x="725" y="1230"/>
                </a:lnTo>
                <a:lnTo>
                  <a:pt x="743" y="1230"/>
                </a:lnTo>
                <a:lnTo>
                  <a:pt x="743" y="1222"/>
                </a:lnTo>
                <a:lnTo>
                  <a:pt x="786" y="1222"/>
                </a:lnTo>
                <a:lnTo>
                  <a:pt x="786" y="1215"/>
                </a:lnTo>
                <a:lnTo>
                  <a:pt x="809" y="1215"/>
                </a:lnTo>
                <a:lnTo>
                  <a:pt x="809" y="1206"/>
                </a:lnTo>
                <a:lnTo>
                  <a:pt x="821" y="1206"/>
                </a:lnTo>
                <a:lnTo>
                  <a:pt x="821" y="1199"/>
                </a:lnTo>
                <a:lnTo>
                  <a:pt x="839" y="1199"/>
                </a:lnTo>
                <a:lnTo>
                  <a:pt x="839" y="1191"/>
                </a:lnTo>
                <a:lnTo>
                  <a:pt x="863" y="1191"/>
                </a:lnTo>
                <a:lnTo>
                  <a:pt x="863" y="1183"/>
                </a:lnTo>
                <a:lnTo>
                  <a:pt x="890" y="1183"/>
                </a:lnTo>
                <a:lnTo>
                  <a:pt x="890" y="1168"/>
                </a:lnTo>
                <a:lnTo>
                  <a:pt x="937" y="1168"/>
                </a:lnTo>
                <a:lnTo>
                  <a:pt x="937" y="1161"/>
                </a:lnTo>
                <a:lnTo>
                  <a:pt x="940" y="1161"/>
                </a:lnTo>
                <a:lnTo>
                  <a:pt x="940" y="1152"/>
                </a:lnTo>
                <a:lnTo>
                  <a:pt x="1118" y="1152"/>
                </a:lnTo>
                <a:lnTo>
                  <a:pt x="1118" y="1137"/>
                </a:lnTo>
                <a:lnTo>
                  <a:pt x="1148" y="1137"/>
                </a:lnTo>
                <a:lnTo>
                  <a:pt x="1148" y="1129"/>
                </a:lnTo>
                <a:lnTo>
                  <a:pt x="1154" y="1129"/>
                </a:lnTo>
                <a:lnTo>
                  <a:pt x="1154" y="1122"/>
                </a:lnTo>
                <a:lnTo>
                  <a:pt x="1157" y="1122"/>
                </a:lnTo>
                <a:lnTo>
                  <a:pt x="1157" y="1114"/>
                </a:lnTo>
                <a:lnTo>
                  <a:pt x="1252" y="1114"/>
                </a:lnTo>
                <a:lnTo>
                  <a:pt x="1252" y="1105"/>
                </a:lnTo>
                <a:lnTo>
                  <a:pt x="1258" y="1105"/>
                </a:lnTo>
                <a:lnTo>
                  <a:pt x="1258" y="1098"/>
                </a:lnTo>
                <a:lnTo>
                  <a:pt x="1300" y="1098"/>
                </a:lnTo>
                <a:lnTo>
                  <a:pt x="1300" y="1090"/>
                </a:lnTo>
                <a:lnTo>
                  <a:pt x="1311" y="1090"/>
                </a:lnTo>
                <a:lnTo>
                  <a:pt x="1311" y="1075"/>
                </a:lnTo>
                <a:lnTo>
                  <a:pt x="1341" y="1075"/>
                </a:lnTo>
                <a:lnTo>
                  <a:pt x="1341" y="1067"/>
                </a:lnTo>
                <a:lnTo>
                  <a:pt x="1374" y="1067"/>
                </a:lnTo>
                <a:lnTo>
                  <a:pt x="1374" y="1059"/>
                </a:lnTo>
                <a:lnTo>
                  <a:pt x="1392" y="1059"/>
                </a:lnTo>
                <a:lnTo>
                  <a:pt x="1392" y="1051"/>
                </a:lnTo>
                <a:lnTo>
                  <a:pt x="1398" y="1051"/>
                </a:lnTo>
                <a:lnTo>
                  <a:pt x="1398" y="1043"/>
                </a:lnTo>
                <a:lnTo>
                  <a:pt x="1517" y="1043"/>
                </a:lnTo>
                <a:lnTo>
                  <a:pt x="1517" y="1035"/>
                </a:lnTo>
                <a:lnTo>
                  <a:pt x="1576" y="1035"/>
                </a:lnTo>
                <a:lnTo>
                  <a:pt x="1576" y="1026"/>
                </a:lnTo>
                <a:lnTo>
                  <a:pt x="1588" y="1026"/>
                </a:lnTo>
                <a:lnTo>
                  <a:pt x="1588" y="1015"/>
                </a:lnTo>
                <a:lnTo>
                  <a:pt x="1604" y="1015"/>
                </a:lnTo>
                <a:lnTo>
                  <a:pt x="1604" y="1006"/>
                </a:lnTo>
                <a:lnTo>
                  <a:pt x="1726" y="1006"/>
                </a:lnTo>
                <a:lnTo>
                  <a:pt x="1726" y="995"/>
                </a:lnTo>
                <a:lnTo>
                  <a:pt x="1818" y="995"/>
                </a:lnTo>
                <a:lnTo>
                  <a:pt x="1818" y="983"/>
                </a:lnTo>
                <a:lnTo>
                  <a:pt x="1830" y="983"/>
                </a:lnTo>
                <a:lnTo>
                  <a:pt x="1830" y="972"/>
                </a:lnTo>
                <a:lnTo>
                  <a:pt x="1836" y="972"/>
                </a:lnTo>
                <a:lnTo>
                  <a:pt x="1836" y="960"/>
                </a:lnTo>
                <a:lnTo>
                  <a:pt x="1885" y="960"/>
                </a:lnTo>
                <a:lnTo>
                  <a:pt x="1885" y="947"/>
                </a:lnTo>
                <a:lnTo>
                  <a:pt x="1924" y="947"/>
                </a:lnTo>
                <a:lnTo>
                  <a:pt x="1924" y="934"/>
                </a:lnTo>
                <a:lnTo>
                  <a:pt x="1954" y="934"/>
                </a:lnTo>
                <a:lnTo>
                  <a:pt x="1954" y="921"/>
                </a:lnTo>
                <a:lnTo>
                  <a:pt x="1958" y="921"/>
                </a:lnTo>
                <a:lnTo>
                  <a:pt x="1958" y="908"/>
                </a:lnTo>
                <a:lnTo>
                  <a:pt x="1987" y="908"/>
                </a:lnTo>
                <a:lnTo>
                  <a:pt x="1987" y="894"/>
                </a:lnTo>
                <a:lnTo>
                  <a:pt x="2094" y="894"/>
                </a:lnTo>
                <a:lnTo>
                  <a:pt x="2094" y="880"/>
                </a:lnTo>
                <a:lnTo>
                  <a:pt x="2157" y="880"/>
                </a:lnTo>
                <a:lnTo>
                  <a:pt x="2157" y="864"/>
                </a:lnTo>
                <a:lnTo>
                  <a:pt x="2267" y="864"/>
                </a:lnTo>
                <a:lnTo>
                  <a:pt x="2267" y="844"/>
                </a:lnTo>
                <a:lnTo>
                  <a:pt x="2288" y="844"/>
                </a:lnTo>
                <a:lnTo>
                  <a:pt x="2288" y="824"/>
                </a:lnTo>
                <a:lnTo>
                  <a:pt x="2558" y="824"/>
                </a:lnTo>
                <a:lnTo>
                  <a:pt x="2558" y="769"/>
                </a:lnTo>
                <a:lnTo>
                  <a:pt x="2624" y="769"/>
                </a:lnTo>
                <a:lnTo>
                  <a:pt x="2624" y="738"/>
                </a:lnTo>
                <a:lnTo>
                  <a:pt x="2671" y="738"/>
                </a:lnTo>
                <a:lnTo>
                  <a:pt x="2671" y="708"/>
                </a:lnTo>
                <a:lnTo>
                  <a:pt x="2680" y="708"/>
                </a:lnTo>
                <a:lnTo>
                  <a:pt x="2680" y="676"/>
                </a:lnTo>
                <a:lnTo>
                  <a:pt x="2734" y="676"/>
                </a:lnTo>
                <a:lnTo>
                  <a:pt x="2734" y="642"/>
                </a:lnTo>
                <a:lnTo>
                  <a:pt x="2778" y="642"/>
                </a:lnTo>
                <a:lnTo>
                  <a:pt x="2778" y="608"/>
                </a:lnTo>
                <a:lnTo>
                  <a:pt x="2972" y="608"/>
                </a:lnTo>
                <a:lnTo>
                  <a:pt x="2972" y="568"/>
                </a:lnTo>
                <a:lnTo>
                  <a:pt x="3010" y="568"/>
                </a:lnTo>
                <a:lnTo>
                  <a:pt x="3010" y="528"/>
                </a:lnTo>
                <a:lnTo>
                  <a:pt x="3019" y="528"/>
                </a:lnTo>
                <a:lnTo>
                  <a:pt x="3019" y="488"/>
                </a:lnTo>
                <a:lnTo>
                  <a:pt x="3025" y="488"/>
                </a:lnTo>
                <a:lnTo>
                  <a:pt x="3025" y="447"/>
                </a:lnTo>
                <a:lnTo>
                  <a:pt x="3944" y="447"/>
                </a:lnTo>
                <a:lnTo>
                  <a:pt x="3944" y="376"/>
                </a:lnTo>
                <a:lnTo>
                  <a:pt x="4087" y="376"/>
                </a:lnTo>
                <a:lnTo>
                  <a:pt x="4087" y="294"/>
                </a:lnTo>
                <a:lnTo>
                  <a:pt x="4372" y="294"/>
                </a:lnTo>
                <a:lnTo>
                  <a:pt x="4372" y="172"/>
                </a:lnTo>
                <a:lnTo>
                  <a:pt x="4602" y="172"/>
                </a:lnTo>
                <a:lnTo>
                  <a:pt x="4602" y="0"/>
                </a:lnTo>
                <a:lnTo>
                  <a:pt x="4889" y="0"/>
                </a:lnTo>
              </a:path>
            </a:pathLst>
          </a:custGeom>
          <a:noFill/>
          <a:ln w="28575" cmpd="sng">
            <a:solidFill>
              <a:srgbClr val="FFFFFF"/>
            </a:solidFill>
            <a:prstDash val="solid"/>
            <a:round/>
            <a:headEnd/>
            <a:tailEnd/>
          </a:ln>
        </p:spPr>
        <p:txBody>
          <a:bodyPr/>
          <a:lstStyle/>
          <a:p>
            <a:endParaRPr lang="en-US" sz="1600" i="0" smtClean="0">
              <a:solidFill>
                <a:srgbClr val="000000"/>
              </a:solidFill>
              <a:latin typeface="Arial" charset="0"/>
            </a:endParaRPr>
          </a:p>
        </p:txBody>
      </p:sp>
      <p:sp>
        <p:nvSpPr>
          <p:cNvPr id="266317" name="Rectangle 77"/>
          <p:cNvSpPr>
            <a:spLocks noChangeArrowheads="1"/>
          </p:cNvSpPr>
          <p:nvPr/>
        </p:nvSpPr>
        <p:spPr bwMode="auto">
          <a:xfrm>
            <a:off x="1828800" y="6294438"/>
            <a:ext cx="1263650" cy="182562"/>
          </a:xfrm>
          <a:prstGeom prst="rect">
            <a:avLst/>
          </a:prstGeom>
          <a:noFill/>
          <a:ln w="9525">
            <a:noFill/>
            <a:miter lim="800000"/>
            <a:headEnd/>
            <a:tailEnd/>
          </a:ln>
        </p:spPr>
        <p:txBody>
          <a:bodyPr wrap="none" lIns="0" tIns="0" rIns="0" bIns="0">
            <a:spAutoFit/>
          </a:bodyPr>
          <a:lstStyle/>
          <a:p>
            <a:r>
              <a:rPr lang="en-US" sz="1200" b="1" i="0" smtClean="0">
                <a:solidFill>
                  <a:srgbClr val="FFFFFF"/>
                </a:solidFill>
                <a:latin typeface="Arial" charset="0"/>
              </a:rPr>
              <a:t>Follow-up (years)</a:t>
            </a:r>
            <a:endParaRPr lang="en-US" sz="1200" i="0" smtClean="0">
              <a:solidFill>
                <a:srgbClr val="000000"/>
              </a:solidFill>
              <a:latin typeface="Times New Roman" pitchFamily="1" charset="0"/>
            </a:endParaRPr>
          </a:p>
        </p:txBody>
      </p:sp>
      <p:sp>
        <p:nvSpPr>
          <p:cNvPr id="266318" name="Text Box 78"/>
          <p:cNvSpPr txBox="1">
            <a:spLocks noChangeArrowheads="1"/>
          </p:cNvSpPr>
          <p:nvPr/>
        </p:nvSpPr>
        <p:spPr bwMode="auto">
          <a:xfrm>
            <a:off x="3641725" y="3333750"/>
            <a:ext cx="930275" cy="304800"/>
          </a:xfrm>
          <a:prstGeom prst="rect">
            <a:avLst/>
          </a:prstGeom>
          <a:noFill/>
          <a:ln w="9525">
            <a:noFill/>
            <a:miter lim="800000"/>
            <a:headEnd/>
            <a:tailEnd/>
          </a:ln>
          <a:effectLst/>
        </p:spPr>
        <p:txBody>
          <a:bodyPr>
            <a:spAutoFit/>
          </a:bodyPr>
          <a:lstStyle/>
          <a:p>
            <a:r>
              <a:rPr lang="en-US" sz="1400" b="1" i="0" smtClean="0">
                <a:solidFill>
                  <a:srgbClr val="FFFFFF"/>
                </a:solidFill>
                <a:latin typeface="Arial Unicode MS" pitchFamily="34" charset="-128"/>
              </a:rPr>
              <a:t>Placebo</a:t>
            </a:r>
          </a:p>
        </p:txBody>
      </p:sp>
      <p:sp>
        <p:nvSpPr>
          <p:cNvPr id="266319" name="Text Box 79"/>
          <p:cNvSpPr txBox="1">
            <a:spLocks noChangeArrowheads="1"/>
          </p:cNvSpPr>
          <p:nvPr/>
        </p:nvSpPr>
        <p:spPr bwMode="auto">
          <a:xfrm>
            <a:off x="3276600" y="5238750"/>
            <a:ext cx="1371600" cy="304800"/>
          </a:xfrm>
          <a:prstGeom prst="rect">
            <a:avLst/>
          </a:prstGeom>
          <a:noFill/>
          <a:ln w="9525">
            <a:noFill/>
            <a:miter lim="800000"/>
            <a:headEnd/>
            <a:tailEnd/>
          </a:ln>
          <a:effectLst/>
        </p:spPr>
        <p:txBody>
          <a:bodyPr>
            <a:spAutoFit/>
          </a:bodyPr>
          <a:lstStyle/>
          <a:p>
            <a:r>
              <a:rPr lang="en-US" sz="1400" b="1" i="0" smtClean="0">
                <a:solidFill>
                  <a:srgbClr val="FFFFFF"/>
                </a:solidFill>
                <a:latin typeface="Arial Unicode MS" pitchFamily="34" charset="-128"/>
              </a:rPr>
              <a:t>Rosuvastatin</a:t>
            </a:r>
          </a:p>
        </p:txBody>
      </p:sp>
      <p:sp>
        <p:nvSpPr>
          <p:cNvPr id="266320" name="Text Box 80"/>
          <p:cNvSpPr txBox="1">
            <a:spLocks noChangeArrowheads="1"/>
          </p:cNvSpPr>
          <p:nvPr/>
        </p:nvSpPr>
        <p:spPr bwMode="auto">
          <a:xfrm>
            <a:off x="7696200" y="4556125"/>
            <a:ext cx="919163" cy="396875"/>
          </a:xfrm>
          <a:prstGeom prst="rect">
            <a:avLst/>
          </a:prstGeom>
          <a:noFill/>
          <a:ln w="9525">
            <a:noFill/>
            <a:miter lim="800000"/>
            <a:headEnd/>
            <a:tailEnd/>
          </a:ln>
          <a:effectLst/>
        </p:spPr>
        <p:txBody>
          <a:bodyPr wrap="none">
            <a:spAutoFit/>
          </a:bodyPr>
          <a:lstStyle/>
          <a:p>
            <a:r>
              <a:rPr lang="en-US" sz="2000" b="1" i="0" smtClean="0">
                <a:solidFill>
                  <a:srgbClr val="FF9900"/>
                </a:solidFill>
                <a:latin typeface="Arial Unicode MS" pitchFamily="34" charset="-128"/>
              </a:rPr>
              <a:t>- 47 %</a:t>
            </a:r>
          </a:p>
        </p:txBody>
      </p:sp>
      <p:sp>
        <p:nvSpPr>
          <p:cNvPr id="266321" name="Text Box 81"/>
          <p:cNvSpPr txBox="1">
            <a:spLocks noChangeArrowheads="1"/>
          </p:cNvSpPr>
          <p:nvPr/>
        </p:nvSpPr>
        <p:spPr bwMode="auto">
          <a:xfrm>
            <a:off x="3271838" y="4267200"/>
            <a:ext cx="919162" cy="396875"/>
          </a:xfrm>
          <a:prstGeom prst="rect">
            <a:avLst/>
          </a:prstGeom>
          <a:noFill/>
          <a:ln w="9525">
            <a:noFill/>
            <a:miter lim="800000"/>
            <a:headEnd/>
            <a:tailEnd/>
          </a:ln>
          <a:effectLst/>
        </p:spPr>
        <p:txBody>
          <a:bodyPr wrap="none">
            <a:spAutoFit/>
          </a:bodyPr>
          <a:lstStyle/>
          <a:p>
            <a:r>
              <a:rPr lang="en-US" sz="2000" b="1" i="0" smtClean="0">
                <a:solidFill>
                  <a:srgbClr val="FF9900"/>
                </a:solidFill>
                <a:latin typeface="Arial Unicode MS" pitchFamily="34" charset="-128"/>
              </a:rPr>
              <a:t>- 47 %</a:t>
            </a:r>
          </a:p>
        </p:txBody>
      </p:sp>
      <p:sp>
        <p:nvSpPr>
          <p:cNvPr id="266322" name="Line 82"/>
          <p:cNvSpPr>
            <a:spLocks noChangeShapeType="1"/>
          </p:cNvSpPr>
          <p:nvPr/>
        </p:nvSpPr>
        <p:spPr bwMode="auto">
          <a:xfrm>
            <a:off x="4419600" y="3886200"/>
            <a:ext cx="0" cy="762000"/>
          </a:xfrm>
          <a:prstGeom prst="line">
            <a:avLst/>
          </a:prstGeom>
          <a:noFill/>
          <a:ln w="38100">
            <a:solidFill>
              <a:srgbClr val="FF9900"/>
            </a:solidFill>
            <a:round/>
            <a:headEnd/>
            <a:tailEnd type="triangle" w="lg" len="lg"/>
          </a:ln>
          <a:effectLst/>
        </p:spPr>
        <p:txBody>
          <a:bodyPr/>
          <a:lstStyle/>
          <a:p>
            <a:endParaRPr lang="en-US" sz="1600" i="0" smtClean="0">
              <a:solidFill>
                <a:srgbClr val="000000"/>
              </a:solidFill>
              <a:latin typeface="Arial" charset="0"/>
            </a:endParaRPr>
          </a:p>
        </p:txBody>
      </p:sp>
      <p:sp>
        <p:nvSpPr>
          <p:cNvPr id="266323" name="Line 83"/>
          <p:cNvSpPr>
            <a:spLocks noChangeShapeType="1"/>
          </p:cNvSpPr>
          <p:nvPr/>
        </p:nvSpPr>
        <p:spPr bwMode="auto">
          <a:xfrm>
            <a:off x="8763000" y="4038600"/>
            <a:ext cx="0" cy="838200"/>
          </a:xfrm>
          <a:prstGeom prst="line">
            <a:avLst/>
          </a:prstGeom>
          <a:noFill/>
          <a:ln w="38100">
            <a:solidFill>
              <a:srgbClr val="FF9900"/>
            </a:solidFill>
            <a:round/>
            <a:headEnd/>
            <a:tailEnd type="triangle" w="lg" len="lg"/>
          </a:ln>
          <a:effectLst/>
        </p:spPr>
        <p:txBody>
          <a:bodyPr/>
          <a:lstStyle/>
          <a:p>
            <a:endParaRPr lang="en-US" sz="1600" i="0" smtClean="0">
              <a:solidFill>
                <a:srgbClr val="000000"/>
              </a:solidFill>
              <a:latin typeface="Arial" charset="0"/>
            </a:endParaRPr>
          </a:p>
        </p:txBody>
      </p:sp>
      <p:sp>
        <p:nvSpPr>
          <p:cNvPr id="266324" name="Text Box 84"/>
          <p:cNvSpPr txBox="1">
            <a:spLocks noChangeArrowheads="1"/>
          </p:cNvSpPr>
          <p:nvPr/>
        </p:nvSpPr>
        <p:spPr bwMode="auto">
          <a:xfrm>
            <a:off x="5646738" y="87313"/>
            <a:ext cx="2125662" cy="304800"/>
          </a:xfrm>
          <a:prstGeom prst="rect">
            <a:avLst/>
          </a:prstGeom>
          <a:noFill/>
          <a:ln w="9525">
            <a:noFill/>
            <a:miter lim="800000"/>
            <a:headEnd/>
            <a:tailEnd/>
          </a:ln>
          <a:effectLst/>
        </p:spPr>
        <p:txBody>
          <a:bodyPr wrap="none">
            <a:spAutoFit/>
          </a:bodyPr>
          <a:lstStyle/>
          <a:p>
            <a:r>
              <a:rPr lang="en-US" sz="1400" b="1" i="0" smtClean="0">
                <a:solidFill>
                  <a:srgbClr val="000000"/>
                </a:solidFill>
                <a:latin typeface="Arial" charset="0"/>
              </a:rPr>
              <a:t>Ridker et al NEJM 2008</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0" y="0"/>
            <a:ext cx="9144000" cy="838200"/>
          </a:xfrm>
          <a:prstGeom prst="rect">
            <a:avLst/>
          </a:prstGeom>
          <a:solidFill>
            <a:srgbClr val="CCFFFF"/>
          </a:solidFill>
          <a:ln w="9525">
            <a:solidFill>
              <a:schemeClr val="tx1"/>
            </a:solidFill>
            <a:miter lim="800000"/>
            <a:headEnd/>
            <a:tailEnd/>
          </a:ln>
          <a:effectLst/>
        </p:spPr>
        <p:txBody>
          <a:bodyPr wrap="none" anchor="ctr"/>
          <a:lstStyle/>
          <a:p>
            <a:r>
              <a:rPr lang="en-US" i="0" smtClean="0">
                <a:solidFill>
                  <a:srgbClr val="000000"/>
                </a:solidFill>
                <a:latin typeface="Arial Unicode MS" pitchFamily="34" charset="-128"/>
              </a:rPr>
              <a:t>JUPITER</a:t>
            </a:r>
          </a:p>
          <a:p>
            <a:r>
              <a:rPr lang="en-US" i="0" smtClean="0">
                <a:solidFill>
                  <a:srgbClr val="000000"/>
                </a:solidFill>
                <a:latin typeface="Arial Unicode MS" pitchFamily="34" charset="-128"/>
              </a:rPr>
              <a:t>Primary Endpoint – Subgroup Analysis I</a:t>
            </a:r>
          </a:p>
        </p:txBody>
      </p:sp>
      <p:pic>
        <p:nvPicPr>
          <p:cNvPr id="268291" name="Picture 3" descr="holding"/>
          <p:cNvPicPr>
            <a:picLocks noChangeAspect="1" noChangeArrowheads="1"/>
          </p:cNvPicPr>
          <p:nvPr/>
        </p:nvPicPr>
        <p:blipFill>
          <a:blip r:embed="rId3" cstate="print"/>
          <a:srcRect/>
          <a:stretch>
            <a:fillRect/>
          </a:stretch>
        </p:blipFill>
        <p:spPr bwMode="auto">
          <a:xfrm>
            <a:off x="7877175" y="47625"/>
            <a:ext cx="1219200" cy="739775"/>
          </a:xfrm>
          <a:prstGeom prst="rect">
            <a:avLst/>
          </a:prstGeom>
          <a:noFill/>
        </p:spPr>
      </p:pic>
      <p:sp>
        <p:nvSpPr>
          <p:cNvPr id="268292" name="AutoShape 4"/>
          <p:cNvSpPr>
            <a:spLocks noChangeAspect="1" noChangeArrowheads="1" noTextEdit="1"/>
          </p:cNvSpPr>
          <p:nvPr/>
        </p:nvSpPr>
        <p:spPr bwMode="auto">
          <a:xfrm>
            <a:off x="152400" y="0"/>
            <a:ext cx="8686800" cy="6515100"/>
          </a:xfrm>
          <a:prstGeom prst="rect">
            <a:avLst/>
          </a:prstGeom>
          <a:noFill/>
          <a:ln w="9525">
            <a:noFill/>
            <a:miter lim="800000"/>
            <a:headEnd/>
            <a:tailEnd/>
          </a:ln>
        </p:spPr>
        <p:txBody>
          <a:bodyPr/>
          <a:lstStyle/>
          <a:p>
            <a:endParaRPr lang="en-US" sz="1600" i="0" smtClean="0">
              <a:solidFill>
                <a:srgbClr val="000000"/>
              </a:solidFill>
              <a:latin typeface="Arial" charset="0"/>
            </a:endParaRPr>
          </a:p>
        </p:txBody>
      </p:sp>
      <p:sp>
        <p:nvSpPr>
          <p:cNvPr id="268293" name="Line 5"/>
          <p:cNvSpPr>
            <a:spLocks noChangeShapeType="1"/>
          </p:cNvSpPr>
          <p:nvPr/>
        </p:nvSpPr>
        <p:spPr bwMode="auto">
          <a:xfrm flipV="1">
            <a:off x="4265613" y="633413"/>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294" name="Line 6"/>
          <p:cNvSpPr>
            <a:spLocks noChangeShapeType="1"/>
          </p:cNvSpPr>
          <p:nvPr/>
        </p:nvSpPr>
        <p:spPr bwMode="auto">
          <a:xfrm flipV="1">
            <a:off x="4265613" y="58102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295" name="Line 7"/>
          <p:cNvSpPr>
            <a:spLocks noChangeShapeType="1"/>
          </p:cNvSpPr>
          <p:nvPr/>
        </p:nvSpPr>
        <p:spPr bwMode="auto">
          <a:xfrm flipV="1">
            <a:off x="4265613" y="528638"/>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296" name="Line 8"/>
          <p:cNvSpPr>
            <a:spLocks noChangeShapeType="1"/>
          </p:cNvSpPr>
          <p:nvPr/>
        </p:nvSpPr>
        <p:spPr bwMode="auto">
          <a:xfrm flipV="1">
            <a:off x="4265613" y="476250"/>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297" name="AutoShape 9"/>
          <p:cNvSpPr>
            <a:spLocks noChangeAspect="1" noChangeArrowheads="1" noTextEdit="1"/>
          </p:cNvSpPr>
          <p:nvPr/>
        </p:nvSpPr>
        <p:spPr bwMode="auto">
          <a:xfrm>
            <a:off x="519113" y="828675"/>
            <a:ext cx="7467600" cy="5600700"/>
          </a:xfrm>
          <a:prstGeom prst="rect">
            <a:avLst/>
          </a:prstGeom>
          <a:noFill/>
          <a:ln w="9525">
            <a:noFill/>
            <a:miter lim="800000"/>
            <a:headEnd/>
            <a:tailEnd/>
          </a:ln>
        </p:spPr>
        <p:txBody>
          <a:bodyPr/>
          <a:lstStyle/>
          <a:p>
            <a:endParaRPr lang="en-US" sz="1600" i="0" smtClean="0">
              <a:solidFill>
                <a:srgbClr val="000000"/>
              </a:solidFill>
              <a:latin typeface="Arial" charset="0"/>
            </a:endParaRPr>
          </a:p>
        </p:txBody>
      </p:sp>
      <p:sp>
        <p:nvSpPr>
          <p:cNvPr id="268298" name="Rectangle 10"/>
          <p:cNvSpPr>
            <a:spLocks noChangeArrowheads="1"/>
          </p:cNvSpPr>
          <p:nvPr/>
        </p:nvSpPr>
        <p:spPr bwMode="auto">
          <a:xfrm>
            <a:off x="1524000" y="5735638"/>
            <a:ext cx="6662738" cy="1587"/>
          </a:xfrm>
          <a:prstGeom prst="rect">
            <a:avLst/>
          </a:prstGeom>
          <a:solidFill>
            <a:srgbClr val="FFFFFF"/>
          </a:solidFill>
          <a:ln w="28575">
            <a:solidFill>
              <a:srgbClr val="FFFFFF"/>
            </a:solidFill>
            <a:miter lim="800000"/>
            <a:headEnd/>
            <a:tailEnd/>
          </a:ln>
        </p:spPr>
        <p:txBody>
          <a:bodyPr/>
          <a:lstStyle/>
          <a:p>
            <a:endParaRPr lang="en-US" sz="1600" i="0" smtClean="0">
              <a:solidFill>
                <a:srgbClr val="000000"/>
              </a:solidFill>
              <a:latin typeface="Arial" charset="0"/>
            </a:endParaRPr>
          </a:p>
        </p:txBody>
      </p:sp>
      <p:sp>
        <p:nvSpPr>
          <p:cNvPr id="268299" name="Line 11"/>
          <p:cNvSpPr>
            <a:spLocks noChangeShapeType="1"/>
          </p:cNvSpPr>
          <p:nvPr/>
        </p:nvSpPr>
        <p:spPr bwMode="auto">
          <a:xfrm flipV="1">
            <a:off x="2520950" y="5737225"/>
            <a:ext cx="0" cy="103188"/>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8300" name="Line 12"/>
          <p:cNvSpPr>
            <a:spLocks noChangeShapeType="1"/>
          </p:cNvSpPr>
          <p:nvPr/>
        </p:nvSpPr>
        <p:spPr bwMode="auto">
          <a:xfrm flipV="1">
            <a:off x="3876675" y="5737225"/>
            <a:ext cx="0" cy="103188"/>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8301" name="Line 13"/>
          <p:cNvSpPr>
            <a:spLocks noChangeShapeType="1"/>
          </p:cNvSpPr>
          <p:nvPr/>
        </p:nvSpPr>
        <p:spPr bwMode="auto">
          <a:xfrm flipV="1">
            <a:off x="5232400" y="5737225"/>
            <a:ext cx="0" cy="103188"/>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8302" name="Line 14"/>
          <p:cNvSpPr>
            <a:spLocks noChangeShapeType="1"/>
          </p:cNvSpPr>
          <p:nvPr/>
        </p:nvSpPr>
        <p:spPr bwMode="auto">
          <a:xfrm flipV="1">
            <a:off x="6588125" y="5737225"/>
            <a:ext cx="0" cy="103188"/>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8303" name="Line 15"/>
          <p:cNvSpPr>
            <a:spLocks noChangeShapeType="1"/>
          </p:cNvSpPr>
          <p:nvPr/>
        </p:nvSpPr>
        <p:spPr bwMode="auto">
          <a:xfrm flipV="1">
            <a:off x="7943850" y="5737225"/>
            <a:ext cx="0" cy="103188"/>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8304" name="Rectangle 16"/>
          <p:cNvSpPr>
            <a:spLocks noChangeArrowheads="1"/>
          </p:cNvSpPr>
          <p:nvPr/>
        </p:nvSpPr>
        <p:spPr bwMode="auto">
          <a:xfrm>
            <a:off x="2422525" y="5883275"/>
            <a:ext cx="344488"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0.25</a:t>
            </a:r>
            <a:endParaRPr lang="en-US" sz="1400" b="1" i="0" smtClean="0">
              <a:solidFill>
                <a:srgbClr val="000000"/>
              </a:solidFill>
              <a:latin typeface="Times New Roman" pitchFamily="1" charset="0"/>
            </a:endParaRPr>
          </a:p>
        </p:txBody>
      </p:sp>
      <p:sp>
        <p:nvSpPr>
          <p:cNvPr id="268305" name="Rectangle 17"/>
          <p:cNvSpPr>
            <a:spLocks noChangeArrowheads="1"/>
          </p:cNvSpPr>
          <p:nvPr/>
        </p:nvSpPr>
        <p:spPr bwMode="auto">
          <a:xfrm>
            <a:off x="3738563" y="5883275"/>
            <a:ext cx="246062"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0.5</a:t>
            </a:r>
            <a:endParaRPr lang="en-US" sz="1400" b="1" i="0" smtClean="0">
              <a:solidFill>
                <a:srgbClr val="000000"/>
              </a:solidFill>
              <a:latin typeface="Times New Roman" pitchFamily="1" charset="0"/>
            </a:endParaRPr>
          </a:p>
        </p:txBody>
      </p:sp>
      <p:sp>
        <p:nvSpPr>
          <p:cNvPr id="268306" name="Rectangle 18"/>
          <p:cNvSpPr>
            <a:spLocks noChangeArrowheads="1"/>
          </p:cNvSpPr>
          <p:nvPr/>
        </p:nvSpPr>
        <p:spPr bwMode="auto">
          <a:xfrm>
            <a:off x="5133975" y="5883275"/>
            <a:ext cx="246063"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1.0</a:t>
            </a:r>
            <a:endParaRPr lang="en-US" sz="1400" b="1" i="0" smtClean="0">
              <a:solidFill>
                <a:srgbClr val="000000"/>
              </a:solidFill>
              <a:latin typeface="Times New Roman" pitchFamily="1" charset="0"/>
            </a:endParaRPr>
          </a:p>
        </p:txBody>
      </p:sp>
      <p:sp>
        <p:nvSpPr>
          <p:cNvPr id="268307" name="Rectangle 19"/>
          <p:cNvSpPr>
            <a:spLocks noChangeArrowheads="1"/>
          </p:cNvSpPr>
          <p:nvPr/>
        </p:nvSpPr>
        <p:spPr bwMode="auto">
          <a:xfrm>
            <a:off x="6489700" y="5883275"/>
            <a:ext cx="246063"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2.0</a:t>
            </a:r>
            <a:endParaRPr lang="en-US" sz="1400" b="1" i="0" smtClean="0">
              <a:solidFill>
                <a:srgbClr val="000000"/>
              </a:solidFill>
              <a:latin typeface="Times New Roman" pitchFamily="1" charset="0"/>
            </a:endParaRPr>
          </a:p>
        </p:txBody>
      </p:sp>
      <p:sp>
        <p:nvSpPr>
          <p:cNvPr id="268308" name="Rectangle 20"/>
          <p:cNvSpPr>
            <a:spLocks noChangeArrowheads="1"/>
          </p:cNvSpPr>
          <p:nvPr/>
        </p:nvSpPr>
        <p:spPr bwMode="auto">
          <a:xfrm>
            <a:off x="7843838" y="5883275"/>
            <a:ext cx="246062"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4.0</a:t>
            </a:r>
            <a:endParaRPr lang="en-US" sz="1400" b="1" i="0" smtClean="0">
              <a:solidFill>
                <a:srgbClr val="000000"/>
              </a:solidFill>
              <a:latin typeface="Times New Roman" pitchFamily="1" charset="0"/>
            </a:endParaRPr>
          </a:p>
        </p:txBody>
      </p:sp>
      <p:sp>
        <p:nvSpPr>
          <p:cNvPr id="268309" name="Line 21"/>
          <p:cNvSpPr>
            <a:spLocks noChangeShapeType="1"/>
          </p:cNvSpPr>
          <p:nvPr/>
        </p:nvSpPr>
        <p:spPr bwMode="auto">
          <a:xfrm flipV="1">
            <a:off x="4098925" y="5727700"/>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10" name="Line 22"/>
          <p:cNvSpPr>
            <a:spLocks noChangeShapeType="1"/>
          </p:cNvSpPr>
          <p:nvPr/>
        </p:nvSpPr>
        <p:spPr bwMode="auto">
          <a:xfrm flipV="1">
            <a:off x="4098925" y="5675313"/>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11" name="Line 23"/>
          <p:cNvSpPr>
            <a:spLocks noChangeShapeType="1"/>
          </p:cNvSpPr>
          <p:nvPr/>
        </p:nvSpPr>
        <p:spPr bwMode="auto">
          <a:xfrm flipV="1">
            <a:off x="4098925" y="5624513"/>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12" name="Line 24"/>
          <p:cNvSpPr>
            <a:spLocks noChangeShapeType="1"/>
          </p:cNvSpPr>
          <p:nvPr/>
        </p:nvSpPr>
        <p:spPr bwMode="auto">
          <a:xfrm flipV="1">
            <a:off x="4098925" y="557212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13" name="Line 25"/>
          <p:cNvSpPr>
            <a:spLocks noChangeShapeType="1"/>
          </p:cNvSpPr>
          <p:nvPr/>
        </p:nvSpPr>
        <p:spPr bwMode="auto">
          <a:xfrm flipV="1">
            <a:off x="4098925" y="5519738"/>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14" name="Line 26"/>
          <p:cNvSpPr>
            <a:spLocks noChangeShapeType="1"/>
          </p:cNvSpPr>
          <p:nvPr/>
        </p:nvSpPr>
        <p:spPr bwMode="auto">
          <a:xfrm flipV="1">
            <a:off x="4098925" y="5467350"/>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15" name="Line 27"/>
          <p:cNvSpPr>
            <a:spLocks noChangeShapeType="1"/>
          </p:cNvSpPr>
          <p:nvPr/>
        </p:nvSpPr>
        <p:spPr bwMode="auto">
          <a:xfrm flipV="1">
            <a:off x="4098925" y="5414963"/>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16" name="Line 28"/>
          <p:cNvSpPr>
            <a:spLocks noChangeShapeType="1"/>
          </p:cNvSpPr>
          <p:nvPr/>
        </p:nvSpPr>
        <p:spPr bwMode="auto">
          <a:xfrm flipV="1">
            <a:off x="4098925" y="536257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17" name="Line 29"/>
          <p:cNvSpPr>
            <a:spLocks noChangeShapeType="1"/>
          </p:cNvSpPr>
          <p:nvPr/>
        </p:nvSpPr>
        <p:spPr bwMode="auto">
          <a:xfrm flipV="1">
            <a:off x="4098925" y="5310188"/>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18" name="Line 30"/>
          <p:cNvSpPr>
            <a:spLocks noChangeShapeType="1"/>
          </p:cNvSpPr>
          <p:nvPr/>
        </p:nvSpPr>
        <p:spPr bwMode="auto">
          <a:xfrm flipV="1">
            <a:off x="4098925" y="5257800"/>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19" name="Line 31"/>
          <p:cNvSpPr>
            <a:spLocks noChangeShapeType="1"/>
          </p:cNvSpPr>
          <p:nvPr/>
        </p:nvSpPr>
        <p:spPr bwMode="auto">
          <a:xfrm flipV="1">
            <a:off x="4098925" y="5205413"/>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20" name="Line 32"/>
          <p:cNvSpPr>
            <a:spLocks noChangeShapeType="1"/>
          </p:cNvSpPr>
          <p:nvPr/>
        </p:nvSpPr>
        <p:spPr bwMode="auto">
          <a:xfrm flipV="1">
            <a:off x="4098925" y="5153025"/>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21" name="Line 33"/>
          <p:cNvSpPr>
            <a:spLocks noChangeShapeType="1"/>
          </p:cNvSpPr>
          <p:nvPr/>
        </p:nvSpPr>
        <p:spPr bwMode="auto">
          <a:xfrm flipV="1">
            <a:off x="4098925" y="510222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22" name="Line 34"/>
          <p:cNvSpPr>
            <a:spLocks noChangeShapeType="1"/>
          </p:cNvSpPr>
          <p:nvPr/>
        </p:nvSpPr>
        <p:spPr bwMode="auto">
          <a:xfrm flipV="1">
            <a:off x="4098925" y="5049838"/>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23" name="Line 35"/>
          <p:cNvSpPr>
            <a:spLocks noChangeShapeType="1"/>
          </p:cNvSpPr>
          <p:nvPr/>
        </p:nvSpPr>
        <p:spPr bwMode="auto">
          <a:xfrm flipV="1">
            <a:off x="4098925" y="4997450"/>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24" name="Line 36"/>
          <p:cNvSpPr>
            <a:spLocks noChangeShapeType="1"/>
          </p:cNvSpPr>
          <p:nvPr/>
        </p:nvSpPr>
        <p:spPr bwMode="auto">
          <a:xfrm flipV="1">
            <a:off x="4098925" y="4945063"/>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25" name="Line 37"/>
          <p:cNvSpPr>
            <a:spLocks noChangeShapeType="1"/>
          </p:cNvSpPr>
          <p:nvPr/>
        </p:nvSpPr>
        <p:spPr bwMode="auto">
          <a:xfrm flipV="1">
            <a:off x="4098925" y="489267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26" name="Line 38"/>
          <p:cNvSpPr>
            <a:spLocks noChangeShapeType="1"/>
          </p:cNvSpPr>
          <p:nvPr/>
        </p:nvSpPr>
        <p:spPr bwMode="auto">
          <a:xfrm flipV="1">
            <a:off x="4098925" y="4840288"/>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27" name="Line 39"/>
          <p:cNvSpPr>
            <a:spLocks noChangeShapeType="1"/>
          </p:cNvSpPr>
          <p:nvPr/>
        </p:nvSpPr>
        <p:spPr bwMode="auto">
          <a:xfrm flipV="1">
            <a:off x="4098925" y="4787900"/>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28" name="Line 40"/>
          <p:cNvSpPr>
            <a:spLocks noChangeShapeType="1"/>
          </p:cNvSpPr>
          <p:nvPr/>
        </p:nvSpPr>
        <p:spPr bwMode="auto">
          <a:xfrm flipV="1">
            <a:off x="4098925" y="4735513"/>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29" name="Line 41"/>
          <p:cNvSpPr>
            <a:spLocks noChangeShapeType="1"/>
          </p:cNvSpPr>
          <p:nvPr/>
        </p:nvSpPr>
        <p:spPr bwMode="auto">
          <a:xfrm flipV="1">
            <a:off x="4098925" y="4683125"/>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30" name="Line 42"/>
          <p:cNvSpPr>
            <a:spLocks noChangeShapeType="1"/>
          </p:cNvSpPr>
          <p:nvPr/>
        </p:nvSpPr>
        <p:spPr bwMode="auto">
          <a:xfrm flipV="1">
            <a:off x="4098925" y="4630738"/>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31" name="Line 43"/>
          <p:cNvSpPr>
            <a:spLocks noChangeShapeType="1"/>
          </p:cNvSpPr>
          <p:nvPr/>
        </p:nvSpPr>
        <p:spPr bwMode="auto">
          <a:xfrm flipV="1">
            <a:off x="4098925" y="4579938"/>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32" name="Line 44"/>
          <p:cNvSpPr>
            <a:spLocks noChangeShapeType="1"/>
          </p:cNvSpPr>
          <p:nvPr/>
        </p:nvSpPr>
        <p:spPr bwMode="auto">
          <a:xfrm flipV="1">
            <a:off x="4098925" y="4527550"/>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33" name="Line 45"/>
          <p:cNvSpPr>
            <a:spLocks noChangeShapeType="1"/>
          </p:cNvSpPr>
          <p:nvPr/>
        </p:nvSpPr>
        <p:spPr bwMode="auto">
          <a:xfrm flipV="1">
            <a:off x="4098925" y="4475163"/>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34" name="Line 46"/>
          <p:cNvSpPr>
            <a:spLocks noChangeShapeType="1"/>
          </p:cNvSpPr>
          <p:nvPr/>
        </p:nvSpPr>
        <p:spPr bwMode="auto">
          <a:xfrm flipV="1">
            <a:off x="4098925" y="442277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35" name="Line 47"/>
          <p:cNvSpPr>
            <a:spLocks noChangeShapeType="1"/>
          </p:cNvSpPr>
          <p:nvPr/>
        </p:nvSpPr>
        <p:spPr bwMode="auto">
          <a:xfrm flipV="1">
            <a:off x="4098925" y="4370388"/>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36" name="Line 48"/>
          <p:cNvSpPr>
            <a:spLocks noChangeShapeType="1"/>
          </p:cNvSpPr>
          <p:nvPr/>
        </p:nvSpPr>
        <p:spPr bwMode="auto">
          <a:xfrm flipV="1">
            <a:off x="4098925" y="4318000"/>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37" name="Line 49"/>
          <p:cNvSpPr>
            <a:spLocks noChangeShapeType="1"/>
          </p:cNvSpPr>
          <p:nvPr/>
        </p:nvSpPr>
        <p:spPr bwMode="auto">
          <a:xfrm flipV="1">
            <a:off x="4098925" y="4265613"/>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38" name="Line 50"/>
          <p:cNvSpPr>
            <a:spLocks noChangeShapeType="1"/>
          </p:cNvSpPr>
          <p:nvPr/>
        </p:nvSpPr>
        <p:spPr bwMode="auto">
          <a:xfrm flipV="1">
            <a:off x="4098925" y="4213225"/>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39" name="Line 51"/>
          <p:cNvSpPr>
            <a:spLocks noChangeShapeType="1"/>
          </p:cNvSpPr>
          <p:nvPr/>
        </p:nvSpPr>
        <p:spPr bwMode="auto">
          <a:xfrm flipV="1">
            <a:off x="4098925" y="4160838"/>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40" name="Line 52"/>
          <p:cNvSpPr>
            <a:spLocks noChangeShapeType="1"/>
          </p:cNvSpPr>
          <p:nvPr/>
        </p:nvSpPr>
        <p:spPr bwMode="auto">
          <a:xfrm flipV="1">
            <a:off x="4098925" y="4108450"/>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41" name="Line 53"/>
          <p:cNvSpPr>
            <a:spLocks noChangeShapeType="1"/>
          </p:cNvSpPr>
          <p:nvPr/>
        </p:nvSpPr>
        <p:spPr bwMode="auto">
          <a:xfrm flipV="1">
            <a:off x="4098925" y="4057650"/>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42" name="Line 54"/>
          <p:cNvSpPr>
            <a:spLocks noChangeShapeType="1"/>
          </p:cNvSpPr>
          <p:nvPr/>
        </p:nvSpPr>
        <p:spPr bwMode="auto">
          <a:xfrm flipV="1">
            <a:off x="4098925" y="4005263"/>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43" name="Line 55"/>
          <p:cNvSpPr>
            <a:spLocks noChangeShapeType="1"/>
          </p:cNvSpPr>
          <p:nvPr/>
        </p:nvSpPr>
        <p:spPr bwMode="auto">
          <a:xfrm flipV="1">
            <a:off x="4098925" y="395287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44" name="Line 56"/>
          <p:cNvSpPr>
            <a:spLocks noChangeShapeType="1"/>
          </p:cNvSpPr>
          <p:nvPr/>
        </p:nvSpPr>
        <p:spPr bwMode="auto">
          <a:xfrm flipV="1">
            <a:off x="4098925" y="3900488"/>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45" name="Line 57"/>
          <p:cNvSpPr>
            <a:spLocks noChangeShapeType="1"/>
          </p:cNvSpPr>
          <p:nvPr/>
        </p:nvSpPr>
        <p:spPr bwMode="auto">
          <a:xfrm flipV="1">
            <a:off x="4098925" y="3848100"/>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46" name="Line 58"/>
          <p:cNvSpPr>
            <a:spLocks noChangeShapeType="1"/>
          </p:cNvSpPr>
          <p:nvPr/>
        </p:nvSpPr>
        <p:spPr bwMode="auto">
          <a:xfrm flipV="1">
            <a:off x="4098925" y="3795713"/>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47" name="Line 59"/>
          <p:cNvSpPr>
            <a:spLocks noChangeShapeType="1"/>
          </p:cNvSpPr>
          <p:nvPr/>
        </p:nvSpPr>
        <p:spPr bwMode="auto">
          <a:xfrm flipV="1">
            <a:off x="4098925" y="374332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48" name="Line 60"/>
          <p:cNvSpPr>
            <a:spLocks noChangeShapeType="1"/>
          </p:cNvSpPr>
          <p:nvPr/>
        </p:nvSpPr>
        <p:spPr bwMode="auto">
          <a:xfrm flipV="1">
            <a:off x="4098925" y="3690938"/>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49" name="Line 61"/>
          <p:cNvSpPr>
            <a:spLocks noChangeShapeType="1"/>
          </p:cNvSpPr>
          <p:nvPr/>
        </p:nvSpPr>
        <p:spPr bwMode="auto">
          <a:xfrm flipV="1">
            <a:off x="4098925" y="3638550"/>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50" name="Line 62"/>
          <p:cNvSpPr>
            <a:spLocks noChangeShapeType="1"/>
          </p:cNvSpPr>
          <p:nvPr/>
        </p:nvSpPr>
        <p:spPr bwMode="auto">
          <a:xfrm flipV="1">
            <a:off x="4098925" y="3586163"/>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51" name="Line 63"/>
          <p:cNvSpPr>
            <a:spLocks noChangeShapeType="1"/>
          </p:cNvSpPr>
          <p:nvPr/>
        </p:nvSpPr>
        <p:spPr bwMode="auto">
          <a:xfrm flipV="1">
            <a:off x="4098925" y="3535363"/>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52" name="Line 64"/>
          <p:cNvSpPr>
            <a:spLocks noChangeShapeType="1"/>
          </p:cNvSpPr>
          <p:nvPr/>
        </p:nvSpPr>
        <p:spPr bwMode="auto">
          <a:xfrm flipV="1">
            <a:off x="4098925" y="348297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53" name="Line 65"/>
          <p:cNvSpPr>
            <a:spLocks noChangeShapeType="1"/>
          </p:cNvSpPr>
          <p:nvPr/>
        </p:nvSpPr>
        <p:spPr bwMode="auto">
          <a:xfrm flipV="1">
            <a:off x="4098925" y="3430588"/>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54" name="Line 66"/>
          <p:cNvSpPr>
            <a:spLocks noChangeShapeType="1"/>
          </p:cNvSpPr>
          <p:nvPr/>
        </p:nvSpPr>
        <p:spPr bwMode="auto">
          <a:xfrm flipV="1">
            <a:off x="4098925" y="3378200"/>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55" name="Line 67"/>
          <p:cNvSpPr>
            <a:spLocks noChangeShapeType="1"/>
          </p:cNvSpPr>
          <p:nvPr/>
        </p:nvSpPr>
        <p:spPr bwMode="auto">
          <a:xfrm flipV="1">
            <a:off x="4098925" y="3325813"/>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56" name="Line 68"/>
          <p:cNvSpPr>
            <a:spLocks noChangeShapeType="1"/>
          </p:cNvSpPr>
          <p:nvPr/>
        </p:nvSpPr>
        <p:spPr bwMode="auto">
          <a:xfrm flipV="1">
            <a:off x="4098925" y="327342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57" name="Line 69"/>
          <p:cNvSpPr>
            <a:spLocks noChangeShapeType="1"/>
          </p:cNvSpPr>
          <p:nvPr/>
        </p:nvSpPr>
        <p:spPr bwMode="auto">
          <a:xfrm flipV="1">
            <a:off x="4098925" y="3221038"/>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58" name="Line 70"/>
          <p:cNvSpPr>
            <a:spLocks noChangeShapeType="1"/>
          </p:cNvSpPr>
          <p:nvPr/>
        </p:nvSpPr>
        <p:spPr bwMode="auto">
          <a:xfrm flipV="1">
            <a:off x="4098925" y="3168650"/>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59" name="Line 71"/>
          <p:cNvSpPr>
            <a:spLocks noChangeShapeType="1"/>
          </p:cNvSpPr>
          <p:nvPr/>
        </p:nvSpPr>
        <p:spPr bwMode="auto">
          <a:xfrm flipV="1">
            <a:off x="4098925" y="3116263"/>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60" name="Line 72"/>
          <p:cNvSpPr>
            <a:spLocks noChangeShapeType="1"/>
          </p:cNvSpPr>
          <p:nvPr/>
        </p:nvSpPr>
        <p:spPr bwMode="auto">
          <a:xfrm flipV="1">
            <a:off x="4098925" y="3063875"/>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61" name="Line 73"/>
          <p:cNvSpPr>
            <a:spLocks noChangeShapeType="1"/>
          </p:cNvSpPr>
          <p:nvPr/>
        </p:nvSpPr>
        <p:spPr bwMode="auto">
          <a:xfrm flipV="1">
            <a:off x="4098925" y="301307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62" name="Line 74"/>
          <p:cNvSpPr>
            <a:spLocks noChangeShapeType="1"/>
          </p:cNvSpPr>
          <p:nvPr/>
        </p:nvSpPr>
        <p:spPr bwMode="auto">
          <a:xfrm flipV="1">
            <a:off x="4098925" y="2960688"/>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63" name="Line 75"/>
          <p:cNvSpPr>
            <a:spLocks noChangeShapeType="1"/>
          </p:cNvSpPr>
          <p:nvPr/>
        </p:nvSpPr>
        <p:spPr bwMode="auto">
          <a:xfrm flipV="1">
            <a:off x="4098925" y="2908300"/>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64" name="Line 76"/>
          <p:cNvSpPr>
            <a:spLocks noChangeShapeType="1"/>
          </p:cNvSpPr>
          <p:nvPr/>
        </p:nvSpPr>
        <p:spPr bwMode="auto">
          <a:xfrm flipV="1">
            <a:off x="4098925" y="2855913"/>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65" name="Line 77"/>
          <p:cNvSpPr>
            <a:spLocks noChangeShapeType="1"/>
          </p:cNvSpPr>
          <p:nvPr/>
        </p:nvSpPr>
        <p:spPr bwMode="auto">
          <a:xfrm flipV="1">
            <a:off x="4098925" y="280352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66" name="Line 78"/>
          <p:cNvSpPr>
            <a:spLocks noChangeShapeType="1"/>
          </p:cNvSpPr>
          <p:nvPr/>
        </p:nvSpPr>
        <p:spPr bwMode="auto">
          <a:xfrm flipV="1">
            <a:off x="4098925" y="2751138"/>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67" name="Line 79"/>
          <p:cNvSpPr>
            <a:spLocks noChangeShapeType="1"/>
          </p:cNvSpPr>
          <p:nvPr/>
        </p:nvSpPr>
        <p:spPr bwMode="auto">
          <a:xfrm flipV="1">
            <a:off x="4098925" y="2698750"/>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68" name="Line 80"/>
          <p:cNvSpPr>
            <a:spLocks noChangeShapeType="1"/>
          </p:cNvSpPr>
          <p:nvPr/>
        </p:nvSpPr>
        <p:spPr bwMode="auto">
          <a:xfrm flipV="1">
            <a:off x="4098925" y="2646363"/>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69" name="Line 81"/>
          <p:cNvSpPr>
            <a:spLocks noChangeShapeType="1"/>
          </p:cNvSpPr>
          <p:nvPr/>
        </p:nvSpPr>
        <p:spPr bwMode="auto">
          <a:xfrm flipV="1">
            <a:off x="4098925" y="2593975"/>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70" name="Line 82"/>
          <p:cNvSpPr>
            <a:spLocks noChangeShapeType="1"/>
          </p:cNvSpPr>
          <p:nvPr/>
        </p:nvSpPr>
        <p:spPr bwMode="auto">
          <a:xfrm flipV="1">
            <a:off x="4098925" y="2541588"/>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71" name="Line 83"/>
          <p:cNvSpPr>
            <a:spLocks noChangeShapeType="1"/>
          </p:cNvSpPr>
          <p:nvPr/>
        </p:nvSpPr>
        <p:spPr bwMode="auto">
          <a:xfrm flipV="1">
            <a:off x="4098925" y="2490788"/>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72" name="Line 84"/>
          <p:cNvSpPr>
            <a:spLocks noChangeShapeType="1"/>
          </p:cNvSpPr>
          <p:nvPr/>
        </p:nvSpPr>
        <p:spPr bwMode="auto">
          <a:xfrm flipV="1">
            <a:off x="4098925" y="2438400"/>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73" name="Line 85"/>
          <p:cNvSpPr>
            <a:spLocks noChangeShapeType="1"/>
          </p:cNvSpPr>
          <p:nvPr/>
        </p:nvSpPr>
        <p:spPr bwMode="auto">
          <a:xfrm flipV="1">
            <a:off x="4098925" y="2386013"/>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74" name="Line 86"/>
          <p:cNvSpPr>
            <a:spLocks noChangeShapeType="1"/>
          </p:cNvSpPr>
          <p:nvPr/>
        </p:nvSpPr>
        <p:spPr bwMode="auto">
          <a:xfrm flipV="1">
            <a:off x="4098925" y="233362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75" name="Line 87"/>
          <p:cNvSpPr>
            <a:spLocks noChangeShapeType="1"/>
          </p:cNvSpPr>
          <p:nvPr/>
        </p:nvSpPr>
        <p:spPr bwMode="auto">
          <a:xfrm flipV="1">
            <a:off x="4098925" y="2281238"/>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76" name="Line 88"/>
          <p:cNvSpPr>
            <a:spLocks noChangeShapeType="1"/>
          </p:cNvSpPr>
          <p:nvPr/>
        </p:nvSpPr>
        <p:spPr bwMode="auto">
          <a:xfrm flipV="1">
            <a:off x="4098925" y="2228850"/>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77" name="Line 89"/>
          <p:cNvSpPr>
            <a:spLocks noChangeShapeType="1"/>
          </p:cNvSpPr>
          <p:nvPr/>
        </p:nvSpPr>
        <p:spPr bwMode="auto">
          <a:xfrm flipV="1">
            <a:off x="4098925" y="2176463"/>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78" name="Line 90"/>
          <p:cNvSpPr>
            <a:spLocks noChangeShapeType="1"/>
          </p:cNvSpPr>
          <p:nvPr/>
        </p:nvSpPr>
        <p:spPr bwMode="auto">
          <a:xfrm flipV="1">
            <a:off x="4098925" y="2124075"/>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79" name="Line 91"/>
          <p:cNvSpPr>
            <a:spLocks noChangeShapeType="1"/>
          </p:cNvSpPr>
          <p:nvPr/>
        </p:nvSpPr>
        <p:spPr bwMode="auto">
          <a:xfrm flipV="1">
            <a:off x="4098925" y="2071688"/>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80" name="Line 92"/>
          <p:cNvSpPr>
            <a:spLocks noChangeShapeType="1"/>
          </p:cNvSpPr>
          <p:nvPr/>
        </p:nvSpPr>
        <p:spPr bwMode="auto">
          <a:xfrm flipV="1">
            <a:off x="4098925" y="2019300"/>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81" name="Line 93"/>
          <p:cNvSpPr>
            <a:spLocks noChangeShapeType="1"/>
          </p:cNvSpPr>
          <p:nvPr/>
        </p:nvSpPr>
        <p:spPr bwMode="auto">
          <a:xfrm flipV="1">
            <a:off x="4098925" y="1968500"/>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82" name="Line 94"/>
          <p:cNvSpPr>
            <a:spLocks noChangeShapeType="1"/>
          </p:cNvSpPr>
          <p:nvPr/>
        </p:nvSpPr>
        <p:spPr bwMode="auto">
          <a:xfrm flipV="1">
            <a:off x="4098925" y="1916113"/>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83" name="Line 95"/>
          <p:cNvSpPr>
            <a:spLocks noChangeShapeType="1"/>
          </p:cNvSpPr>
          <p:nvPr/>
        </p:nvSpPr>
        <p:spPr bwMode="auto">
          <a:xfrm flipV="1">
            <a:off x="4098925" y="186372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84" name="Line 96"/>
          <p:cNvSpPr>
            <a:spLocks noChangeShapeType="1"/>
          </p:cNvSpPr>
          <p:nvPr/>
        </p:nvSpPr>
        <p:spPr bwMode="auto">
          <a:xfrm flipV="1">
            <a:off x="4098925" y="1811338"/>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85" name="Line 97"/>
          <p:cNvSpPr>
            <a:spLocks noChangeShapeType="1"/>
          </p:cNvSpPr>
          <p:nvPr/>
        </p:nvSpPr>
        <p:spPr bwMode="auto">
          <a:xfrm flipV="1">
            <a:off x="4098925" y="1758950"/>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86" name="Line 98"/>
          <p:cNvSpPr>
            <a:spLocks noChangeShapeType="1"/>
          </p:cNvSpPr>
          <p:nvPr/>
        </p:nvSpPr>
        <p:spPr bwMode="auto">
          <a:xfrm flipV="1">
            <a:off x="4098925" y="1706563"/>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87" name="Line 99"/>
          <p:cNvSpPr>
            <a:spLocks noChangeShapeType="1"/>
          </p:cNvSpPr>
          <p:nvPr/>
        </p:nvSpPr>
        <p:spPr bwMode="auto">
          <a:xfrm flipV="1">
            <a:off x="4098925" y="165417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88" name="Line 100"/>
          <p:cNvSpPr>
            <a:spLocks noChangeShapeType="1"/>
          </p:cNvSpPr>
          <p:nvPr/>
        </p:nvSpPr>
        <p:spPr bwMode="auto">
          <a:xfrm flipV="1">
            <a:off x="4098925" y="1601788"/>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89" name="Line 101"/>
          <p:cNvSpPr>
            <a:spLocks noChangeShapeType="1"/>
          </p:cNvSpPr>
          <p:nvPr/>
        </p:nvSpPr>
        <p:spPr bwMode="auto">
          <a:xfrm flipV="1">
            <a:off x="4098925" y="1549400"/>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90" name="Line 102"/>
          <p:cNvSpPr>
            <a:spLocks noChangeShapeType="1"/>
          </p:cNvSpPr>
          <p:nvPr/>
        </p:nvSpPr>
        <p:spPr bwMode="auto">
          <a:xfrm flipV="1">
            <a:off x="4098925" y="1497013"/>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91" name="Line 103"/>
          <p:cNvSpPr>
            <a:spLocks noChangeShapeType="1"/>
          </p:cNvSpPr>
          <p:nvPr/>
        </p:nvSpPr>
        <p:spPr bwMode="auto">
          <a:xfrm flipV="1">
            <a:off x="4098925" y="1446213"/>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92" name="Line 104"/>
          <p:cNvSpPr>
            <a:spLocks noChangeShapeType="1"/>
          </p:cNvSpPr>
          <p:nvPr/>
        </p:nvSpPr>
        <p:spPr bwMode="auto">
          <a:xfrm flipV="1">
            <a:off x="4098925" y="139382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93" name="Line 105"/>
          <p:cNvSpPr>
            <a:spLocks noChangeShapeType="1"/>
          </p:cNvSpPr>
          <p:nvPr/>
        </p:nvSpPr>
        <p:spPr bwMode="auto">
          <a:xfrm flipV="1">
            <a:off x="4098925" y="1341438"/>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94" name="Line 106"/>
          <p:cNvSpPr>
            <a:spLocks noChangeShapeType="1"/>
          </p:cNvSpPr>
          <p:nvPr/>
        </p:nvSpPr>
        <p:spPr bwMode="auto">
          <a:xfrm flipV="1">
            <a:off x="4098925" y="1289050"/>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95" name="Line 107"/>
          <p:cNvSpPr>
            <a:spLocks noChangeShapeType="1"/>
          </p:cNvSpPr>
          <p:nvPr/>
        </p:nvSpPr>
        <p:spPr bwMode="auto">
          <a:xfrm flipV="1">
            <a:off x="4098925" y="1236663"/>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96" name="Line 108"/>
          <p:cNvSpPr>
            <a:spLocks noChangeShapeType="1"/>
          </p:cNvSpPr>
          <p:nvPr/>
        </p:nvSpPr>
        <p:spPr bwMode="auto">
          <a:xfrm flipV="1">
            <a:off x="4098925" y="118427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97" name="Line 109"/>
          <p:cNvSpPr>
            <a:spLocks noChangeShapeType="1"/>
          </p:cNvSpPr>
          <p:nvPr/>
        </p:nvSpPr>
        <p:spPr bwMode="auto">
          <a:xfrm flipV="1">
            <a:off x="4098925" y="1131888"/>
            <a:ext cx="0" cy="7937"/>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98" name="Line 110"/>
          <p:cNvSpPr>
            <a:spLocks noChangeShapeType="1"/>
          </p:cNvSpPr>
          <p:nvPr/>
        </p:nvSpPr>
        <p:spPr bwMode="auto">
          <a:xfrm flipV="1">
            <a:off x="4098925" y="1079500"/>
            <a:ext cx="0" cy="9525"/>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399" name="Line 111"/>
          <p:cNvSpPr>
            <a:spLocks noChangeShapeType="1"/>
          </p:cNvSpPr>
          <p:nvPr/>
        </p:nvSpPr>
        <p:spPr bwMode="auto">
          <a:xfrm flipV="1">
            <a:off x="4098925" y="714375"/>
            <a:ext cx="0" cy="7938"/>
          </a:xfrm>
          <a:prstGeom prst="line">
            <a:avLst/>
          </a:prstGeom>
          <a:noFill/>
          <a:ln w="22225">
            <a:solidFill>
              <a:srgbClr val="FFFFFF"/>
            </a:solidFill>
            <a:round/>
            <a:headEnd/>
            <a:tailEnd/>
          </a:ln>
        </p:spPr>
        <p:txBody>
          <a:bodyPr/>
          <a:lstStyle/>
          <a:p>
            <a:endParaRPr lang="en-US" sz="1600" i="0" smtClean="0">
              <a:solidFill>
                <a:srgbClr val="000000"/>
              </a:solidFill>
              <a:latin typeface="Arial" charset="0"/>
            </a:endParaRPr>
          </a:p>
        </p:txBody>
      </p:sp>
      <p:sp>
        <p:nvSpPr>
          <p:cNvPr id="268400" name="Line 112"/>
          <p:cNvSpPr>
            <a:spLocks noChangeShapeType="1"/>
          </p:cNvSpPr>
          <p:nvPr/>
        </p:nvSpPr>
        <p:spPr bwMode="auto">
          <a:xfrm flipV="1">
            <a:off x="5232400" y="1095375"/>
            <a:ext cx="11113" cy="4641850"/>
          </a:xfrm>
          <a:prstGeom prst="line">
            <a:avLst/>
          </a:prstGeom>
          <a:noFill/>
          <a:ln w="28575">
            <a:solidFill>
              <a:srgbClr val="FFFFFF"/>
            </a:solidFill>
            <a:round/>
            <a:headEnd/>
            <a:tailEnd/>
          </a:ln>
        </p:spPr>
        <p:txBody>
          <a:bodyPr/>
          <a:lstStyle/>
          <a:p>
            <a:endParaRPr lang="en-US" sz="1600" i="0" smtClean="0">
              <a:solidFill>
                <a:srgbClr val="000000"/>
              </a:solidFill>
              <a:latin typeface="Arial" charset="0"/>
            </a:endParaRPr>
          </a:p>
        </p:txBody>
      </p:sp>
      <p:sp>
        <p:nvSpPr>
          <p:cNvPr id="268401" name="Line 113"/>
          <p:cNvSpPr>
            <a:spLocks noChangeShapeType="1"/>
          </p:cNvSpPr>
          <p:nvPr/>
        </p:nvSpPr>
        <p:spPr bwMode="auto">
          <a:xfrm>
            <a:off x="3670300" y="1350963"/>
            <a:ext cx="946150" cy="0"/>
          </a:xfrm>
          <a:prstGeom prst="line">
            <a:avLst/>
          </a:prstGeom>
          <a:noFill/>
          <a:ln w="28575">
            <a:solidFill>
              <a:srgbClr val="FFFFFF"/>
            </a:solidFill>
            <a:round/>
            <a:headEnd/>
            <a:tailEnd/>
          </a:ln>
        </p:spPr>
        <p:txBody>
          <a:bodyPr/>
          <a:lstStyle/>
          <a:p>
            <a:endParaRPr lang="en-US" sz="1600" i="0" smtClean="0">
              <a:solidFill>
                <a:srgbClr val="000000"/>
              </a:solidFill>
              <a:latin typeface="Arial" charset="0"/>
            </a:endParaRPr>
          </a:p>
        </p:txBody>
      </p:sp>
      <p:sp>
        <p:nvSpPr>
          <p:cNvPr id="268402" name="Line 114"/>
          <p:cNvSpPr>
            <a:spLocks noChangeShapeType="1"/>
          </p:cNvSpPr>
          <p:nvPr/>
        </p:nvSpPr>
        <p:spPr bwMode="auto">
          <a:xfrm>
            <a:off x="3289300" y="1571625"/>
            <a:ext cx="1508125" cy="0"/>
          </a:xfrm>
          <a:prstGeom prst="line">
            <a:avLst/>
          </a:prstGeom>
          <a:noFill/>
          <a:ln w="28575">
            <a:solidFill>
              <a:srgbClr val="FFFFFF"/>
            </a:solidFill>
            <a:round/>
            <a:headEnd/>
            <a:tailEnd/>
          </a:ln>
        </p:spPr>
        <p:txBody>
          <a:bodyPr/>
          <a:lstStyle/>
          <a:p>
            <a:endParaRPr lang="en-US" sz="1600" i="0" smtClean="0">
              <a:solidFill>
                <a:srgbClr val="000000"/>
              </a:solidFill>
              <a:latin typeface="Arial" charset="0"/>
            </a:endParaRPr>
          </a:p>
        </p:txBody>
      </p:sp>
      <p:sp>
        <p:nvSpPr>
          <p:cNvPr id="268403" name="Line 115"/>
          <p:cNvSpPr>
            <a:spLocks noChangeShapeType="1"/>
          </p:cNvSpPr>
          <p:nvPr/>
        </p:nvSpPr>
        <p:spPr bwMode="auto">
          <a:xfrm>
            <a:off x="3065463" y="2012950"/>
            <a:ext cx="1470025" cy="0"/>
          </a:xfrm>
          <a:prstGeom prst="line">
            <a:avLst/>
          </a:prstGeom>
          <a:noFill/>
          <a:ln w="28575">
            <a:solidFill>
              <a:srgbClr val="FFFFFF"/>
            </a:solidFill>
            <a:round/>
            <a:headEnd/>
            <a:tailEnd/>
          </a:ln>
        </p:spPr>
        <p:txBody>
          <a:bodyPr/>
          <a:lstStyle/>
          <a:p>
            <a:endParaRPr lang="en-US" sz="1600" i="0" smtClean="0">
              <a:solidFill>
                <a:srgbClr val="000000"/>
              </a:solidFill>
              <a:latin typeface="Arial" charset="0"/>
            </a:endParaRPr>
          </a:p>
        </p:txBody>
      </p:sp>
      <p:sp>
        <p:nvSpPr>
          <p:cNvPr id="268404" name="Line 116"/>
          <p:cNvSpPr>
            <a:spLocks noChangeShapeType="1"/>
          </p:cNvSpPr>
          <p:nvPr/>
        </p:nvSpPr>
        <p:spPr bwMode="auto">
          <a:xfrm>
            <a:off x="3756025" y="2232025"/>
            <a:ext cx="966788" cy="0"/>
          </a:xfrm>
          <a:prstGeom prst="line">
            <a:avLst/>
          </a:prstGeom>
          <a:noFill/>
          <a:ln w="28575">
            <a:solidFill>
              <a:srgbClr val="FFFFFF"/>
            </a:solidFill>
            <a:round/>
            <a:headEnd/>
            <a:tailEnd/>
          </a:ln>
        </p:spPr>
        <p:txBody>
          <a:bodyPr/>
          <a:lstStyle/>
          <a:p>
            <a:endParaRPr lang="en-US" sz="1600" i="0" smtClean="0">
              <a:solidFill>
                <a:srgbClr val="000000"/>
              </a:solidFill>
              <a:latin typeface="Arial" charset="0"/>
            </a:endParaRPr>
          </a:p>
        </p:txBody>
      </p:sp>
      <p:sp>
        <p:nvSpPr>
          <p:cNvPr id="268405" name="Line 117"/>
          <p:cNvSpPr>
            <a:spLocks noChangeShapeType="1"/>
          </p:cNvSpPr>
          <p:nvPr/>
        </p:nvSpPr>
        <p:spPr bwMode="auto">
          <a:xfrm>
            <a:off x="3122613" y="2673350"/>
            <a:ext cx="1647825" cy="0"/>
          </a:xfrm>
          <a:prstGeom prst="line">
            <a:avLst/>
          </a:prstGeom>
          <a:noFill/>
          <a:ln w="28575">
            <a:solidFill>
              <a:srgbClr val="FFFFFF"/>
            </a:solidFill>
            <a:round/>
            <a:headEnd/>
            <a:tailEnd/>
          </a:ln>
        </p:spPr>
        <p:txBody>
          <a:bodyPr/>
          <a:lstStyle/>
          <a:p>
            <a:endParaRPr lang="en-US" sz="1600" i="0" smtClean="0">
              <a:solidFill>
                <a:srgbClr val="000000"/>
              </a:solidFill>
              <a:latin typeface="Arial" charset="0"/>
            </a:endParaRPr>
          </a:p>
        </p:txBody>
      </p:sp>
      <p:sp>
        <p:nvSpPr>
          <p:cNvPr id="268406" name="Line 118"/>
          <p:cNvSpPr>
            <a:spLocks noChangeShapeType="1"/>
          </p:cNvSpPr>
          <p:nvPr/>
        </p:nvSpPr>
        <p:spPr bwMode="auto">
          <a:xfrm>
            <a:off x="3713163" y="2894013"/>
            <a:ext cx="903287" cy="0"/>
          </a:xfrm>
          <a:prstGeom prst="line">
            <a:avLst/>
          </a:prstGeom>
          <a:noFill/>
          <a:ln w="28575">
            <a:solidFill>
              <a:srgbClr val="FFFFFF"/>
            </a:solidFill>
            <a:round/>
            <a:headEnd/>
            <a:tailEnd/>
          </a:ln>
        </p:spPr>
        <p:txBody>
          <a:bodyPr/>
          <a:lstStyle/>
          <a:p>
            <a:endParaRPr lang="en-US" sz="1600" i="0" smtClean="0">
              <a:solidFill>
                <a:srgbClr val="000000"/>
              </a:solidFill>
              <a:latin typeface="Arial" charset="0"/>
            </a:endParaRPr>
          </a:p>
        </p:txBody>
      </p:sp>
      <p:sp>
        <p:nvSpPr>
          <p:cNvPr id="268407" name="Line 119"/>
          <p:cNvSpPr>
            <a:spLocks noChangeShapeType="1"/>
          </p:cNvSpPr>
          <p:nvPr/>
        </p:nvSpPr>
        <p:spPr bwMode="auto">
          <a:xfrm>
            <a:off x="3581400" y="3335338"/>
            <a:ext cx="925513" cy="0"/>
          </a:xfrm>
          <a:prstGeom prst="line">
            <a:avLst/>
          </a:prstGeom>
          <a:noFill/>
          <a:ln w="28575">
            <a:solidFill>
              <a:srgbClr val="FFFFFF"/>
            </a:solidFill>
            <a:round/>
            <a:headEnd/>
            <a:tailEnd/>
          </a:ln>
        </p:spPr>
        <p:txBody>
          <a:bodyPr/>
          <a:lstStyle/>
          <a:p>
            <a:endParaRPr lang="en-US" sz="1600" i="0" smtClean="0">
              <a:solidFill>
                <a:srgbClr val="000000"/>
              </a:solidFill>
              <a:latin typeface="Arial" charset="0"/>
            </a:endParaRPr>
          </a:p>
        </p:txBody>
      </p:sp>
      <p:sp>
        <p:nvSpPr>
          <p:cNvPr id="268408" name="Line 120"/>
          <p:cNvSpPr>
            <a:spLocks noChangeShapeType="1"/>
          </p:cNvSpPr>
          <p:nvPr/>
        </p:nvSpPr>
        <p:spPr bwMode="auto">
          <a:xfrm>
            <a:off x="3487738" y="3556000"/>
            <a:ext cx="1725612" cy="0"/>
          </a:xfrm>
          <a:prstGeom prst="line">
            <a:avLst/>
          </a:prstGeom>
          <a:noFill/>
          <a:ln w="28575">
            <a:solidFill>
              <a:srgbClr val="FFFFFF"/>
            </a:solidFill>
            <a:round/>
            <a:headEnd/>
            <a:tailEnd/>
          </a:ln>
        </p:spPr>
        <p:txBody>
          <a:bodyPr/>
          <a:lstStyle/>
          <a:p>
            <a:endParaRPr lang="en-US" sz="1600" i="0" smtClean="0">
              <a:solidFill>
                <a:srgbClr val="000000"/>
              </a:solidFill>
              <a:latin typeface="Arial" charset="0"/>
            </a:endParaRPr>
          </a:p>
        </p:txBody>
      </p:sp>
      <p:sp>
        <p:nvSpPr>
          <p:cNvPr id="268409" name="Line 121"/>
          <p:cNvSpPr>
            <a:spLocks noChangeShapeType="1"/>
          </p:cNvSpPr>
          <p:nvPr/>
        </p:nvSpPr>
        <p:spPr bwMode="auto">
          <a:xfrm>
            <a:off x="3713163" y="3997325"/>
            <a:ext cx="1057275" cy="0"/>
          </a:xfrm>
          <a:prstGeom prst="line">
            <a:avLst/>
          </a:prstGeom>
          <a:noFill/>
          <a:ln w="28575">
            <a:solidFill>
              <a:srgbClr val="FFFFFF"/>
            </a:solidFill>
            <a:round/>
            <a:headEnd/>
            <a:tailEnd/>
          </a:ln>
        </p:spPr>
        <p:txBody>
          <a:bodyPr/>
          <a:lstStyle/>
          <a:p>
            <a:endParaRPr lang="en-US" sz="1600" i="0" smtClean="0">
              <a:solidFill>
                <a:srgbClr val="000000"/>
              </a:solidFill>
              <a:latin typeface="Arial" charset="0"/>
            </a:endParaRPr>
          </a:p>
        </p:txBody>
      </p:sp>
      <p:sp>
        <p:nvSpPr>
          <p:cNvPr id="268410" name="Line 122"/>
          <p:cNvSpPr>
            <a:spLocks noChangeShapeType="1"/>
          </p:cNvSpPr>
          <p:nvPr/>
        </p:nvSpPr>
        <p:spPr bwMode="auto">
          <a:xfrm>
            <a:off x="3340100" y="4217988"/>
            <a:ext cx="1222375" cy="0"/>
          </a:xfrm>
          <a:prstGeom prst="line">
            <a:avLst/>
          </a:prstGeom>
          <a:noFill/>
          <a:ln w="28575">
            <a:solidFill>
              <a:srgbClr val="FFFFFF"/>
            </a:solidFill>
            <a:round/>
            <a:headEnd/>
            <a:tailEnd/>
          </a:ln>
        </p:spPr>
        <p:txBody>
          <a:bodyPr/>
          <a:lstStyle/>
          <a:p>
            <a:endParaRPr lang="en-US" sz="1600" i="0" smtClean="0">
              <a:solidFill>
                <a:srgbClr val="000000"/>
              </a:solidFill>
              <a:latin typeface="Arial" charset="0"/>
            </a:endParaRPr>
          </a:p>
        </p:txBody>
      </p:sp>
      <p:sp>
        <p:nvSpPr>
          <p:cNvPr id="268411" name="Line 123"/>
          <p:cNvSpPr>
            <a:spLocks noChangeShapeType="1"/>
          </p:cNvSpPr>
          <p:nvPr/>
        </p:nvSpPr>
        <p:spPr bwMode="auto">
          <a:xfrm>
            <a:off x="3487738" y="4659313"/>
            <a:ext cx="1019175" cy="0"/>
          </a:xfrm>
          <a:prstGeom prst="line">
            <a:avLst/>
          </a:prstGeom>
          <a:noFill/>
          <a:ln w="28575">
            <a:solidFill>
              <a:srgbClr val="FFFFFF"/>
            </a:solidFill>
            <a:round/>
            <a:headEnd/>
            <a:tailEnd/>
          </a:ln>
        </p:spPr>
        <p:txBody>
          <a:bodyPr/>
          <a:lstStyle/>
          <a:p>
            <a:endParaRPr lang="en-US" sz="1600" i="0" smtClean="0">
              <a:solidFill>
                <a:srgbClr val="000000"/>
              </a:solidFill>
              <a:latin typeface="Arial" charset="0"/>
            </a:endParaRPr>
          </a:p>
        </p:txBody>
      </p:sp>
      <p:sp>
        <p:nvSpPr>
          <p:cNvPr id="268412" name="Line 124"/>
          <p:cNvSpPr>
            <a:spLocks noChangeShapeType="1"/>
          </p:cNvSpPr>
          <p:nvPr/>
        </p:nvSpPr>
        <p:spPr bwMode="auto">
          <a:xfrm>
            <a:off x="3627438" y="4881563"/>
            <a:ext cx="1331912" cy="0"/>
          </a:xfrm>
          <a:prstGeom prst="line">
            <a:avLst/>
          </a:prstGeom>
          <a:noFill/>
          <a:ln w="28575">
            <a:solidFill>
              <a:srgbClr val="FFFFFF"/>
            </a:solidFill>
            <a:round/>
            <a:headEnd/>
            <a:tailEnd/>
          </a:ln>
        </p:spPr>
        <p:txBody>
          <a:bodyPr/>
          <a:lstStyle/>
          <a:p>
            <a:endParaRPr lang="en-US" sz="1600" i="0" smtClean="0">
              <a:solidFill>
                <a:srgbClr val="000000"/>
              </a:solidFill>
              <a:latin typeface="Arial" charset="0"/>
            </a:endParaRPr>
          </a:p>
        </p:txBody>
      </p:sp>
      <p:sp>
        <p:nvSpPr>
          <p:cNvPr id="268413" name="Line 125"/>
          <p:cNvSpPr>
            <a:spLocks noChangeShapeType="1"/>
          </p:cNvSpPr>
          <p:nvPr/>
        </p:nvSpPr>
        <p:spPr bwMode="auto">
          <a:xfrm>
            <a:off x="3713163" y="5321300"/>
            <a:ext cx="793750" cy="0"/>
          </a:xfrm>
          <a:prstGeom prst="line">
            <a:avLst/>
          </a:prstGeom>
          <a:noFill/>
          <a:ln w="28575">
            <a:solidFill>
              <a:srgbClr val="FFFFFF"/>
            </a:solidFill>
            <a:round/>
            <a:headEnd/>
            <a:tailEnd/>
          </a:ln>
        </p:spPr>
        <p:txBody>
          <a:bodyPr/>
          <a:lstStyle/>
          <a:p>
            <a:endParaRPr lang="en-US" sz="1600" i="0" smtClean="0">
              <a:solidFill>
                <a:srgbClr val="000000"/>
              </a:solidFill>
              <a:latin typeface="Arial" charset="0"/>
            </a:endParaRPr>
          </a:p>
        </p:txBody>
      </p:sp>
      <p:sp>
        <p:nvSpPr>
          <p:cNvPr id="268414" name="Rectangle 126"/>
          <p:cNvSpPr>
            <a:spLocks noChangeArrowheads="1"/>
          </p:cNvSpPr>
          <p:nvPr/>
        </p:nvSpPr>
        <p:spPr bwMode="auto">
          <a:xfrm>
            <a:off x="4092575" y="1277938"/>
            <a:ext cx="149225" cy="146050"/>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8415" name="Rectangle 127"/>
          <p:cNvSpPr>
            <a:spLocks noChangeArrowheads="1"/>
          </p:cNvSpPr>
          <p:nvPr/>
        </p:nvSpPr>
        <p:spPr bwMode="auto">
          <a:xfrm>
            <a:off x="3971925" y="1517650"/>
            <a:ext cx="111125" cy="107950"/>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8416" name="Rectangle 128"/>
          <p:cNvSpPr>
            <a:spLocks noChangeArrowheads="1"/>
          </p:cNvSpPr>
          <p:nvPr/>
        </p:nvSpPr>
        <p:spPr bwMode="auto">
          <a:xfrm>
            <a:off x="3738563" y="1955800"/>
            <a:ext cx="117475" cy="114300"/>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8417" name="Rectangle 129"/>
          <p:cNvSpPr>
            <a:spLocks noChangeArrowheads="1"/>
          </p:cNvSpPr>
          <p:nvPr/>
        </p:nvSpPr>
        <p:spPr bwMode="auto">
          <a:xfrm>
            <a:off x="4159250" y="2162175"/>
            <a:ext cx="146050" cy="141288"/>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8418" name="Rectangle 130"/>
          <p:cNvSpPr>
            <a:spLocks noChangeArrowheads="1"/>
          </p:cNvSpPr>
          <p:nvPr/>
        </p:nvSpPr>
        <p:spPr bwMode="auto">
          <a:xfrm>
            <a:off x="3898900" y="2620963"/>
            <a:ext cx="107950" cy="104775"/>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8419" name="Rectangle 131"/>
          <p:cNvSpPr>
            <a:spLocks noChangeArrowheads="1"/>
          </p:cNvSpPr>
          <p:nvPr/>
        </p:nvSpPr>
        <p:spPr bwMode="auto">
          <a:xfrm>
            <a:off x="4090988" y="2820988"/>
            <a:ext cx="152400" cy="147637"/>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8420" name="Rectangle 132"/>
          <p:cNvSpPr>
            <a:spLocks noChangeArrowheads="1"/>
          </p:cNvSpPr>
          <p:nvPr/>
        </p:nvSpPr>
        <p:spPr bwMode="auto">
          <a:xfrm>
            <a:off x="3984625" y="3260725"/>
            <a:ext cx="155575" cy="150813"/>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8421" name="Rectangle 133"/>
          <p:cNvSpPr>
            <a:spLocks noChangeArrowheads="1"/>
          </p:cNvSpPr>
          <p:nvPr/>
        </p:nvSpPr>
        <p:spPr bwMode="auto">
          <a:xfrm>
            <a:off x="4276725" y="3505200"/>
            <a:ext cx="103188" cy="101600"/>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8422" name="Rectangle 134"/>
          <p:cNvSpPr>
            <a:spLocks noChangeArrowheads="1"/>
          </p:cNvSpPr>
          <p:nvPr/>
        </p:nvSpPr>
        <p:spPr bwMode="auto">
          <a:xfrm>
            <a:off x="4165600" y="3932238"/>
            <a:ext cx="134938" cy="131762"/>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8423" name="Rectangle 135"/>
          <p:cNvSpPr>
            <a:spLocks noChangeArrowheads="1"/>
          </p:cNvSpPr>
          <p:nvPr/>
        </p:nvSpPr>
        <p:spPr bwMode="auto">
          <a:xfrm>
            <a:off x="3890963" y="4157663"/>
            <a:ext cx="125412" cy="122237"/>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8424" name="Rectangle 136"/>
          <p:cNvSpPr>
            <a:spLocks noChangeArrowheads="1"/>
          </p:cNvSpPr>
          <p:nvPr/>
        </p:nvSpPr>
        <p:spPr bwMode="auto">
          <a:xfrm>
            <a:off x="3956050" y="4591050"/>
            <a:ext cx="142875" cy="138113"/>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8425" name="Rectangle 137"/>
          <p:cNvSpPr>
            <a:spLocks noChangeArrowheads="1"/>
          </p:cNvSpPr>
          <p:nvPr/>
        </p:nvSpPr>
        <p:spPr bwMode="auto">
          <a:xfrm>
            <a:off x="4238625" y="4822825"/>
            <a:ext cx="117475" cy="115888"/>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8426" name="Rectangle 138"/>
          <p:cNvSpPr>
            <a:spLocks noChangeArrowheads="1"/>
          </p:cNvSpPr>
          <p:nvPr/>
        </p:nvSpPr>
        <p:spPr bwMode="auto">
          <a:xfrm>
            <a:off x="4011613" y="5235575"/>
            <a:ext cx="174625" cy="169863"/>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8427" name="Rectangle 139"/>
          <p:cNvSpPr>
            <a:spLocks noChangeArrowheads="1"/>
          </p:cNvSpPr>
          <p:nvPr/>
        </p:nvSpPr>
        <p:spPr bwMode="auto">
          <a:xfrm>
            <a:off x="3149600" y="6221413"/>
            <a:ext cx="1890713"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Rosuvastatin Superior</a:t>
            </a:r>
            <a:endParaRPr lang="en-US" sz="1400" b="1" i="0" smtClean="0">
              <a:solidFill>
                <a:srgbClr val="FFFF00"/>
              </a:solidFill>
              <a:latin typeface="Times New Roman" pitchFamily="1" charset="0"/>
            </a:endParaRPr>
          </a:p>
        </p:txBody>
      </p:sp>
      <p:sp>
        <p:nvSpPr>
          <p:cNvPr id="268428" name="Rectangle 140"/>
          <p:cNvSpPr>
            <a:spLocks noChangeArrowheads="1"/>
          </p:cNvSpPr>
          <p:nvPr/>
        </p:nvSpPr>
        <p:spPr bwMode="auto">
          <a:xfrm>
            <a:off x="5889625" y="6221413"/>
            <a:ext cx="1771650"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Rosuvastatin Inferior</a:t>
            </a:r>
            <a:endParaRPr lang="en-US" sz="1400" b="1" i="0" smtClean="0">
              <a:solidFill>
                <a:srgbClr val="FFFF00"/>
              </a:solidFill>
              <a:latin typeface="Times New Roman" pitchFamily="1" charset="0"/>
            </a:endParaRPr>
          </a:p>
        </p:txBody>
      </p:sp>
      <p:sp>
        <p:nvSpPr>
          <p:cNvPr id="268429" name="Rectangle 141"/>
          <p:cNvSpPr>
            <a:spLocks noChangeArrowheads="1"/>
          </p:cNvSpPr>
          <p:nvPr/>
        </p:nvSpPr>
        <p:spPr bwMode="auto">
          <a:xfrm>
            <a:off x="2100263" y="1265238"/>
            <a:ext cx="354012"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Men</a:t>
            </a:r>
            <a:endParaRPr lang="en-US" sz="1400" b="1" i="0" smtClean="0">
              <a:solidFill>
                <a:srgbClr val="FFFF00"/>
              </a:solidFill>
              <a:latin typeface="Times New Roman" pitchFamily="1" charset="0"/>
            </a:endParaRPr>
          </a:p>
        </p:txBody>
      </p:sp>
      <p:sp>
        <p:nvSpPr>
          <p:cNvPr id="268430" name="Rectangle 142"/>
          <p:cNvSpPr>
            <a:spLocks noChangeArrowheads="1"/>
          </p:cNvSpPr>
          <p:nvPr/>
        </p:nvSpPr>
        <p:spPr bwMode="auto">
          <a:xfrm>
            <a:off x="1887538" y="1485900"/>
            <a:ext cx="641350"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Women</a:t>
            </a:r>
            <a:endParaRPr lang="en-US" sz="1400" b="1" i="0" smtClean="0">
              <a:solidFill>
                <a:srgbClr val="FFFF00"/>
              </a:solidFill>
              <a:latin typeface="Times New Roman" pitchFamily="1" charset="0"/>
            </a:endParaRPr>
          </a:p>
        </p:txBody>
      </p:sp>
      <p:sp>
        <p:nvSpPr>
          <p:cNvPr id="268431" name="Rectangle 143"/>
          <p:cNvSpPr>
            <a:spLocks noChangeArrowheads="1"/>
          </p:cNvSpPr>
          <p:nvPr/>
        </p:nvSpPr>
        <p:spPr bwMode="auto">
          <a:xfrm>
            <a:off x="1738313" y="1927225"/>
            <a:ext cx="384175"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Age </a:t>
            </a:r>
            <a:endParaRPr lang="en-US" sz="1400" b="1" i="0" smtClean="0">
              <a:solidFill>
                <a:srgbClr val="FFFF00"/>
              </a:solidFill>
              <a:latin typeface="Times New Roman" pitchFamily="1" charset="0"/>
            </a:endParaRPr>
          </a:p>
        </p:txBody>
      </p:sp>
      <p:sp>
        <p:nvSpPr>
          <p:cNvPr id="268432" name="Rectangle 144"/>
          <p:cNvSpPr>
            <a:spLocks noChangeArrowheads="1"/>
          </p:cNvSpPr>
          <p:nvPr/>
        </p:nvSpPr>
        <p:spPr bwMode="auto">
          <a:xfrm>
            <a:off x="2092325" y="1927225"/>
            <a:ext cx="103188" cy="212725"/>
          </a:xfrm>
          <a:prstGeom prst="rect">
            <a:avLst/>
          </a:prstGeom>
          <a:noFill/>
          <a:ln w="9525">
            <a:noFill/>
            <a:miter lim="800000"/>
            <a:headEnd/>
            <a:tailEnd/>
          </a:ln>
        </p:spPr>
        <p:txBody>
          <a:bodyPr wrap="none" lIns="0" tIns="0" rIns="0" bIns="0">
            <a:spAutoFit/>
          </a:bodyPr>
          <a:lstStyle/>
          <a:p>
            <a:r>
              <a:rPr lang="en-US" sz="1400" b="1" i="0" u="sng" smtClean="0">
                <a:solidFill>
                  <a:srgbClr val="FFFF00"/>
                </a:solidFill>
                <a:latin typeface="Arial" charset="0"/>
              </a:rPr>
              <a:t>&lt;</a:t>
            </a:r>
            <a:endParaRPr lang="en-US" sz="1400" b="1" i="0" smtClean="0">
              <a:solidFill>
                <a:srgbClr val="FFFF00"/>
              </a:solidFill>
              <a:latin typeface="Times New Roman" pitchFamily="1" charset="0"/>
            </a:endParaRPr>
          </a:p>
        </p:txBody>
      </p:sp>
      <p:sp>
        <p:nvSpPr>
          <p:cNvPr id="268433" name="Rectangle 145"/>
          <p:cNvSpPr>
            <a:spLocks noChangeArrowheads="1"/>
          </p:cNvSpPr>
          <p:nvPr/>
        </p:nvSpPr>
        <p:spPr bwMode="auto">
          <a:xfrm>
            <a:off x="2179638" y="1927225"/>
            <a:ext cx="246062"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 65</a:t>
            </a:r>
            <a:endParaRPr lang="en-US" sz="1400" b="1" i="0" smtClean="0">
              <a:solidFill>
                <a:srgbClr val="FFFF00"/>
              </a:solidFill>
              <a:latin typeface="Times New Roman" pitchFamily="1" charset="0"/>
            </a:endParaRPr>
          </a:p>
        </p:txBody>
      </p:sp>
      <p:sp>
        <p:nvSpPr>
          <p:cNvPr id="268434" name="Rectangle 146"/>
          <p:cNvSpPr>
            <a:spLocks noChangeArrowheads="1"/>
          </p:cNvSpPr>
          <p:nvPr/>
        </p:nvSpPr>
        <p:spPr bwMode="auto">
          <a:xfrm>
            <a:off x="1738313" y="2146300"/>
            <a:ext cx="733425"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Age &gt; 65</a:t>
            </a:r>
            <a:endParaRPr lang="en-US" sz="1400" b="1" i="0" smtClean="0">
              <a:solidFill>
                <a:srgbClr val="FFFF00"/>
              </a:solidFill>
              <a:latin typeface="Times New Roman" pitchFamily="1" charset="0"/>
            </a:endParaRPr>
          </a:p>
        </p:txBody>
      </p:sp>
      <p:sp>
        <p:nvSpPr>
          <p:cNvPr id="268435" name="Rectangle 147"/>
          <p:cNvSpPr>
            <a:spLocks noChangeArrowheads="1"/>
          </p:cNvSpPr>
          <p:nvPr/>
        </p:nvSpPr>
        <p:spPr bwMode="auto">
          <a:xfrm>
            <a:off x="1878013" y="2587625"/>
            <a:ext cx="652462"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Smoker</a:t>
            </a:r>
            <a:endParaRPr lang="en-US" sz="1400" b="1" i="0" smtClean="0">
              <a:solidFill>
                <a:srgbClr val="FFFF00"/>
              </a:solidFill>
              <a:latin typeface="Times New Roman" pitchFamily="1" charset="0"/>
            </a:endParaRPr>
          </a:p>
        </p:txBody>
      </p:sp>
      <p:sp>
        <p:nvSpPr>
          <p:cNvPr id="268436" name="Rectangle 148"/>
          <p:cNvSpPr>
            <a:spLocks noChangeArrowheads="1"/>
          </p:cNvSpPr>
          <p:nvPr/>
        </p:nvSpPr>
        <p:spPr bwMode="auto">
          <a:xfrm>
            <a:off x="1579563" y="2808288"/>
            <a:ext cx="1055687"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Non-Smoker</a:t>
            </a:r>
            <a:endParaRPr lang="en-US" sz="1400" b="1" i="0" smtClean="0">
              <a:solidFill>
                <a:srgbClr val="FFFF00"/>
              </a:solidFill>
              <a:latin typeface="Times New Roman" pitchFamily="1" charset="0"/>
            </a:endParaRPr>
          </a:p>
        </p:txBody>
      </p:sp>
      <p:sp>
        <p:nvSpPr>
          <p:cNvPr id="268437" name="Rectangle 149"/>
          <p:cNvSpPr>
            <a:spLocks noChangeArrowheads="1"/>
          </p:cNvSpPr>
          <p:nvPr/>
        </p:nvSpPr>
        <p:spPr bwMode="auto">
          <a:xfrm>
            <a:off x="1706563" y="3249613"/>
            <a:ext cx="885825"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Caucasian</a:t>
            </a:r>
            <a:endParaRPr lang="en-US" sz="1400" b="1" i="0" smtClean="0">
              <a:solidFill>
                <a:srgbClr val="FFFF00"/>
              </a:solidFill>
              <a:latin typeface="Times New Roman" pitchFamily="1" charset="0"/>
            </a:endParaRPr>
          </a:p>
        </p:txBody>
      </p:sp>
      <p:sp>
        <p:nvSpPr>
          <p:cNvPr id="268438" name="Rectangle 150"/>
          <p:cNvSpPr>
            <a:spLocks noChangeArrowheads="1"/>
          </p:cNvSpPr>
          <p:nvPr/>
        </p:nvSpPr>
        <p:spPr bwMode="auto">
          <a:xfrm>
            <a:off x="1406525" y="3471863"/>
            <a:ext cx="1289050"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Non-Caucasian</a:t>
            </a:r>
            <a:endParaRPr lang="en-US" sz="1400" b="1" i="0" smtClean="0">
              <a:solidFill>
                <a:srgbClr val="FFFF00"/>
              </a:solidFill>
              <a:latin typeface="Times New Roman" pitchFamily="1" charset="0"/>
            </a:endParaRPr>
          </a:p>
        </p:txBody>
      </p:sp>
      <p:sp>
        <p:nvSpPr>
          <p:cNvPr id="268439" name="Rectangle 151"/>
          <p:cNvSpPr>
            <a:spLocks noChangeArrowheads="1"/>
          </p:cNvSpPr>
          <p:nvPr/>
        </p:nvSpPr>
        <p:spPr bwMode="auto">
          <a:xfrm>
            <a:off x="1576388" y="3913188"/>
            <a:ext cx="1065212"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USA/Canada</a:t>
            </a:r>
            <a:endParaRPr lang="en-US" sz="1400" b="1" i="0" smtClean="0">
              <a:solidFill>
                <a:srgbClr val="FFFF00"/>
              </a:solidFill>
              <a:latin typeface="Times New Roman" pitchFamily="1" charset="0"/>
            </a:endParaRPr>
          </a:p>
        </p:txBody>
      </p:sp>
      <p:sp>
        <p:nvSpPr>
          <p:cNvPr id="268440" name="Rectangle 152"/>
          <p:cNvSpPr>
            <a:spLocks noChangeArrowheads="1"/>
          </p:cNvSpPr>
          <p:nvPr/>
        </p:nvSpPr>
        <p:spPr bwMode="auto">
          <a:xfrm>
            <a:off x="1509713" y="4133850"/>
            <a:ext cx="1152525"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Rest of World</a:t>
            </a:r>
            <a:endParaRPr lang="en-US" sz="1400" b="1" i="0" smtClean="0">
              <a:solidFill>
                <a:srgbClr val="FFFF00"/>
              </a:solidFill>
              <a:latin typeface="Times New Roman" pitchFamily="1" charset="0"/>
            </a:endParaRPr>
          </a:p>
        </p:txBody>
      </p:sp>
      <p:sp>
        <p:nvSpPr>
          <p:cNvPr id="268441" name="Rectangle 153"/>
          <p:cNvSpPr>
            <a:spLocks noChangeArrowheads="1"/>
          </p:cNvSpPr>
          <p:nvPr/>
        </p:nvSpPr>
        <p:spPr bwMode="auto">
          <a:xfrm>
            <a:off x="1524000" y="4575175"/>
            <a:ext cx="1131888"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Hypertension</a:t>
            </a:r>
            <a:endParaRPr lang="en-US" sz="1400" b="1" i="0" smtClean="0">
              <a:solidFill>
                <a:srgbClr val="FFFF00"/>
              </a:solidFill>
              <a:latin typeface="Times New Roman" pitchFamily="1" charset="0"/>
            </a:endParaRPr>
          </a:p>
        </p:txBody>
      </p:sp>
      <p:sp>
        <p:nvSpPr>
          <p:cNvPr id="268442" name="Rectangle 154"/>
          <p:cNvSpPr>
            <a:spLocks noChangeArrowheads="1"/>
          </p:cNvSpPr>
          <p:nvPr/>
        </p:nvSpPr>
        <p:spPr bwMode="auto">
          <a:xfrm>
            <a:off x="1311275" y="4795838"/>
            <a:ext cx="1417638"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No Hypertension</a:t>
            </a:r>
            <a:endParaRPr lang="en-US" sz="1400" b="1" i="0" smtClean="0">
              <a:solidFill>
                <a:srgbClr val="FFFF00"/>
              </a:solidFill>
              <a:latin typeface="Times New Roman" pitchFamily="1" charset="0"/>
            </a:endParaRPr>
          </a:p>
        </p:txBody>
      </p:sp>
      <p:sp>
        <p:nvSpPr>
          <p:cNvPr id="268443" name="Rectangle 155"/>
          <p:cNvSpPr>
            <a:spLocks noChangeArrowheads="1"/>
          </p:cNvSpPr>
          <p:nvPr/>
        </p:nvSpPr>
        <p:spPr bwMode="auto">
          <a:xfrm>
            <a:off x="1409700" y="5235575"/>
            <a:ext cx="1290638"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All Participants</a:t>
            </a:r>
            <a:endParaRPr lang="en-US" sz="1400" b="1" i="0" smtClean="0">
              <a:solidFill>
                <a:srgbClr val="FFFF00"/>
              </a:solidFill>
              <a:latin typeface="Times New Roman" pitchFamily="1" charset="0"/>
            </a:endParaRPr>
          </a:p>
        </p:txBody>
      </p:sp>
      <p:sp>
        <p:nvSpPr>
          <p:cNvPr id="268444" name="Rectangle 156"/>
          <p:cNvSpPr>
            <a:spLocks noChangeArrowheads="1"/>
          </p:cNvSpPr>
          <p:nvPr/>
        </p:nvSpPr>
        <p:spPr bwMode="auto">
          <a:xfrm>
            <a:off x="6032500" y="958850"/>
            <a:ext cx="325438"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N </a:t>
            </a:r>
            <a:endParaRPr lang="en-US" sz="1400" b="1" i="0" smtClean="0">
              <a:solidFill>
                <a:srgbClr val="000000"/>
              </a:solidFill>
              <a:latin typeface="Times New Roman" pitchFamily="1" charset="0"/>
            </a:endParaRPr>
          </a:p>
        </p:txBody>
      </p:sp>
      <p:sp>
        <p:nvSpPr>
          <p:cNvPr id="268445" name="Rectangle 157"/>
          <p:cNvSpPr>
            <a:spLocks noChangeArrowheads="1"/>
          </p:cNvSpPr>
          <p:nvPr/>
        </p:nvSpPr>
        <p:spPr bwMode="auto">
          <a:xfrm>
            <a:off x="6743700" y="958850"/>
            <a:ext cx="1358900"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P for Interaction</a:t>
            </a:r>
            <a:endParaRPr lang="en-US" sz="1400" b="1" i="0" smtClean="0">
              <a:solidFill>
                <a:srgbClr val="000000"/>
              </a:solidFill>
              <a:latin typeface="Times New Roman" pitchFamily="1" charset="0"/>
            </a:endParaRPr>
          </a:p>
        </p:txBody>
      </p:sp>
      <p:sp>
        <p:nvSpPr>
          <p:cNvPr id="268446" name="Rectangle 158"/>
          <p:cNvSpPr>
            <a:spLocks noChangeArrowheads="1"/>
          </p:cNvSpPr>
          <p:nvPr/>
        </p:nvSpPr>
        <p:spPr bwMode="auto">
          <a:xfrm>
            <a:off x="5983288" y="1265238"/>
            <a:ext cx="541337"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11,001</a:t>
            </a:r>
            <a:endParaRPr lang="en-US" sz="1400" b="1" i="0" smtClean="0">
              <a:solidFill>
                <a:srgbClr val="000000"/>
              </a:solidFill>
              <a:latin typeface="Times New Roman" pitchFamily="1" charset="0"/>
            </a:endParaRPr>
          </a:p>
        </p:txBody>
      </p:sp>
      <p:sp>
        <p:nvSpPr>
          <p:cNvPr id="268447" name="Rectangle 159"/>
          <p:cNvSpPr>
            <a:spLocks noChangeArrowheads="1"/>
          </p:cNvSpPr>
          <p:nvPr/>
        </p:nvSpPr>
        <p:spPr bwMode="auto">
          <a:xfrm>
            <a:off x="7054850" y="1265238"/>
            <a:ext cx="442913"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0.80</a:t>
            </a:r>
            <a:endParaRPr lang="en-US" sz="1400" b="1" i="0" smtClean="0">
              <a:solidFill>
                <a:srgbClr val="000000"/>
              </a:solidFill>
              <a:latin typeface="Times New Roman" pitchFamily="1" charset="0"/>
            </a:endParaRPr>
          </a:p>
        </p:txBody>
      </p:sp>
      <p:sp>
        <p:nvSpPr>
          <p:cNvPr id="268448" name="Rectangle 160"/>
          <p:cNvSpPr>
            <a:spLocks noChangeArrowheads="1"/>
          </p:cNvSpPr>
          <p:nvPr/>
        </p:nvSpPr>
        <p:spPr bwMode="auto">
          <a:xfrm>
            <a:off x="6019800" y="1485900"/>
            <a:ext cx="492125"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6,801</a:t>
            </a:r>
            <a:endParaRPr lang="en-US" sz="1400" b="1" i="0" smtClean="0">
              <a:solidFill>
                <a:srgbClr val="000000"/>
              </a:solidFill>
              <a:latin typeface="Times New Roman" pitchFamily="1" charset="0"/>
            </a:endParaRPr>
          </a:p>
        </p:txBody>
      </p:sp>
      <p:sp>
        <p:nvSpPr>
          <p:cNvPr id="268449" name="Rectangle 161"/>
          <p:cNvSpPr>
            <a:spLocks noChangeArrowheads="1"/>
          </p:cNvSpPr>
          <p:nvPr/>
        </p:nvSpPr>
        <p:spPr bwMode="auto">
          <a:xfrm>
            <a:off x="6019800" y="1927225"/>
            <a:ext cx="492125"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8,541</a:t>
            </a:r>
            <a:endParaRPr lang="en-US" sz="1400" b="1" i="0" smtClean="0">
              <a:solidFill>
                <a:srgbClr val="000000"/>
              </a:solidFill>
              <a:latin typeface="Times New Roman" pitchFamily="1" charset="0"/>
            </a:endParaRPr>
          </a:p>
        </p:txBody>
      </p:sp>
      <p:sp>
        <p:nvSpPr>
          <p:cNvPr id="268450" name="Rectangle 162"/>
          <p:cNvSpPr>
            <a:spLocks noChangeArrowheads="1"/>
          </p:cNvSpPr>
          <p:nvPr/>
        </p:nvSpPr>
        <p:spPr bwMode="auto">
          <a:xfrm>
            <a:off x="7054850" y="1927225"/>
            <a:ext cx="442913"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0.32</a:t>
            </a:r>
            <a:endParaRPr lang="en-US" sz="1400" b="1" i="0" smtClean="0">
              <a:solidFill>
                <a:srgbClr val="000000"/>
              </a:solidFill>
              <a:latin typeface="Times New Roman" pitchFamily="1" charset="0"/>
            </a:endParaRPr>
          </a:p>
        </p:txBody>
      </p:sp>
      <p:sp>
        <p:nvSpPr>
          <p:cNvPr id="268451" name="Rectangle 163"/>
          <p:cNvSpPr>
            <a:spLocks noChangeArrowheads="1"/>
          </p:cNvSpPr>
          <p:nvPr/>
        </p:nvSpPr>
        <p:spPr bwMode="auto">
          <a:xfrm>
            <a:off x="6019800" y="2146300"/>
            <a:ext cx="492125"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9,261</a:t>
            </a:r>
            <a:endParaRPr lang="en-US" sz="1400" b="1" i="0" smtClean="0">
              <a:solidFill>
                <a:srgbClr val="000000"/>
              </a:solidFill>
              <a:latin typeface="Times New Roman" pitchFamily="1" charset="0"/>
            </a:endParaRPr>
          </a:p>
        </p:txBody>
      </p:sp>
      <p:sp>
        <p:nvSpPr>
          <p:cNvPr id="268452" name="Rectangle 164"/>
          <p:cNvSpPr>
            <a:spLocks noChangeArrowheads="1"/>
          </p:cNvSpPr>
          <p:nvPr/>
        </p:nvSpPr>
        <p:spPr bwMode="auto">
          <a:xfrm>
            <a:off x="6019800" y="2587625"/>
            <a:ext cx="492125"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2,820</a:t>
            </a:r>
            <a:endParaRPr lang="en-US" sz="1400" b="1" i="0" smtClean="0">
              <a:solidFill>
                <a:srgbClr val="000000"/>
              </a:solidFill>
              <a:latin typeface="Times New Roman" pitchFamily="1" charset="0"/>
            </a:endParaRPr>
          </a:p>
        </p:txBody>
      </p:sp>
      <p:sp>
        <p:nvSpPr>
          <p:cNvPr id="268453" name="Rectangle 165"/>
          <p:cNvSpPr>
            <a:spLocks noChangeArrowheads="1"/>
          </p:cNvSpPr>
          <p:nvPr/>
        </p:nvSpPr>
        <p:spPr bwMode="auto">
          <a:xfrm>
            <a:off x="7054850" y="2587625"/>
            <a:ext cx="442913"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0.63</a:t>
            </a:r>
            <a:endParaRPr lang="en-US" sz="1400" b="1" i="0" smtClean="0">
              <a:solidFill>
                <a:srgbClr val="000000"/>
              </a:solidFill>
              <a:latin typeface="Times New Roman" pitchFamily="1" charset="0"/>
            </a:endParaRPr>
          </a:p>
        </p:txBody>
      </p:sp>
      <p:sp>
        <p:nvSpPr>
          <p:cNvPr id="268454" name="Rectangle 166"/>
          <p:cNvSpPr>
            <a:spLocks noChangeArrowheads="1"/>
          </p:cNvSpPr>
          <p:nvPr/>
        </p:nvSpPr>
        <p:spPr bwMode="auto">
          <a:xfrm>
            <a:off x="5983288" y="2808288"/>
            <a:ext cx="541337"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14,975</a:t>
            </a:r>
            <a:endParaRPr lang="en-US" sz="1400" b="1" i="0" smtClean="0">
              <a:solidFill>
                <a:srgbClr val="000000"/>
              </a:solidFill>
              <a:latin typeface="Times New Roman" pitchFamily="1" charset="0"/>
            </a:endParaRPr>
          </a:p>
        </p:txBody>
      </p:sp>
      <p:sp>
        <p:nvSpPr>
          <p:cNvPr id="268455" name="Rectangle 167"/>
          <p:cNvSpPr>
            <a:spLocks noChangeArrowheads="1"/>
          </p:cNvSpPr>
          <p:nvPr/>
        </p:nvSpPr>
        <p:spPr bwMode="auto">
          <a:xfrm>
            <a:off x="5983288" y="3249613"/>
            <a:ext cx="541337"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12,683</a:t>
            </a:r>
            <a:endParaRPr lang="en-US" sz="1400" b="1" i="0" smtClean="0">
              <a:solidFill>
                <a:srgbClr val="000000"/>
              </a:solidFill>
              <a:latin typeface="Times New Roman" pitchFamily="1" charset="0"/>
            </a:endParaRPr>
          </a:p>
        </p:txBody>
      </p:sp>
      <p:sp>
        <p:nvSpPr>
          <p:cNvPr id="268456" name="Rectangle 168"/>
          <p:cNvSpPr>
            <a:spLocks noChangeArrowheads="1"/>
          </p:cNvSpPr>
          <p:nvPr/>
        </p:nvSpPr>
        <p:spPr bwMode="auto">
          <a:xfrm>
            <a:off x="7054850" y="3249613"/>
            <a:ext cx="442913"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0.57</a:t>
            </a:r>
            <a:endParaRPr lang="en-US" sz="1400" b="1" i="0" smtClean="0">
              <a:solidFill>
                <a:srgbClr val="000000"/>
              </a:solidFill>
              <a:latin typeface="Times New Roman" pitchFamily="1" charset="0"/>
            </a:endParaRPr>
          </a:p>
        </p:txBody>
      </p:sp>
      <p:sp>
        <p:nvSpPr>
          <p:cNvPr id="268457" name="Rectangle 169"/>
          <p:cNvSpPr>
            <a:spLocks noChangeArrowheads="1"/>
          </p:cNvSpPr>
          <p:nvPr/>
        </p:nvSpPr>
        <p:spPr bwMode="auto">
          <a:xfrm>
            <a:off x="6019800" y="3471863"/>
            <a:ext cx="492125"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5,117</a:t>
            </a:r>
            <a:endParaRPr lang="en-US" sz="1400" b="1" i="0" smtClean="0">
              <a:solidFill>
                <a:srgbClr val="000000"/>
              </a:solidFill>
              <a:latin typeface="Times New Roman" pitchFamily="1" charset="0"/>
            </a:endParaRPr>
          </a:p>
        </p:txBody>
      </p:sp>
      <p:sp>
        <p:nvSpPr>
          <p:cNvPr id="268458" name="Rectangle 170"/>
          <p:cNvSpPr>
            <a:spLocks noChangeArrowheads="1"/>
          </p:cNvSpPr>
          <p:nvPr/>
        </p:nvSpPr>
        <p:spPr bwMode="auto">
          <a:xfrm>
            <a:off x="6019800" y="3913188"/>
            <a:ext cx="492125"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6,041</a:t>
            </a:r>
            <a:endParaRPr lang="en-US" sz="1400" b="1" i="0" smtClean="0">
              <a:solidFill>
                <a:srgbClr val="000000"/>
              </a:solidFill>
              <a:latin typeface="Times New Roman" pitchFamily="1" charset="0"/>
            </a:endParaRPr>
          </a:p>
        </p:txBody>
      </p:sp>
      <p:sp>
        <p:nvSpPr>
          <p:cNvPr id="268459" name="Rectangle 171"/>
          <p:cNvSpPr>
            <a:spLocks noChangeArrowheads="1"/>
          </p:cNvSpPr>
          <p:nvPr/>
        </p:nvSpPr>
        <p:spPr bwMode="auto">
          <a:xfrm>
            <a:off x="7054850" y="3913188"/>
            <a:ext cx="442913"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0.51</a:t>
            </a:r>
            <a:endParaRPr lang="en-US" sz="1400" b="1" i="0" smtClean="0">
              <a:solidFill>
                <a:srgbClr val="000000"/>
              </a:solidFill>
              <a:latin typeface="Times New Roman" pitchFamily="1" charset="0"/>
            </a:endParaRPr>
          </a:p>
        </p:txBody>
      </p:sp>
      <p:sp>
        <p:nvSpPr>
          <p:cNvPr id="268460" name="Rectangle 172"/>
          <p:cNvSpPr>
            <a:spLocks noChangeArrowheads="1"/>
          </p:cNvSpPr>
          <p:nvPr/>
        </p:nvSpPr>
        <p:spPr bwMode="auto">
          <a:xfrm>
            <a:off x="5983288" y="4133850"/>
            <a:ext cx="541337"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11,761</a:t>
            </a:r>
            <a:endParaRPr lang="en-US" sz="1400" b="1" i="0" smtClean="0">
              <a:solidFill>
                <a:srgbClr val="000000"/>
              </a:solidFill>
              <a:latin typeface="Times New Roman" pitchFamily="1" charset="0"/>
            </a:endParaRPr>
          </a:p>
        </p:txBody>
      </p:sp>
      <p:sp>
        <p:nvSpPr>
          <p:cNvPr id="268461" name="Rectangle 173"/>
          <p:cNvSpPr>
            <a:spLocks noChangeArrowheads="1"/>
          </p:cNvSpPr>
          <p:nvPr/>
        </p:nvSpPr>
        <p:spPr bwMode="auto">
          <a:xfrm>
            <a:off x="5983288" y="4575175"/>
            <a:ext cx="541337"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10,208</a:t>
            </a:r>
            <a:endParaRPr lang="en-US" sz="1400" b="1" i="0" smtClean="0">
              <a:solidFill>
                <a:srgbClr val="000000"/>
              </a:solidFill>
              <a:latin typeface="Times New Roman" pitchFamily="1" charset="0"/>
            </a:endParaRPr>
          </a:p>
        </p:txBody>
      </p:sp>
      <p:sp>
        <p:nvSpPr>
          <p:cNvPr id="268462" name="Rectangle 174"/>
          <p:cNvSpPr>
            <a:spLocks noChangeArrowheads="1"/>
          </p:cNvSpPr>
          <p:nvPr/>
        </p:nvSpPr>
        <p:spPr bwMode="auto">
          <a:xfrm>
            <a:off x="7054850" y="4575175"/>
            <a:ext cx="442913"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0.53</a:t>
            </a:r>
            <a:endParaRPr lang="en-US" sz="1400" b="1" i="0" smtClean="0">
              <a:solidFill>
                <a:srgbClr val="000000"/>
              </a:solidFill>
              <a:latin typeface="Times New Roman" pitchFamily="1" charset="0"/>
            </a:endParaRPr>
          </a:p>
        </p:txBody>
      </p:sp>
      <p:sp>
        <p:nvSpPr>
          <p:cNvPr id="268463" name="Rectangle 175"/>
          <p:cNvSpPr>
            <a:spLocks noChangeArrowheads="1"/>
          </p:cNvSpPr>
          <p:nvPr/>
        </p:nvSpPr>
        <p:spPr bwMode="auto">
          <a:xfrm>
            <a:off x="6019800" y="4795838"/>
            <a:ext cx="492125"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7,586</a:t>
            </a:r>
            <a:endParaRPr lang="en-US" sz="1400" b="1" i="0" smtClean="0">
              <a:solidFill>
                <a:srgbClr val="000000"/>
              </a:solidFill>
              <a:latin typeface="Times New Roman" pitchFamily="1" charset="0"/>
            </a:endParaRPr>
          </a:p>
        </p:txBody>
      </p:sp>
      <p:sp>
        <p:nvSpPr>
          <p:cNvPr id="268464" name="Rectangle 176"/>
          <p:cNvSpPr>
            <a:spLocks noChangeArrowheads="1"/>
          </p:cNvSpPr>
          <p:nvPr/>
        </p:nvSpPr>
        <p:spPr bwMode="auto">
          <a:xfrm>
            <a:off x="5983288" y="5235575"/>
            <a:ext cx="541337"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17,802</a:t>
            </a:r>
            <a:endParaRPr lang="en-US" sz="1400" b="1" i="0" smtClean="0">
              <a:solidFill>
                <a:srgbClr val="000000"/>
              </a:solidFill>
              <a:latin typeface="Times New Roman" pitchFamily="1" charset="0"/>
            </a:endParaRPr>
          </a:p>
        </p:txBody>
      </p:sp>
      <p:sp>
        <p:nvSpPr>
          <p:cNvPr id="268465" name="Text Box 177"/>
          <p:cNvSpPr txBox="1">
            <a:spLocks noChangeArrowheads="1"/>
          </p:cNvSpPr>
          <p:nvPr/>
        </p:nvSpPr>
        <p:spPr bwMode="auto">
          <a:xfrm>
            <a:off x="5646738" y="87313"/>
            <a:ext cx="2125662" cy="304800"/>
          </a:xfrm>
          <a:prstGeom prst="rect">
            <a:avLst/>
          </a:prstGeom>
          <a:noFill/>
          <a:ln w="9525">
            <a:noFill/>
            <a:miter lim="800000"/>
            <a:headEnd/>
            <a:tailEnd/>
          </a:ln>
          <a:effectLst/>
        </p:spPr>
        <p:txBody>
          <a:bodyPr wrap="none">
            <a:spAutoFit/>
          </a:bodyPr>
          <a:lstStyle/>
          <a:p>
            <a:r>
              <a:rPr lang="en-US" sz="1400" b="1" i="0" smtClean="0">
                <a:solidFill>
                  <a:srgbClr val="000000"/>
                </a:solidFill>
                <a:latin typeface="Arial" charset="0"/>
              </a:rPr>
              <a:t>Ridker et al NEJM 2008</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ChangeArrowheads="1"/>
          </p:cNvSpPr>
          <p:nvPr/>
        </p:nvSpPr>
        <p:spPr bwMode="auto">
          <a:xfrm>
            <a:off x="0" y="0"/>
            <a:ext cx="9144000" cy="838200"/>
          </a:xfrm>
          <a:prstGeom prst="rect">
            <a:avLst/>
          </a:prstGeom>
          <a:solidFill>
            <a:srgbClr val="CCFFFF"/>
          </a:solidFill>
          <a:ln w="9525">
            <a:solidFill>
              <a:schemeClr val="tx1"/>
            </a:solidFill>
            <a:miter lim="800000"/>
            <a:headEnd/>
            <a:tailEnd/>
          </a:ln>
          <a:effectLst/>
        </p:spPr>
        <p:txBody>
          <a:bodyPr wrap="none" anchor="ctr"/>
          <a:lstStyle/>
          <a:p>
            <a:r>
              <a:rPr lang="en-US" i="0" smtClean="0">
                <a:solidFill>
                  <a:srgbClr val="000000"/>
                </a:solidFill>
                <a:latin typeface="Arial Unicode MS" pitchFamily="34" charset="-128"/>
              </a:rPr>
              <a:t>JUPITER</a:t>
            </a:r>
          </a:p>
          <a:p>
            <a:r>
              <a:rPr lang="en-US" i="0" smtClean="0">
                <a:solidFill>
                  <a:srgbClr val="000000"/>
                </a:solidFill>
                <a:latin typeface="Arial Unicode MS" pitchFamily="34" charset="-128"/>
              </a:rPr>
              <a:t>Primary Endpoint – Subgroup Analysis II</a:t>
            </a:r>
          </a:p>
        </p:txBody>
      </p:sp>
      <p:pic>
        <p:nvPicPr>
          <p:cNvPr id="269315" name="Picture 3" descr="holding"/>
          <p:cNvPicPr>
            <a:picLocks noChangeAspect="1" noChangeArrowheads="1"/>
          </p:cNvPicPr>
          <p:nvPr/>
        </p:nvPicPr>
        <p:blipFill>
          <a:blip r:embed="rId3" cstate="print"/>
          <a:srcRect/>
          <a:stretch>
            <a:fillRect/>
          </a:stretch>
        </p:blipFill>
        <p:spPr bwMode="auto">
          <a:xfrm>
            <a:off x="7877175" y="47625"/>
            <a:ext cx="1219200" cy="739775"/>
          </a:xfrm>
          <a:prstGeom prst="rect">
            <a:avLst/>
          </a:prstGeom>
          <a:noFill/>
        </p:spPr>
      </p:pic>
      <p:sp>
        <p:nvSpPr>
          <p:cNvPr id="269316" name="AutoShape 4"/>
          <p:cNvSpPr>
            <a:spLocks noChangeAspect="1" noChangeArrowheads="1" noTextEdit="1"/>
          </p:cNvSpPr>
          <p:nvPr/>
        </p:nvSpPr>
        <p:spPr bwMode="auto">
          <a:xfrm>
            <a:off x="685800" y="1066800"/>
            <a:ext cx="8229600" cy="6172200"/>
          </a:xfrm>
          <a:prstGeom prst="rect">
            <a:avLst/>
          </a:prstGeom>
          <a:noFill/>
          <a:ln w="9525">
            <a:noFill/>
            <a:miter lim="800000"/>
            <a:headEnd/>
            <a:tailEnd/>
          </a:ln>
        </p:spPr>
        <p:txBody>
          <a:bodyPr/>
          <a:lstStyle/>
          <a:p>
            <a:endParaRPr lang="en-US" sz="1600" i="0" smtClean="0">
              <a:solidFill>
                <a:srgbClr val="000000"/>
              </a:solidFill>
              <a:latin typeface="Arial" charset="0"/>
            </a:endParaRPr>
          </a:p>
        </p:txBody>
      </p:sp>
      <p:sp>
        <p:nvSpPr>
          <p:cNvPr id="269317" name="Rectangle 5"/>
          <p:cNvSpPr>
            <a:spLocks noChangeArrowheads="1"/>
          </p:cNvSpPr>
          <p:nvPr/>
        </p:nvSpPr>
        <p:spPr bwMode="auto">
          <a:xfrm>
            <a:off x="1847850" y="5718175"/>
            <a:ext cx="6310313" cy="1588"/>
          </a:xfrm>
          <a:prstGeom prst="rect">
            <a:avLst/>
          </a:prstGeom>
          <a:solidFill>
            <a:srgbClr val="FFFFFF"/>
          </a:solidFill>
          <a:ln w="28575">
            <a:solidFill>
              <a:srgbClr val="FFFFFF"/>
            </a:solidFill>
            <a:miter lim="800000"/>
            <a:headEnd/>
            <a:tailEnd/>
          </a:ln>
        </p:spPr>
        <p:txBody>
          <a:bodyPr/>
          <a:lstStyle/>
          <a:p>
            <a:endParaRPr lang="en-US" sz="1600" i="0" smtClean="0">
              <a:solidFill>
                <a:srgbClr val="000000"/>
              </a:solidFill>
              <a:latin typeface="Arial" charset="0"/>
            </a:endParaRPr>
          </a:p>
        </p:txBody>
      </p:sp>
      <p:sp>
        <p:nvSpPr>
          <p:cNvPr id="269318" name="Line 6"/>
          <p:cNvSpPr>
            <a:spLocks noChangeShapeType="1"/>
          </p:cNvSpPr>
          <p:nvPr/>
        </p:nvSpPr>
        <p:spPr bwMode="auto">
          <a:xfrm flipV="1">
            <a:off x="2790825" y="5718175"/>
            <a:ext cx="0" cy="100013"/>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9319" name="Line 7"/>
          <p:cNvSpPr>
            <a:spLocks noChangeShapeType="1"/>
          </p:cNvSpPr>
          <p:nvPr/>
        </p:nvSpPr>
        <p:spPr bwMode="auto">
          <a:xfrm flipV="1">
            <a:off x="4075113" y="5718175"/>
            <a:ext cx="0" cy="100013"/>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9320" name="Line 8"/>
          <p:cNvSpPr>
            <a:spLocks noChangeShapeType="1"/>
          </p:cNvSpPr>
          <p:nvPr/>
        </p:nvSpPr>
        <p:spPr bwMode="auto">
          <a:xfrm flipV="1">
            <a:off x="5359400" y="5718175"/>
            <a:ext cx="0" cy="100013"/>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9321" name="Line 9"/>
          <p:cNvSpPr>
            <a:spLocks noChangeShapeType="1"/>
          </p:cNvSpPr>
          <p:nvPr/>
        </p:nvSpPr>
        <p:spPr bwMode="auto">
          <a:xfrm flipV="1">
            <a:off x="6643688" y="5718175"/>
            <a:ext cx="0" cy="100013"/>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9322" name="Line 10"/>
          <p:cNvSpPr>
            <a:spLocks noChangeShapeType="1"/>
          </p:cNvSpPr>
          <p:nvPr/>
        </p:nvSpPr>
        <p:spPr bwMode="auto">
          <a:xfrm flipV="1">
            <a:off x="7927975" y="5718175"/>
            <a:ext cx="0" cy="100013"/>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69323" name="Rectangle 11"/>
          <p:cNvSpPr>
            <a:spLocks noChangeArrowheads="1"/>
          </p:cNvSpPr>
          <p:nvPr/>
        </p:nvSpPr>
        <p:spPr bwMode="auto">
          <a:xfrm>
            <a:off x="2697163" y="5857875"/>
            <a:ext cx="344487"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0.25</a:t>
            </a:r>
            <a:endParaRPr lang="en-US" sz="1400" i="0" smtClean="0">
              <a:solidFill>
                <a:srgbClr val="000000"/>
              </a:solidFill>
              <a:latin typeface="Times New Roman" pitchFamily="1" charset="0"/>
            </a:endParaRPr>
          </a:p>
        </p:txBody>
      </p:sp>
      <p:sp>
        <p:nvSpPr>
          <p:cNvPr id="269324" name="Rectangle 12"/>
          <p:cNvSpPr>
            <a:spLocks noChangeArrowheads="1"/>
          </p:cNvSpPr>
          <p:nvPr/>
        </p:nvSpPr>
        <p:spPr bwMode="auto">
          <a:xfrm>
            <a:off x="3944938" y="5857875"/>
            <a:ext cx="246062"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0.5</a:t>
            </a:r>
            <a:endParaRPr lang="en-US" sz="1400" i="0" smtClean="0">
              <a:solidFill>
                <a:srgbClr val="000000"/>
              </a:solidFill>
              <a:latin typeface="Times New Roman" pitchFamily="1" charset="0"/>
            </a:endParaRPr>
          </a:p>
        </p:txBody>
      </p:sp>
      <p:sp>
        <p:nvSpPr>
          <p:cNvPr id="269325" name="Rectangle 13"/>
          <p:cNvSpPr>
            <a:spLocks noChangeArrowheads="1"/>
          </p:cNvSpPr>
          <p:nvPr/>
        </p:nvSpPr>
        <p:spPr bwMode="auto">
          <a:xfrm>
            <a:off x="5265738" y="5857875"/>
            <a:ext cx="246062"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1.0</a:t>
            </a:r>
            <a:endParaRPr lang="en-US" sz="1400" i="0" smtClean="0">
              <a:solidFill>
                <a:srgbClr val="000000"/>
              </a:solidFill>
              <a:latin typeface="Times New Roman" pitchFamily="1" charset="0"/>
            </a:endParaRPr>
          </a:p>
        </p:txBody>
      </p:sp>
      <p:sp>
        <p:nvSpPr>
          <p:cNvPr id="269326" name="Rectangle 14"/>
          <p:cNvSpPr>
            <a:spLocks noChangeArrowheads="1"/>
          </p:cNvSpPr>
          <p:nvPr/>
        </p:nvSpPr>
        <p:spPr bwMode="auto">
          <a:xfrm>
            <a:off x="6550025" y="5857875"/>
            <a:ext cx="246063"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2.0</a:t>
            </a:r>
            <a:endParaRPr lang="en-US" sz="1400" i="0" smtClean="0">
              <a:solidFill>
                <a:srgbClr val="000000"/>
              </a:solidFill>
              <a:latin typeface="Times New Roman" pitchFamily="1" charset="0"/>
            </a:endParaRPr>
          </a:p>
        </p:txBody>
      </p:sp>
      <p:sp>
        <p:nvSpPr>
          <p:cNvPr id="269327" name="Rectangle 15"/>
          <p:cNvSpPr>
            <a:spLocks noChangeArrowheads="1"/>
          </p:cNvSpPr>
          <p:nvPr/>
        </p:nvSpPr>
        <p:spPr bwMode="auto">
          <a:xfrm>
            <a:off x="7834313" y="5857875"/>
            <a:ext cx="246062"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4.0</a:t>
            </a:r>
            <a:endParaRPr lang="en-US" sz="1400" i="0" smtClean="0">
              <a:solidFill>
                <a:srgbClr val="000000"/>
              </a:solidFill>
              <a:latin typeface="Times New Roman" pitchFamily="1" charset="0"/>
            </a:endParaRPr>
          </a:p>
        </p:txBody>
      </p:sp>
      <p:sp>
        <p:nvSpPr>
          <p:cNvPr id="269328" name="Line 16"/>
          <p:cNvSpPr>
            <a:spLocks noChangeShapeType="1"/>
          </p:cNvSpPr>
          <p:nvPr/>
        </p:nvSpPr>
        <p:spPr bwMode="auto">
          <a:xfrm flipV="1">
            <a:off x="4286250" y="571023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29" name="Line 17"/>
          <p:cNvSpPr>
            <a:spLocks noChangeShapeType="1"/>
          </p:cNvSpPr>
          <p:nvPr/>
        </p:nvSpPr>
        <p:spPr bwMode="auto">
          <a:xfrm flipV="1">
            <a:off x="4286250" y="566102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30" name="Line 18"/>
          <p:cNvSpPr>
            <a:spLocks noChangeShapeType="1"/>
          </p:cNvSpPr>
          <p:nvPr/>
        </p:nvSpPr>
        <p:spPr bwMode="auto">
          <a:xfrm flipV="1">
            <a:off x="4286250" y="561181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31" name="Line 19"/>
          <p:cNvSpPr>
            <a:spLocks noChangeShapeType="1"/>
          </p:cNvSpPr>
          <p:nvPr/>
        </p:nvSpPr>
        <p:spPr bwMode="auto">
          <a:xfrm flipV="1">
            <a:off x="4286250" y="556260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32" name="Line 20"/>
          <p:cNvSpPr>
            <a:spLocks noChangeShapeType="1"/>
          </p:cNvSpPr>
          <p:nvPr/>
        </p:nvSpPr>
        <p:spPr bwMode="auto">
          <a:xfrm flipV="1">
            <a:off x="4286250" y="551338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33" name="Line 21"/>
          <p:cNvSpPr>
            <a:spLocks noChangeShapeType="1"/>
          </p:cNvSpPr>
          <p:nvPr/>
        </p:nvSpPr>
        <p:spPr bwMode="auto">
          <a:xfrm flipV="1">
            <a:off x="4286250" y="546417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34" name="Line 22"/>
          <p:cNvSpPr>
            <a:spLocks noChangeShapeType="1"/>
          </p:cNvSpPr>
          <p:nvPr/>
        </p:nvSpPr>
        <p:spPr bwMode="auto">
          <a:xfrm flipV="1">
            <a:off x="4286250" y="541337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35" name="Line 23"/>
          <p:cNvSpPr>
            <a:spLocks noChangeShapeType="1"/>
          </p:cNvSpPr>
          <p:nvPr/>
        </p:nvSpPr>
        <p:spPr bwMode="auto">
          <a:xfrm flipV="1">
            <a:off x="4286250" y="536416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36" name="Line 24"/>
          <p:cNvSpPr>
            <a:spLocks noChangeShapeType="1"/>
          </p:cNvSpPr>
          <p:nvPr/>
        </p:nvSpPr>
        <p:spPr bwMode="auto">
          <a:xfrm flipV="1">
            <a:off x="4286250" y="531495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37" name="Line 25"/>
          <p:cNvSpPr>
            <a:spLocks noChangeShapeType="1"/>
          </p:cNvSpPr>
          <p:nvPr/>
        </p:nvSpPr>
        <p:spPr bwMode="auto">
          <a:xfrm flipV="1">
            <a:off x="4286250" y="526573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38" name="Line 26"/>
          <p:cNvSpPr>
            <a:spLocks noChangeShapeType="1"/>
          </p:cNvSpPr>
          <p:nvPr/>
        </p:nvSpPr>
        <p:spPr bwMode="auto">
          <a:xfrm flipV="1">
            <a:off x="4286250" y="521652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39" name="Line 27"/>
          <p:cNvSpPr>
            <a:spLocks noChangeShapeType="1"/>
          </p:cNvSpPr>
          <p:nvPr/>
        </p:nvSpPr>
        <p:spPr bwMode="auto">
          <a:xfrm flipV="1">
            <a:off x="4286250" y="516731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40" name="Line 28"/>
          <p:cNvSpPr>
            <a:spLocks noChangeShapeType="1"/>
          </p:cNvSpPr>
          <p:nvPr/>
        </p:nvSpPr>
        <p:spPr bwMode="auto">
          <a:xfrm flipV="1">
            <a:off x="4119563" y="506730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41" name="Line 29"/>
          <p:cNvSpPr>
            <a:spLocks noChangeShapeType="1"/>
          </p:cNvSpPr>
          <p:nvPr/>
        </p:nvSpPr>
        <p:spPr bwMode="auto">
          <a:xfrm flipV="1">
            <a:off x="4119563" y="501808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42" name="Line 30"/>
          <p:cNvSpPr>
            <a:spLocks noChangeShapeType="1"/>
          </p:cNvSpPr>
          <p:nvPr/>
        </p:nvSpPr>
        <p:spPr bwMode="auto">
          <a:xfrm flipV="1">
            <a:off x="4119563" y="467201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43" name="Line 31"/>
          <p:cNvSpPr>
            <a:spLocks noChangeShapeType="1"/>
          </p:cNvSpPr>
          <p:nvPr/>
        </p:nvSpPr>
        <p:spPr bwMode="auto">
          <a:xfrm flipV="1">
            <a:off x="4119563" y="462280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44" name="Line 32"/>
          <p:cNvSpPr>
            <a:spLocks noChangeShapeType="1"/>
          </p:cNvSpPr>
          <p:nvPr/>
        </p:nvSpPr>
        <p:spPr bwMode="auto">
          <a:xfrm flipV="1">
            <a:off x="4119563" y="457358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45" name="Line 33"/>
          <p:cNvSpPr>
            <a:spLocks noChangeShapeType="1"/>
          </p:cNvSpPr>
          <p:nvPr/>
        </p:nvSpPr>
        <p:spPr bwMode="auto">
          <a:xfrm flipV="1">
            <a:off x="4119563" y="452278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46" name="Line 34"/>
          <p:cNvSpPr>
            <a:spLocks noChangeShapeType="1"/>
          </p:cNvSpPr>
          <p:nvPr/>
        </p:nvSpPr>
        <p:spPr bwMode="auto">
          <a:xfrm flipV="1">
            <a:off x="4119563" y="447357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47" name="Line 35"/>
          <p:cNvSpPr>
            <a:spLocks noChangeShapeType="1"/>
          </p:cNvSpPr>
          <p:nvPr/>
        </p:nvSpPr>
        <p:spPr bwMode="auto">
          <a:xfrm flipV="1">
            <a:off x="4119563" y="442436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48" name="Line 36"/>
          <p:cNvSpPr>
            <a:spLocks noChangeShapeType="1"/>
          </p:cNvSpPr>
          <p:nvPr/>
        </p:nvSpPr>
        <p:spPr bwMode="auto">
          <a:xfrm flipV="1">
            <a:off x="4286250" y="427672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49" name="Line 37"/>
          <p:cNvSpPr>
            <a:spLocks noChangeShapeType="1"/>
          </p:cNvSpPr>
          <p:nvPr/>
        </p:nvSpPr>
        <p:spPr bwMode="auto">
          <a:xfrm flipV="1">
            <a:off x="4286250" y="422592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50" name="Line 38"/>
          <p:cNvSpPr>
            <a:spLocks noChangeShapeType="1"/>
          </p:cNvSpPr>
          <p:nvPr/>
        </p:nvSpPr>
        <p:spPr bwMode="auto">
          <a:xfrm flipV="1">
            <a:off x="4286250" y="417671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51" name="Line 39"/>
          <p:cNvSpPr>
            <a:spLocks noChangeShapeType="1"/>
          </p:cNvSpPr>
          <p:nvPr/>
        </p:nvSpPr>
        <p:spPr bwMode="auto">
          <a:xfrm flipV="1">
            <a:off x="4286250" y="412750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52" name="Line 40"/>
          <p:cNvSpPr>
            <a:spLocks noChangeShapeType="1"/>
          </p:cNvSpPr>
          <p:nvPr/>
        </p:nvSpPr>
        <p:spPr bwMode="auto">
          <a:xfrm flipV="1">
            <a:off x="4286250" y="407828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53" name="Line 41"/>
          <p:cNvSpPr>
            <a:spLocks noChangeShapeType="1"/>
          </p:cNvSpPr>
          <p:nvPr/>
        </p:nvSpPr>
        <p:spPr bwMode="auto">
          <a:xfrm flipV="1">
            <a:off x="4286250" y="402907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54" name="Line 42"/>
          <p:cNvSpPr>
            <a:spLocks noChangeShapeType="1"/>
          </p:cNvSpPr>
          <p:nvPr/>
        </p:nvSpPr>
        <p:spPr bwMode="auto">
          <a:xfrm flipV="1">
            <a:off x="4286250" y="397986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55" name="Line 43"/>
          <p:cNvSpPr>
            <a:spLocks noChangeShapeType="1"/>
          </p:cNvSpPr>
          <p:nvPr/>
        </p:nvSpPr>
        <p:spPr bwMode="auto">
          <a:xfrm flipV="1">
            <a:off x="4286250" y="392906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56" name="Line 44"/>
          <p:cNvSpPr>
            <a:spLocks noChangeShapeType="1"/>
          </p:cNvSpPr>
          <p:nvPr/>
        </p:nvSpPr>
        <p:spPr bwMode="auto">
          <a:xfrm flipV="1">
            <a:off x="4286250" y="387985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57" name="Line 45"/>
          <p:cNvSpPr>
            <a:spLocks noChangeShapeType="1"/>
          </p:cNvSpPr>
          <p:nvPr/>
        </p:nvSpPr>
        <p:spPr bwMode="auto">
          <a:xfrm flipV="1">
            <a:off x="4286250" y="383063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58" name="Line 46"/>
          <p:cNvSpPr>
            <a:spLocks noChangeShapeType="1"/>
          </p:cNvSpPr>
          <p:nvPr/>
        </p:nvSpPr>
        <p:spPr bwMode="auto">
          <a:xfrm flipV="1">
            <a:off x="4286250" y="378142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59" name="Line 47"/>
          <p:cNvSpPr>
            <a:spLocks noChangeShapeType="1"/>
          </p:cNvSpPr>
          <p:nvPr/>
        </p:nvSpPr>
        <p:spPr bwMode="auto">
          <a:xfrm flipV="1">
            <a:off x="4286250" y="373221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60" name="Line 48"/>
          <p:cNvSpPr>
            <a:spLocks noChangeShapeType="1"/>
          </p:cNvSpPr>
          <p:nvPr/>
        </p:nvSpPr>
        <p:spPr bwMode="auto">
          <a:xfrm flipV="1">
            <a:off x="4286250" y="3681413"/>
            <a:ext cx="0" cy="9525"/>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61" name="Line 49"/>
          <p:cNvSpPr>
            <a:spLocks noChangeShapeType="1"/>
          </p:cNvSpPr>
          <p:nvPr/>
        </p:nvSpPr>
        <p:spPr bwMode="auto">
          <a:xfrm flipV="1">
            <a:off x="4286250" y="363220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62" name="Line 50"/>
          <p:cNvSpPr>
            <a:spLocks noChangeShapeType="1"/>
          </p:cNvSpPr>
          <p:nvPr/>
        </p:nvSpPr>
        <p:spPr bwMode="auto">
          <a:xfrm flipV="1">
            <a:off x="4286250" y="358298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63" name="Line 51"/>
          <p:cNvSpPr>
            <a:spLocks noChangeShapeType="1"/>
          </p:cNvSpPr>
          <p:nvPr/>
        </p:nvSpPr>
        <p:spPr bwMode="auto">
          <a:xfrm flipV="1">
            <a:off x="4286250" y="353377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64" name="Line 52"/>
          <p:cNvSpPr>
            <a:spLocks noChangeShapeType="1"/>
          </p:cNvSpPr>
          <p:nvPr/>
        </p:nvSpPr>
        <p:spPr bwMode="auto">
          <a:xfrm flipV="1">
            <a:off x="4286250" y="348456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65" name="Line 53"/>
          <p:cNvSpPr>
            <a:spLocks noChangeShapeType="1"/>
          </p:cNvSpPr>
          <p:nvPr/>
        </p:nvSpPr>
        <p:spPr bwMode="auto">
          <a:xfrm flipV="1">
            <a:off x="4286250" y="343535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66" name="Line 54"/>
          <p:cNvSpPr>
            <a:spLocks noChangeShapeType="1"/>
          </p:cNvSpPr>
          <p:nvPr/>
        </p:nvSpPr>
        <p:spPr bwMode="auto">
          <a:xfrm flipV="1">
            <a:off x="4286250" y="3384550"/>
            <a:ext cx="0" cy="9525"/>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67" name="Line 55"/>
          <p:cNvSpPr>
            <a:spLocks noChangeShapeType="1"/>
          </p:cNvSpPr>
          <p:nvPr/>
        </p:nvSpPr>
        <p:spPr bwMode="auto">
          <a:xfrm flipV="1">
            <a:off x="4286250" y="333533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68" name="Line 56"/>
          <p:cNvSpPr>
            <a:spLocks noChangeShapeType="1"/>
          </p:cNvSpPr>
          <p:nvPr/>
        </p:nvSpPr>
        <p:spPr bwMode="auto">
          <a:xfrm flipV="1">
            <a:off x="4286250" y="328612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69" name="Line 57"/>
          <p:cNvSpPr>
            <a:spLocks noChangeShapeType="1"/>
          </p:cNvSpPr>
          <p:nvPr/>
        </p:nvSpPr>
        <p:spPr bwMode="auto">
          <a:xfrm flipV="1">
            <a:off x="4286250" y="323691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70" name="Line 58"/>
          <p:cNvSpPr>
            <a:spLocks noChangeShapeType="1"/>
          </p:cNvSpPr>
          <p:nvPr/>
        </p:nvSpPr>
        <p:spPr bwMode="auto">
          <a:xfrm flipV="1">
            <a:off x="4286250" y="318770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71" name="Line 59"/>
          <p:cNvSpPr>
            <a:spLocks noChangeShapeType="1"/>
          </p:cNvSpPr>
          <p:nvPr/>
        </p:nvSpPr>
        <p:spPr bwMode="auto">
          <a:xfrm flipV="1">
            <a:off x="4286250" y="313848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72" name="Line 60"/>
          <p:cNvSpPr>
            <a:spLocks noChangeShapeType="1"/>
          </p:cNvSpPr>
          <p:nvPr/>
        </p:nvSpPr>
        <p:spPr bwMode="auto">
          <a:xfrm flipV="1">
            <a:off x="4286250" y="308768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73" name="Line 61"/>
          <p:cNvSpPr>
            <a:spLocks noChangeShapeType="1"/>
          </p:cNvSpPr>
          <p:nvPr/>
        </p:nvSpPr>
        <p:spPr bwMode="auto">
          <a:xfrm flipV="1">
            <a:off x="4286250" y="303847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74" name="Line 62"/>
          <p:cNvSpPr>
            <a:spLocks noChangeShapeType="1"/>
          </p:cNvSpPr>
          <p:nvPr/>
        </p:nvSpPr>
        <p:spPr bwMode="auto">
          <a:xfrm flipV="1">
            <a:off x="4286250" y="298926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75" name="Line 63"/>
          <p:cNvSpPr>
            <a:spLocks noChangeShapeType="1"/>
          </p:cNvSpPr>
          <p:nvPr/>
        </p:nvSpPr>
        <p:spPr bwMode="auto">
          <a:xfrm flipV="1">
            <a:off x="4286250" y="294005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76" name="Line 64"/>
          <p:cNvSpPr>
            <a:spLocks noChangeShapeType="1"/>
          </p:cNvSpPr>
          <p:nvPr/>
        </p:nvSpPr>
        <p:spPr bwMode="auto">
          <a:xfrm flipV="1">
            <a:off x="4286250" y="289083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77" name="Line 65"/>
          <p:cNvSpPr>
            <a:spLocks noChangeShapeType="1"/>
          </p:cNvSpPr>
          <p:nvPr/>
        </p:nvSpPr>
        <p:spPr bwMode="auto">
          <a:xfrm flipV="1">
            <a:off x="4286250" y="284162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78" name="Line 66"/>
          <p:cNvSpPr>
            <a:spLocks noChangeShapeType="1"/>
          </p:cNvSpPr>
          <p:nvPr/>
        </p:nvSpPr>
        <p:spPr bwMode="auto">
          <a:xfrm flipV="1">
            <a:off x="4286250" y="279082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79" name="Line 67"/>
          <p:cNvSpPr>
            <a:spLocks noChangeShapeType="1"/>
          </p:cNvSpPr>
          <p:nvPr/>
        </p:nvSpPr>
        <p:spPr bwMode="auto">
          <a:xfrm flipV="1">
            <a:off x="4286250" y="274161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80" name="Line 68"/>
          <p:cNvSpPr>
            <a:spLocks noChangeShapeType="1"/>
          </p:cNvSpPr>
          <p:nvPr/>
        </p:nvSpPr>
        <p:spPr bwMode="auto">
          <a:xfrm flipV="1">
            <a:off x="4286250" y="269240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81" name="Line 69"/>
          <p:cNvSpPr>
            <a:spLocks noChangeShapeType="1"/>
          </p:cNvSpPr>
          <p:nvPr/>
        </p:nvSpPr>
        <p:spPr bwMode="auto">
          <a:xfrm flipV="1">
            <a:off x="4286250" y="264318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82" name="Line 70"/>
          <p:cNvSpPr>
            <a:spLocks noChangeShapeType="1"/>
          </p:cNvSpPr>
          <p:nvPr/>
        </p:nvSpPr>
        <p:spPr bwMode="auto">
          <a:xfrm flipV="1">
            <a:off x="4286250" y="259397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83" name="Line 71"/>
          <p:cNvSpPr>
            <a:spLocks noChangeShapeType="1"/>
          </p:cNvSpPr>
          <p:nvPr/>
        </p:nvSpPr>
        <p:spPr bwMode="auto">
          <a:xfrm flipV="1">
            <a:off x="4286250" y="254476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84" name="Line 72"/>
          <p:cNvSpPr>
            <a:spLocks noChangeShapeType="1"/>
          </p:cNvSpPr>
          <p:nvPr/>
        </p:nvSpPr>
        <p:spPr bwMode="auto">
          <a:xfrm flipV="1">
            <a:off x="4286250" y="249396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85" name="Line 73"/>
          <p:cNvSpPr>
            <a:spLocks noChangeShapeType="1"/>
          </p:cNvSpPr>
          <p:nvPr/>
        </p:nvSpPr>
        <p:spPr bwMode="auto">
          <a:xfrm flipV="1">
            <a:off x="4286250" y="244475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86" name="Line 74"/>
          <p:cNvSpPr>
            <a:spLocks noChangeShapeType="1"/>
          </p:cNvSpPr>
          <p:nvPr/>
        </p:nvSpPr>
        <p:spPr bwMode="auto">
          <a:xfrm flipV="1">
            <a:off x="4286250" y="239553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87" name="Line 75"/>
          <p:cNvSpPr>
            <a:spLocks noChangeShapeType="1"/>
          </p:cNvSpPr>
          <p:nvPr/>
        </p:nvSpPr>
        <p:spPr bwMode="auto">
          <a:xfrm flipV="1">
            <a:off x="4286250" y="234632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88" name="Line 76"/>
          <p:cNvSpPr>
            <a:spLocks noChangeShapeType="1"/>
          </p:cNvSpPr>
          <p:nvPr/>
        </p:nvSpPr>
        <p:spPr bwMode="auto">
          <a:xfrm flipV="1">
            <a:off x="4286250" y="229711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89" name="Line 77"/>
          <p:cNvSpPr>
            <a:spLocks noChangeShapeType="1"/>
          </p:cNvSpPr>
          <p:nvPr/>
        </p:nvSpPr>
        <p:spPr bwMode="auto">
          <a:xfrm flipV="1">
            <a:off x="4286250" y="224790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90" name="Line 78"/>
          <p:cNvSpPr>
            <a:spLocks noChangeShapeType="1"/>
          </p:cNvSpPr>
          <p:nvPr/>
        </p:nvSpPr>
        <p:spPr bwMode="auto">
          <a:xfrm flipV="1">
            <a:off x="4286250" y="219710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91" name="Line 79"/>
          <p:cNvSpPr>
            <a:spLocks noChangeShapeType="1"/>
          </p:cNvSpPr>
          <p:nvPr/>
        </p:nvSpPr>
        <p:spPr bwMode="auto">
          <a:xfrm flipV="1">
            <a:off x="4286250" y="214788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92" name="Line 80"/>
          <p:cNvSpPr>
            <a:spLocks noChangeShapeType="1"/>
          </p:cNvSpPr>
          <p:nvPr/>
        </p:nvSpPr>
        <p:spPr bwMode="auto">
          <a:xfrm flipV="1">
            <a:off x="4286250" y="209867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93" name="Line 81"/>
          <p:cNvSpPr>
            <a:spLocks noChangeShapeType="1"/>
          </p:cNvSpPr>
          <p:nvPr/>
        </p:nvSpPr>
        <p:spPr bwMode="auto">
          <a:xfrm flipV="1">
            <a:off x="4286250" y="204946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94" name="Line 82"/>
          <p:cNvSpPr>
            <a:spLocks noChangeShapeType="1"/>
          </p:cNvSpPr>
          <p:nvPr/>
        </p:nvSpPr>
        <p:spPr bwMode="auto">
          <a:xfrm flipV="1">
            <a:off x="4286250" y="200025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95" name="Line 83"/>
          <p:cNvSpPr>
            <a:spLocks noChangeShapeType="1"/>
          </p:cNvSpPr>
          <p:nvPr/>
        </p:nvSpPr>
        <p:spPr bwMode="auto">
          <a:xfrm flipV="1">
            <a:off x="4286250" y="195103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96" name="Line 84"/>
          <p:cNvSpPr>
            <a:spLocks noChangeShapeType="1"/>
          </p:cNvSpPr>
          <p:nvPr/>
        </p:nvSpPr>
        <p:spPr bwMode="auto">
          <a:xfrm flipV="1">
            <a:off x="4286250" y="190023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97" name="Line 85"/>
          <p:cNvSpPr>
            <a:spLocks noChangeShapeType="1"/>
          </p:cNvSpPr>
          <p:nvPr/>
        </p:nvSpPr>
        <p:spPr bwMode="auto">
          <a:xfrm flipV="1">
            <a:off x="4286250" y="185102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98" name="Line 86"/>
          <p:cNvSpPr>
            <a:spLocks noChangeShapeType="1"/>
          </p:cNvSpPr>
          <p:nvPr/>
        </p:nvSpPr>
        <p:spPr bwMode="auto">
          <a:xfrm flipV="1">
            <a:off x="4286250" y="180181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399" name="Line 87"/>
          <p:cNvSpPr>
            <a:spLocks noChangeShapeType="1"/>
          </p:cNvSpPr>
          <p:nvPr/>
        </p:nvSpPr>
        <p:spPr bwMode="auto">
          <a:xfrm flipV="1">
            <a:off x="4286250" y="175260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00" name="Line 88"/>
          <p:cNvSpPr>
            <a:spLocks noChangeShapeType="1"/>
          </p:cNvSpPr>
          <p:nvPr/>
        </p:nvSpPr>
        <p:spPr bwMode="auto">
          <a:xfrm flipV="1">
            <a:off x="4286250" y="170338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01" name="Line 89"/>
          <p:cNvSpPr>
            <a:spLocks noChangeShapeType="1"/>
          </p:cNvSpPr>
          <p:nvPr/>
        </p:nvSpPr>
        <p:spPr bwMode="auto">
          <a:xfrm flipV="1">
            <a:off x="4286250" y="165417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02" name="Line 90"/>
          <p:cNvSpPr>
            <a:spLocks noChangeShapeType="1"/>
          </p:cNvSpPr>
          <p:nvPr/>
        </p:nvSpPr>
        <p:spPr bwMode="auto">
          <a:xfrm flipV="1">
            <a:off x="4286250" y="160337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03" name="Line 91"/>
          <p:cNvSpPr>
            <a:spLocks noChangeShapeType="1"/>
          </p:cNvSpPr>
          <p:nvPr/>
        </p:nvSpPr>
        <p:spPr bwMode="auto">
          <a:xfrm flipV="1">
            <a:off x="4286250" y="155416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04" name="Line 92"/>
          <p:cNvSpPr>
            <a:spLocks noChangeShapeType="1"/>
          </p:cNvSpPr>
          <p:nvPr/>
        </p:nvSpPr>
        <p:spPr bwMode="auto">
          <a:xfrm flipV="1">
            <a:off x="4286250" y="150495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05" name="Line 93"/>
          <p:cNvSpPr>
            <a:spLocks noChangeShapeType="1"/>
          </p:cNvSpPr>
          <p:nvPr/>
        </p:nvSpPr>
        <p:spPr bwMode="auto">
          <a:xfrm flipV="1">
            <a:off x="4286250" y="145573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06" name="Line 94"/>
          <p:cNvSpPr>
            <a:spLocks noChangeShapeType="1"/>
          </p:cNvSpPr>
          <p:nvPr/>
        </p:nvSpPr>
        <p:spPr bwMode="auto">
          <a:xfrm flipV="1">
            <a:off x="4286250" y="140652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07" name="Line 95"/>
          <p:cNvSpPr>
            <a:spLocks noChangeShapeType="1"/>
          </p:cNvSpPr>
          <p:nvPr/>
        </p:nvSpPr>
        <p:spPr bwMode="auto">
          <a:xfrm flipV="1">
            <a:off x="4286250" y="135731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08" name="Line 96"/>
          <p:cNvSpPr>
            <a:spLocks noChangeShapeType="1"/>
          </p:cNvSpPr>
          <p:nvPr/>
        </p:nvSpPr>
        <p:spPr bwMode="auto">
          <a:xfrm flipV="1">
            <a:off x="4286250" y="130651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09" name="Line 97"/>
          <p:cNvSpPr>
            <a:spLocks noChangeShapeType="1"/>
          </p:cNvSpPr>
          <p:nvPr/>
        </p:nvSpPr>
        <p:spPr bwMode="auto">
          <a:xfrm flipV="1">
            <a:off x="4286250" y="125730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10" name="Line 98"/>
          <p:cNvSpPr>
            <a:spLocks noChangeShapeType="1"/>
          </p:cNvSpPr>
          <p:nvPr/>
        </p:nvSpPr>
        <p:spPr bwMode="auto">
          <a:xfrm flipV="1">
            <a:off x="4286250" y="120808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11" name="Line 99"/>
          <p:cNvSpPr>
            <a:spLocks noChangeShapeType="1"/>
          </p:cNvSpPr>
          <p:nvPr/>
        </p:nvSpPr>
        <p:spPr bwMode="auto">
          <a:xfrm flipV="1">
            <a:off x="4286250" y="115887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12" name="Line 100"/>
          <p:cNvSpPr>
            <a:spLocks noChangeShapeType="1"/>
          </p:cNvSpPr>
          <p:nvPr/>
        </p:nvSpPr>
        <p:spPr bwMode="auto">
          <a:xfrm flipV="1">
            <a:off x="4286250" y="110966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13" name="Line 101"/>
          <p:cNvSpPr>
            <a:spLocks noChangeShapeType="1"/>
          </p:cNvSpPr>
          <p:nvPr/>
        </p:nvSpPr>
        <p:spPr bwMode="auto">
          <a:xfrm flipV="1">
            <a:off x="4286250" y="106045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14" name="Line 102"/>
          <p:cNvSpPr>
            <a:spLocks noChangeShapeType="1"/>
          </p:cNvSpPr>
          <p:nvPr/>
        </p:nvSpPr>
        <p:spPr bwMode="auto">
          <a:xfrm flipV="1">
            <a:off x="4286250" y="100965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15" name="Line 103"/>
          <p:cNvSpPr>
            <a:spLocks noChangeShapeType="1"/>
          </p:cNvSpPr>
          <p:nvPr/>
        </p:nvSpPr>
        <p:spPr bwMode="auto">
          <a:xfrm flipV="1">
            <a:off x="4286250" y="96043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16" name="Line 104"/>
          <p:cNvSpPr>
            <a:spLocks noChangeShapeType="1"/>
          </p:cNvSpPr>
          <p:nvPr/>
        </p:nvSpPr>
        <p:spPr bwMode="auto">
          <a:xfrm flipV="1">
            <a:off x="4286250" y="91122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17" name="Line 105"/>
          <p:cNvSpPr>
            <a:spLocks noChangeShapeType="1"/>
          </p:cNvSpPr>
          <p:nvPr/>
        </p:nvSpPr>
        <p:spPr bwMode="auto">
          <a:xfrm flipV="1">
            <a:off x="4133850" y="86201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18" name="Line 106"/>
          <p:cNvSpPr>
            <a:spLocks noChangeShapeType="1"/>
          </p:cNvSpPr>
          <p:nvPr/>
        </p:nvSpPr>
        <p:spPr bwMode="auto">
          <a:xfrm flipV="1">
            <a:off x="4133850" y="81280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19" name="Line 107"/>
          <p:cNvSpPr>
            <a:spLocks noChangeShapeType="1"/>
          </p:cNvSpPr>
          <p:nvPr/>
        </p:nvSpPr>
        <p:spPr bwMode="auto">
          <a:xfrm flipV="1">
            <a:off x="4133850" y="76358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20" name="Line 108"/>
          <p:cNvSpPr>
            <a:spLocks noChangeShapeType="1"/>
          </p:cNvSpPr>
          <p:nvPr/>
        </p:nvSpPr>
        <p:spPr bwMode="auto">
          <a:xfrm>
            <a:off x="2581275" y="1625600"/>
            <a:ext cx="2066925" cy="0"/>
          </a:xfrm>
          <a:prstGeom prst="line">
            <a:avLst/>
          </a:prstGeom>
          <a:noFill/>
          <a:ln w="14288">
            <a:solidFill>
              <a:srgbClr val="FFFFFF"/>
            </a:solidFill>
            <a:round/>
            <a:headEnd/>
            <a:tailEnd/>
          </a:ln>
        </p:spPr>
        <p:txBody>
          <a:bodyPr/>
          <a:lstStyle/>
          <a:p>
            <a:endParaRPr lang="en-US" sz="1600" i="0" smtClean="0">
              <a:solidFill>
                <a:srgbClr val="000000"/>
              </a:solidFill>
              <a:latin typeface="Arial" charset="0"/>
            </a:endParaRPr>
          </a:p>
        </p:txBody>
      </p:sp>
      <p:sp>
        <p:nvSpPr>
          <p:cNvPr id="269421" name="Line 109"/>
          <p:cNvSpPr>
            <a:spLocks noChangeShapeType="1"/>
          </p:cNvSpPr>
          <p:nvPr/>
        </p:nvSpPr>
        <p:spPr bwMode="auto">
          <a:xfrm>
            <a:off x="4038600" y="1855788"/>
            <a:ext cx="812800" cy="0"/>
          </a:xfrm>
          <a:prstGeom prst="line">
            <a:avLst/>
          </a:prstGeom>
          <a:noFill/>
          <a:ln w="14288">
            <a:solidFill>
              <a:srgbClr val="FFFFFF"/>
            </a:solidFill>
            <a:round/>
            <a:headEnd/>
            <a:tailEnd/>
          </a:ln>
        </p:spPr>
        <p:txBody>
          <a:bodyPr/>
          <a:lstStyle/>
          <a:p>
            <a:endParaRPr lang="en-US" sz="1600" i="0" smtClean="0">
              <a:solidFill>
                <a:srgbClr val="000000"/>
              </a:solidFill>
              <a:latin typeface="Arial" charset="0"/>
            </a:endParaRPr>
          </a:p>
        </p:txBody>
      </p:sp>
      <p:sp>
        <p:nvSpPr>
          <p:cNvPr id="269422" name="Line 110"/>
          <p:cNvSpPr>
            <a:spLocks noChangeShapeType="1"/>
          </p:cNvSpPr>
          <p:nvPr/>
        </p:nvSpPr>
        <p:spPr bwMode="auto">
          <a:xfrm>
            <a:off x="3662363" y="2316163"/>
            <a:ext cx="1439862" cy="0"/>
          </a:xfrm>
          <a:prstGeom prst="line">
            <a:avLst/>
          </a:prstGeom>
          <a:noFill/>
          <a:ln w="14288">
            <a:solidFill>
              <a:srgbClr val="FFFFFF"/>
            </a:solidFill>
            <a:round/>
            <a:headEnd/>
            <a:tailEnd/>
          </a:ln>
        </p:spPr>
        <p:txBody>
          <a:bodyPr/>
          <a:lstStyle/>
          <a:p>
            <a:endParaRPr lang="en-US" sz="1600" i="0" smtClean="0">
              <a:solidFill>
                <a:srgbClr val="000000"/>
              </a:solidFill>
              <a:latin typeface="Arial" charset="0"/>
            </a:endParaRPr>
          </a:p>
        </p:txBody>
      </p:sp>
      <p:sp>
        <p:nvSpPr>
          <p:cNvPr id="269423" name="Line 111"/>
          <p:cNvSpPr>
            <a:spLocks noChangeShapeType="1"/>
          </p:cNvSpPr>
          <p:nvPr/>
        </p:nvSpPr>
        <p:spPr bwMode="auto">
          <a:xfrm>
            <a:off x="3360738" y="2546350"/>
            <a:ext cx="1230312" cy="0"/>
          </a:xfrm>
          <a:prstGeom prst="line">
            <a:avLst/>
          </a:prstGeom>
          <a:noFill/>
          <a:ln w="14288">
            <a:solidFill>
              <a:srgbClr val="FFFFFF"/>
            </a:solidFill>
            <a:round/>
            <a:headEnd/>
            <a:tailEnd/>
          </a:ln>
        </p:spPr>
        <p:txBody>
          <a:bodyPr/>
          <a:lstStyle/>
          <a:p>
            <a:endParaRPr lang="en-US" sz="1600" i="0" smtClean="0">
              <a:solidFill>
                <a:srgbClr val="000000"/>
              </a:solidFill>
              <a:latin typeface="Arial" charset="0"/>
            </a:endParaRPr>
          </a:p>
        </p:txBody>
      </p:sp>
      <p:sp>
        <p:nvSpPr>
          <p:cNvPr id="269424" name="Line 112"/>
          <p:cNvSpPr>
            <a:spLocks noChangeShapeType="1"/>
          </p:cNvSpPr>
          <p:nvPr/>
        </p:nvSpPr>
        <p:spPr bwMode="auto">
          <a:xfrm>
            <a:off x="3879850" y="2774950"/>
            <a:ext cx="1365250" cy="0"/>
          </a:xfrm>
          <a:prstGeom prst="line">
            <a:avLst/>
          </a:prstGeom>
          <a:noFill/>
          <a:ln w="14288">
            <a:solidFill>
              <a:srgbClr val="FFFFFF"/>
            </a:solidFill>
            <a:round/>
            <a:headEnd/>
            <a:tailEnd/>
          </a:ln>
        </p:spPr>
        <p:txBody>
          <a:bodyPr/>
          <a:lstStyle/>
          <a:p>
            <a:endParaRPr lang="en-US" sz="1600" i="0" smtClean="0">
              <a:solidFill>
                <a:srgbClr val="000000"/>
              </a:solidFill>
              <a:latin typeface="Arial" charset="0"/>
            </a:endParaRPr>
          </a:p>
        </p:txBody>
      </p:sp>
      <p:sp>
        <p:nvSpPr>
          <p:cNvPr id="269425" name="Line 113"/>
          <p:cNvSpPr>
            <a:spLocks noChangeShapeType="1"/>
          </p:cNvSpPr>
          <p:nvPr/>
        </p:nvSpPr>
        <p:spPr bwMode="auto">
          <a:xfrm>
            <a:off x="4038600" y="3235325"/>
            <a:ext cx="1147763" cy="0"/>
          </a:xfrm>
          <a:prstGeom prst="line">
            <a:avLst/>
          </a:prstGeom>
          <a:noFill/>
          <a:ln w="14288">
            <a:solidFill>
              <a:srgbClr val="FFFFFF"/>
            </a:solidFill>
            <a:round/>
            <a:headEnd/>
            <a:tailEnd/>
          </a:ln>
        </p:spPr>
        <p:txBody>
          <a:bodyPr/>
          <a:lstStyle/>
          <a:p>
            <a:endParaRPr lang="en-US" sz="1600" i="0" smtClean="0">
              <a:solidFill>
                <a:srgbClr val="000000"/>
              </a:solidFill>
              <a:latin typeface="Arial" charset="0"/>
            </a:endParaRPr>
          </a:p>
        </p:txBody>
      </p:sp>
      <p:sp>
        <p:nvSpPr>
          <p:cNvPr id="269426" name="Line 114"/>
          <p:cNvSpPr>
            <a:spLocks noChangeShapeType="1"/>
          </p:cNvSpPr>
          <p:nvPr/>
        </p:nvSpPr>
        <p:spPr bwMode="auto">
          <a:xfrm>
            <a:off x="3517900" y="3465513"/>
            <a:ext cx="1044575" cy="0"/>
          </a:xfrm>
          <a:prstGeom prst="line">
            <a:avLst/>
          </a:prstGeom>
          <a:noFill/>
          <a:ln w="14288">
            <a:solidFill>
              <a:srgbClr val="FFFFFF"/>
            </a:solidFill>
            <a:round/>
            <a:headEnd/>
            <a:tailEnd/>
          </a:ln>
        </p:spPr>
        <p:txBody>
          <a:bodyPr/>
          <a:lstStyle/>
          <a:p>
            <a:endParaRPr lang="en-US" sz="1600" i="0" smtClean="0">
              <a:solidFill>
                <a:srgbClr val="000000"/>
              </a:solidFill>
              <a:latin typeface="Arial" charset="0"/>
            </a:endParaRPr>
          </a:p>
        </p:txBody>
      </p:sp>
      <p:sp>
        <p:nvSpPr>
          <p:cNvPr id="269427" name="Line 115"/>
          <p:cNvSpPr>
            <a:spLocks noChangeShapeType="1"/>
          </p:cNvSpPr>
          <p:nvPr/>
        </p:nvSpPr>
        <p:spPr bwMode="auto">
          <a:xfrm>
            <a:off x="3567113" y="3924300"/>
            <a:ext cx="1447800" cy="0"/>
          </a:xfrm>
          <a:prstGeom prst="line">
            <a:avLst/>
          </a:prstGeom>
          <a:noFill/>
          <a:ln w="14288">
            <a:solidFill>
              <a:srgbClr val="FFFFFF"/>
            </a:solidFill>
            <a:round/>
            <a:headEnd/>
            <a:tailEnd/>
          </a:ln>
        </p:spPr>
        <p:txBody>
          <a:bodyPr/>
          <a:lstStyle/>
          <a:p>
            <a:endParaRPr lang="en-US" sz="1600" i="0" smtClean="0">
              <a:solidFill>
                <a:srgbClr val="000000"/>
              </a:solidFill>
              <a:latin typeface="Arial" charset="0"/>
            </a:endParaRPr>
          </a:p>
        </p:txBody>
      </p:sp>
      <p:sp>
        <p:nvSpPr>
          <p:cNvPr id="269428" name="Line 116"/>
          <p:cNvSpPr>
            <a:spLocks noChangeShapeType="1"/>
          </p:cNvSpPr>
          <p:nvPr/>
        </p:nvSpPr>
        <p:spPr bwMode="auto">
          <a:xfrm>
            <a:off x="3838575" y="4154488"/>
            <a:ext cx="885825" cy="0"/>
          </a:xfrm>
          <a:prstGeom prst="line">
            <a:avLst/>
          </a:prstGeom>
          <a:noFill/>
          <a:ln w="14288">
            <a:solidFill>
              <a:srgbClr val="FFFFFF"/>
            </a:solidFill>
            <a:round/>
            <a:headEnd/>
            <a:tailEnd/>
          </a:ln>
        </p:spPr>
        <p:txBody>
          <a:bodyPr/>
          <a:lstStyle/>
          <a:p>
            <a:endParaRPr lang="en-US" sz="1600" i="0" smtClean="0">
              <a:solidFill>
                <a:srgbClr val="000000"/>
              </a:solidFill>
              <a:latin typeface="Arial" charset="0"/>
            </a:endParaRPr>
          </a:p>
        </p:txBody>
      </p:sp>
      <p:sp>
        <p:nvSpPr>
          <p:cNvPr id="269429" name="Line 117"/>
          <p:cNvSpPr>
            <a:spLocks noChangeShapeType="1"/>
          </p:cNvSpPr>
          <p:nvPr/>
        </p:nvSpPr>
        <p:spPr bwMode="auto">
          <a:xfrm>
            <a:off x="3671888" y="4614863"/>
            <a:ext cx="1366837" cy="0"/>
          </a:xfrm>
          <a:prstGeom prst="line">
            <a:avLst/>
          </a:prstGeom>
          <a:noFill/>
          <a:ln w="14288">
            <a:solidFill>
              <a:srgbClr val="FFFFFF"/>
            </a:solidFill>
            <a:round/>
            <a:headEnd/>
            <a:tailEnd/>
          </a:ln>
        </p:spPr>
        <p:txBody>
          <a:bodyPr/>
          <a:lstStyle/>
          <a:p>
            <a:endParaRPr lang="en-US" sz="1600" i="0" smtClean="0">
              <a:solidFill>
                <a:srgbClr val="000000"/>
              </a:solidFill>
              <a:latin typeface="Arial" charset="0"/>
            </a:endParaRPr>
          </a:p>
        </p:txBody>
      </p:sp>
      <p:sp>
        <p:nvSpPr>
          <p:cNvPr id="269430" name="Line 118"/>
          <p:cNvSpPr>
            <a:spLocks noChangeShapeType="1"/>
          </p:cNvSpPr>
          <p:nvPr/>
        </p:nvSpPr>
        <p:spPr bwMode="auto">
          <a:xfrm>
            <a:off x="3921125" y="5303838"/>
            <a:ext cx="750888" cy="0"/>
          </a:xfrm>
          <a:prstGeom prst="line">
            <a:avLst/>
          </a:prstGeom>
          <a:noFill/>
          <a:ln w="14288">
            <a:solidFill>
              <a:srgbClr val="FFFFFF"/>
            </a:solidFill>
            <a:round/>
            <a:headEnd/>
            <a:tailEnd/>
          </a:ln>
        </p:spPr>
        <p:txBody>
          <a:bodyPr/>
          <a:lstStyle/>
          <a:p>
            <a:endParaRPr lang="en-US" sz="1600" i="0" smtClean="0">
              <a:solidFill>
                <a:srgbClr val="000000"/>
              </a:solidFill>
              <a:latin typeface="Arial" charset="0"/>
            </a:endParaRPr>
          </a:p>
        </p:txBody>
      </p:sp>
      <p:sp>
        <p:nvSpPr>
          <p:cNvPr id="269431" name="Rectangle 119"/>
          <p:cNvSpPr>
            <a:spLocks noChangeArrowheads="1"/>
          </p:cNvSpPr>
          <p:nvPr/>
        </p:nvSpPr>
        <p:spPr bwMode="auto">
          <a:xfrm>
            <a:off x="3367088" y="1579563"/>
            <a:ext cx="95250" cy="93662"/>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9432" name="Rectangle 120"/>
          <p:cNvSpPr>
            <a:spLocks noChangeArrowheads="1"/>
          </p:cNvSpPr>
          <p:nvPr/>
        </p:nvSpPr>
        <p:spPr bwMode="auto">
          <a:xfrm>
            <a:off x="4368800" y="1782763"/>
            <a:ext cx="150813" cy="147637"/>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9433" name="Rectangle 121"/>
          <p:cNvSpPr>
            <a:spLocks noChangeArrowheads="1"/>
          </p:cNvSpPr>
          <p:nvPr/>
        </p:nvSpPr>
        <p:spPr bwMode="auto">
          <a:xfrm>
            <a:off x="4330700" y="2265363"/>
            <a:ext cx="104775" cy="101600"/>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9434" name="Rectangle 122"/>
          <p:cNvSpPr>
            <a:spLocks noChangeArrowheads="1"/>
          </p:cNvSpPr>
          <p:nvPr/>
        </p:nvSpPr>
        <p:spPr bwMode="auto">
          <a:xfrm>
            <a:off x="3903663" y="2489200"/>
            <a:ext cx="114300" cy="112713"/>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9435" name="Rectangle 123"/>
          <p:cNvSpPr>
            <a:spLocks noChangeArrowheads="1"/>
          </p:cNvSpPr>
          <p:nvPr/>
        </p:nvSpPr>
        <p:spPr bwMode="auto">
          <a:xfrm>
            <a:off x="4508500" y="2722563"/>
            <a:ext cx="107950" cy="106362"/>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9436" name="Rectangle 124"/>
          <p:cNvSpPr>
            <a:spLocks noChangeArrowheads="1"/>
          </p:cNvSpPr>
          <p:nvPr/>
        </p:nvSpPr>
        <p:spPr bwMode="auto">
          <a:xfrm>
            <a:off x="4559300" y="3178175"/>
            <a:ext cx="117475" cy="114300"/>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9437" name="Rectangle 125"/>
          <p:cNvSpPr>
            <a:spLocks noChangeArrowheads="1"/>
          </p:cNvSpPr>
          <p:nvPr/>
        </p:nvSpPr>
        <p:spPr bwMode="auto">
          <a:xfrm>
            <a:off x="3973513" y="3403600"/>
            <a:ext cx="128587" cy="123825"/>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9438" name="Rectangle 126"/>
          <p:cNvSpPr>
            <a:spLocks noChangeArrowheads="1"/>
          </p:cNvSpPr>
          <p:nvPr/>
        </p:nvSpPr>
        <p:spPr bwMode="auto">
          <a:xfrm>
            <a:off x="4233863" y="3873500"/>
            <a:ext cx="104775" cy="101600"/>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9439" name="Rectangle 127"/>
          <p:cNvSpPr>
            <a:spLocks noChangeArrowheads="1"/>
          </p:cNvSpPr>
          <p:nvPr/>
        </p:nvSpPr>
        <p:spPr bwMode="auto">
          <a:xfrm>
            <a:off x="4214813" y="4086225"/>
            <a:ext cx="141287" cy="136525"/>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9440" name="Rectangle 128"/>
          <p:cNvSpPr>
            <a:spLocks noChangeArrowheads="1"/>
          </p:cNvSpPr>
          <p:nvPr/>
        </p:nvSpPr>
        <p:spPr bwMode="auto">
          <a:xfrm>
            <a:off x="4281488" y="4560888"/>
            <a:ext cx="109537" cy="106362"/>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9441" name="Rectangle 129"/>
          <p:cNvSpPr>
            <a:spLocks noChangeArrowheads="1"/>
          </p:cNvSpPr>
          <p:nvPr/>
        </p:nvSpPr>
        <p:spPr bwMode="auto">
          <a:xfrm>
            <a:off x="4203700" y="5224463"/>
            <a:ext cx="165100" cy="158750"/>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9442" name="Rectangle 130"/>
          <p:cNvSpPr>
            <a:spLocks noChangeArrowheads="1"/>
          </p:cNvSpPr>
          <p:nvPr/>
        </p:nvSpPr>
        <p:spPr bwMode="auto">
          <a:xfrm>
            <a:off x="3386138" y="6178550"/>
            <a:ext cx="1890712"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Rosuvastatin Superior</a:t>
            </a:r>
            <a:endParaRPr lang="en-US" sz="1400" i="0" smtClean="0">
              <a:solidFill>
                <a:srgbClr val="FFFF00"/>
              </a:solidFill>
              <a:latin typeface="Times New Roman" pitchFamily="1" charset="0"/>
            </a:endParaRPr>
          </a:p>
        </p:txBody>
      </p:sp>
      <p:sp>
        <p:nvSpPr>
          <p:cNvPr id="269443" name="Rectangle 131"/>
          <p:cNvSpPr>
            <a:spLocks noChangeArrowheads="1"/>
          </p:cNvSpPr>
          <p:nvPr/>
        </p:nvSpPr>
        <p:spPr bwMode="auto">
          <a:xfrm>
            <a:off x="5983288" y="6178550"/>
            <a:ext cx="1771650"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Rosuvastatin Inferior</a:t>
            </a:r>
            <a:endParaRPr lang="en-US" sz="1400" i="0" smtClean="0">
              <a:solidFill>
                <a:srgbClr val="FFFF00"/>
              </a:solidFill>
              <a:latin typeface="Times New Roman" pitchFamily="1" charset="0"/>
            </a:endParaRPr>
          </a:p>
        </p:txBody>
      </p:sp>
      <p:sp>
        <p:nvSpPr>
          <p:cNvPr id="269444" name="Rectangle 132"/>
          <p:cNvSpPr>
            <a:spLocks noChangeArrowheads="1"/>
          </p:cNvSpPr>
          <p:nvPr/>
        </p:nvSpPr>
        <p:spPr bwMode="auto">
          <a:xfrm>
            <a:off x="892175" y="1546225"/>
            <a:ext cx="1509713"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Family HX of CHD</a:t>
            </a:r>
            <a:endParaRPr lang="en-US" sz="1400" i="0" smtClean="0">
              <a:solidFill>
                <a:srgbClr val="FFFF00"/>
              </a:solidFill>
              <a:latin typeface="Times New Roman" pitchFamily="1" charset="0"/>
            </a:endParaRPr>
          </a:p>
        </p:txBody>
      </p:sp>
      <p:sp>
        <p:nvSpPr>
          <p:cNvPr id="269445" name="Rectangle 133"/>
          <p:cNvSpPr>
            <a:spLocks noChangeArrowheads="1"/>
          </p:cNvSpPr>
          <p:nvPr/>
        </p:nvSpPr>
        <p:spPr bwMode="auto">
          <a:xfrm>
            <a:off x="619125" y="1774825"/>
            <a:ext cx="1795463"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No Family HX of CHD</a:t>
            </a:r>
            <a:endParaRPr lang="en-US" sz="1400" i="0" smtClean="0">
              <a:solidFill>
                <a:srgbClr val="FFFF00"/>
              </a:solidFill>
              <a:latin typeface="Times New Roman" pitchFamily="1" charset="0"/>
            </a:endParaRPr>
          </a:p>
        </p:txBody>
      </p:sp>
      <p:sp>
        <p:nvSpPr>
          <p:cNvPr id="269446" name="Rectangle 134"/>
          <p:cNvSpPr>
            <a:spLocks noChangeArrowheads="1"/>
          </p:cNvSpPr>
          <p:nvPr/>
        </p:nvSpPr>
        <p:spPr bwMode="auto">
          <a:xfrm>
            <a:off x="1165225" y="2251075"/>
            <a:ext cx="1187450"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BMI &lt; 25 kg/m</a:t>
            </a:r>
            <a:endParaRPr lang="en-US" sz="1400" i="0" smtClean="0">
              <a:solidFill>
                <a:srgbClr val="FFFF00"/>
              </a:solidFill>
              <a:latin typeface="Times New Roman" pitchFamily="1" charset="0"/>
            </a:endParaRPr>
          </a:p>
        </p:txBody>
      </p:sp>
      <p:sp>
        <p:nvSpPr>
          <p:cNvPr id="269447" name="Rectangle 135"/>
          <p:cNvSpPr>
            <a:spLocks noChangeArrowheads="1"/>
          </p:cNvSpPr>
          <p:nvPr/>
        </p:nvSpPr>
        <p:spPr bwMode="auto">
          <a:xfrm>
            <a:off x="2327275" y="2227263"/>
            <a:ext cx="63500" cy="136525"/>
          </a:xfrm>
          <a:prstGeom prst="rect">
            <a:avLst/>
          </a:prstGeom>
          <a:noFill/>
          <a:ln w="9525">
            <a:noFill/>
            <a:miter lim="800000"/>
            <a:headEnd/>
            <a:tailEnd/>
          </a:ln>
        </p:spPr>
        <p:txBody>
          <a:bodyPr wrap="none" lIns="0" tIns="0" rIns="0" bIns="0">
            <a:spAutoFit/>
          </a:bodyPr>
          <a:lstStyle/>
          <a:p>
            <a:r>
              <a:rPr lang="en-US" sz="1400" b="1" i="0" baseline="30000" smtClean="0">
                <a:solidFill>
                  <a:srgbClr val="FFFF00"/>
                </a:solidFill>
                <a:latin typeface="Arial" charset="0"/>
              </a:rPr>
              <a:t>2</a:t>
            </a:r>
            <a:endParaRPr lang="en-US" sz="1400" i="0" baseline="30000" smtClean="0">
              <a:solidFill>
                <a:srgbClr val="FFFF00"/>
              </a:solidFill>
              <a:latin typeface="Times New Roman" pitchFamily="1" charset="0"/>
            </a:endParaRPr>
          </a:p>
        </p:txBody>
      </p:sp>
      <p:sp>
        <p:nvSpPr>
          <p:cNvPr id="269448" name="Rectangle 136"/>
          <p:cNvSpPr>
            <a:spLocks noChangeArrowheads="1"/>
          </p:cNvSpPr>
          <p:nvPr/>
        </p:nvSpPr>
        <p:spPr bwMode="auto">
          <a:xfrm>
            <a:off x="919163" y="2481263"/>
            <a:ext cx="1438275"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BMI 25-29.9 kg/m</a:t>
            </a:r>
            <a:endParaRPr lang="en-US" sz="1400" i="0" smtClean="0">
              <a:solidFill>
                <a:srgbClr val="FFFF00"/>
              </a:solidFill>
              <a:latin typeface="Times New Roman" pitchFamily="1" charset="0"/>
            </a:endParaRPr>
          </a:p>
        </p:txBody>
      </p:sp>
      <p:sp>
        <p:nvSpPr>
          <p:cNvPr id="269449" name="Rectangle 137"/>
          <p:cNvSpPr>
            <a:spLocks noChangeArrowheads="1"/>
          </p:cNvSpPr>
          <p:nvPr/>
        </p:nvSpPr>
        <p:spPr bwMode="auto">
          <a:xfrm>
            <a:off x="1223963" y="2711450"/>
            <a:ext cx="374650"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BMI </a:t>
            </a:r>
            <a:endParaRPr lang="en-US" sz="1400" i="0" smtClean="0">
              <a:solidFill>
                <a:srgbClr val="FFFF00"/>
              </a:solidFill>
              <a:latin typeface="Times New Roman" pitchFamily="1" charset="0"/>
            </a:endParaRPr>
          </a:p>
        </p:txBody>
      </p:sp>
      <p:sp>
        <p:nvSpPr>
          <p:cNvPr id="269450" name="Rectangle 138"/>
          <p:cNvSpPr>
            <a:spLocks noChangeArrowheads="1"/>
          </p:cNvSpPr>
          <p:nvPr/>
        </p:nvSpPr>
        <p:spPr bwMode="auto">
          <a:xfrm>
            <a:off x="1571625" y="2711450"/>
            <a:ext cx="103188" cy="212725"/>
          </a:xfrm>
          <a:prstGeom prst="rect">
            <a:avLst/>
          </a:prstGeom>
          <a:noFill/>
          <a:ln w="9525">
            <a:noFill/>
            <a:miter lim="800000"/>
            <a:headEnd/>
            <a:tailEnd/>
          </a:ln>
        </p:spPr>
        <p:txBody>
          <a:bodyPr wrap="none" lIns="0" tIns="0" rIns="0" bIns="0">
            <a:spAutoFit/>
          </a:bodyPr>
          <a:lstStyle/>
          <a:p>
            <a:r>
              <a:rPr lang="en-US" sz="1400" b="1" i="0" u="sng" smtClean="0">
                <a:solidFill>
                  <a:srgbClr val="FFFF00"/>
                </a:solidFill>
                <a:latin typeface="Arial" charset="0"/>
              </a:rPr>
              <a:t>&gt;</a:t>
            </a:r>
            <a:endParaRPr lang="en-US" sz="1400" i="0" smtClean="0">
              <a:solidFill>
                <a:srgbClr val="FFFF00"/>
              </a:solidFill>
              <a:latin typeface="Times New Roman" pitchFamily="1" charset="0"/>
            </a:endParaRPr>
          </a:p>
        </p:txBody>
      </p:sp>
      <p:sp>
        <p:nvSpPr>
          <p:cNvPr id="269451" name="Rectangle 139"/>
          <p:cNvSpPr>
            <a:spLocks noChangeArrowheads="1"/>
          </p:cNvSpPr>
          <p:nvPr/>
        </p:nvSpPr>
        <p:spPr bwMode="auto">
          <a:xfrm>
            <a:off x="1644650" y="2711450"/>
            <a:ext cx="709613"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 30 kg/m</a:t>
            </a:r>
            <a:endParaRPr lang="en-US" sz="1400" i="0" smtClean="0">
              <a:solidFill>
                <a:srgbClr val="FFFF00"/>
              </a:solidFill>
              <a:latin typeface="Times New Roman" pitchFamily="1" charset="0"/>
            </a:endParaRPr>
          </a:p>
        </p:txBody>
      </p:sp>
      <p:sp>
        <p:nvSpPr>
          <p:cNvPr id="269452" name="Rectangle 140"/>
          <p:cNvSpPr>
            <a:spLocks noChangeArrowheads="1"/>
          </p:cNvSpPr>
          <p:nvPr/>
        </p:nvSpPr>
        <p:spPr bwMode="auto">
          <a:xfrm>
            <a:off x="649288" y="3154363"/>
            <a:ext cx="1733550"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Metabolic Syndrome</a:t>
            </a:r>
            <a:endParaRPr lang="en-US" sz="1400" i="0" smtClean="0">
              <a:solidFill>
                <a:srgbClr val="FFFF00"/>
              </a:solidFill>
              <a:latin typeface="Times New Roman" pitchFamily="1" charset="0"/>
            </a:endParaRPr>
          </a:p>
        </p:txBody>
      </p:sp>
      <p:sp>
        <p:nvSpPr>
          <p:cNvPr id="269453" name="Rectangle 141"/>
          <p:cNvSpPr>
            <a:spLocks noChangeArrowheads="1"/>
          </p:cNvSpPr>
          <p:nvPr/>
        </p:nvSpPr>
        <p:spPr bwMode="auto">
          <a:xfrm>
            <a:off x="365125" y="3384550"/>
            <a:ext cx="2019300"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No Metabolic Syndrome</a:t>
            </a:r>
            <a:endParaRPr lang="en-US" sz="1400" i="0" smtClean="0">
              <a:solidFill>
                <a:srgbClr val="FFFF00"/>
              </a:solidFill>
              <a:latin typeface="Times New Roman" pitchFamily="1" charset="0"/>
            </a:endParaRPr>
          </a:p>
        </p:txBody>
      </p:sp>
      <p:sp>
        <p:nvSpPr>
          <p:cNvPr id="269454" name="Rectangle 142"/>
          <p:cNvSpPr>
            <a:spLocks noChangeArrowheads="1"/>
          </p:cNvSpPr>
          <p:nvPr/>
        </p:nvSpPr>
        <p:spPr bwMode="auto">
          <a:xfrm>
            <a:off x="395288" y="3843338"/>
            <a:ext cx="1538287"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Framingham Risk </a:t>
            </a:r>
            <a:endParaRPr lang="en-US" sz="1400" i="0" smtClean="0">
              <a:solidFill>
                <a:srgbClr val="FFFF00"/>
              </a:solidFill>
              <a:latin typeface="Times New Roman" pitchFamily="1" charset="0"/>
            </a:endParaRPr>
          </a:p>
        </p:txBody>
      </p:sp>
      <p:sp>
        <p:nvSpPr>
          <p:cNvPr id="269455" name="Rectangle 143"/>
          <p:cNvSpPr>
            <a:spLocks noChangeArrowheads="1"/>
          </p:cNvSpPr>
          <p:nvPr/>
        </p:nvSpPr>
        <p:spPr bwMode="auto">
          <a:xfrm>
            <a:off x="1903413" y="3843338"/>
            <a:ext cx="103187" cy="212725"/>
          </a:xfrm>
          <a:prstGeom prst="rect">
            <a:avLst/>
          </a:prstGeom>
          <a:noFill/>
          <a:ln w="9525">
            <a:noFill/>
            <a:miter lim="800000"/>
            <a:headEnd/>
            <a:tailEnd/>
          </a:ln>
        </p:spPr>
        <p:txBody>
          <a:bodyPr wrap="none" lIns="0" tIns="0" rIns="0" bIns="0">
            <a:spAutoFit/>
          </a:bodyPr>
          <a:lstStyle/>
          <a:p>
            <a:r>
              <a:rPr lang="en-US" sz="1400" b="1" i="0" u="sng" smtClean="0">
                <a:solidFill>
                  <a:srgbClr val="FFFF00"/>
                </a:solidFill>
                <a:latin typeface="Arial" charset="0"/>
              </a:rPr>
              <a:t>&lt;</a:t>
            </a:r>
            <a:endParaRPr lang="en-US" sz="1400" i="0" smtClean="0">
              <a:solidFill>
                <a:srgbClr val="FFFF00"/>
              </a:solidFill>
              <a:latin typeface="Times New Roman" pitchFamily="1" charset="0"/>
            </a:endParaRPr>
          </a:p>
        </p:txBody>
      </p:sp>
      <p:sp>
        <p:nvSpPr>
          <p:cNvPr id="269456" name="Rectangle 144"/>
          <p:cNvSpPr>
            <a:spLocks noChangeArrowheads="1"/>
          </p:cNvSpPr>
          <p:nvPr/>
        </p:nvSpPr>
        <p:spPr bwMode="auto">
          <a:xfrm>
            <a:off x="2033588" y="3843338"/>
            <a:ext cx="404812"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 10%</a:t>
            </a:r>
            <a:endParaRPr lang="en-US" sz="1400" i="0" smtClean="0">
              <a:solidFill>
                <a:srgbClr val="FFFF00"/>
              </a:solidFill>
              <a:latin typeface="Times New Roman" pitchFamily="1" charset="0"/>
            </a:endParaRPr>
          </a:p>
        </p:txBody>
      </p:sp>
      <p:sp>
        <p:nvSpPr>
          <p:cNvPr id="269457" name="Rectangle 145"/>
          <p:cNvSpPr>
            <a:spLocks noChangeArrowheads="1"/>
          </p:cNvSpPr>
          <p:nvPr/>
        </p:nvSpPr>
        <p:spPr bwMode="auto">
          <a:xfrm>
            <a:off x="395288" y="4073525"/>
            <a:ext cx="2046287"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Framingham Risk &gt; 10%</a:t>
            </a:r>
            <a:endParaRPr lang="en-US" sz="1400" i="0" smtClean="0">
              <a:solidFill>
                <a:srgbClr val="FFFF00"/>
              </a:solidFill>
              <a:latin typeface="Times New Roman" pitchFamily="1" charset="0"/>
            </a:endParaRPr>
          </a:p>
        </p:txBody>
      </p:sp>
      <p:sp>
        <p:nvSpPr>
          <p:cNvPr id="269458" name="Rectangle 146"/>
          <p:cNvSpPr>
            <a:spLocks noChangeArrowheads="1"/>
          </p:cNvSpPr>
          <p:nvPr/>
        </p:nvSpPr>
        <p:spPr bwMode="auto">
          <a:xfrm>
            <a:off x="377825" y="4533900"/>
            <a:ext cx="1798638"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hsCRP &gt; 2 mg/L Only</a:t>
            </a:r>
            <a:endParaRPr lang="en-US" sz="1400" i="0" smtClean="0">
              <a:solidFill>
                <a:srgbClr val="FFFF00"/>
              </a:solidFill>
              <a:latin typeface="Times New Roman" pitchFamily="1" charset="0"/>
            </a:endParaRPr>
          </a:p>
        </p:txBody>
      </p:sp>
      <p:sp>
        <p:nvSpPr>
          <p:cNvPr id="269459" name="Rectangle 147"/>
          <p:cNvSpPr>
            <a:spLocks noChangeArrowheads="1"/>
          </p:cNvSpPr>
          <p:nvPr/>
        </p:nvSpPr>
        <p:spPr bwMode="auto">
          <a:xfrm>
            <a:off x="1143000" y="5222875"/>
            <a:ext cx="1290638" cy="212725"/>
          </a:xfrm>
          <a:prstGeom prst="rect">
            <a:avLst/>
          </a:prstGeom>
          <a:noFill/>
          <a:ln w="9525">
            <a:noFill/>
            <a:miter lim="800000"/>
            <a:headEnd/>
            <a:tailEnd/>
          </a:ln>
        </p:spPr>
        <p:txBody>
          <a:bodyPr wrap="none" lIns="0" tIns="0" rIns="0" bIns="0">
            <a:spAutoFit/>
          </a:bodyPr>
          <a:lstStyle/>
          <a:p>
            <a:r>
              <a:rPr lang="en-US" sz="1400" b="1" i="0" smtClean="0">
                <a:solidFill>
                  <a:srgbClr val="FFFF00"/>
                </a:solidFill>
                <a:latin typeface="Arial" charset="0"/>
              </a:rPr>
              <a:t>All Participants</a:t>
            </a:r>
            <a:endParaRPr lang="en-US" sz="1400" i="0" smtClean="0">
              <a:solidFill>
                <a:srgbClr val="FFFF00"/>
              </a:solidFill>
              <a:latin typeface="Times New Roman" pitchFamily="1" charset="0"/>
            </a:endParaRPr>
          </a:p>
        </p:txBody>
      </p:sp>
      <p:sp>
        <p:nvSpPr>
          <p:cNvPr id="269460" name="Rectangle 148"/>
          <p:cNvSpPr>
            <a:spLocks noChangeArrowheads="1"/>
          </p:cNvSpPr>
          <p:nvPr/>
        </p:nvSpPr>
        <p:spPr bwMode="auto">
          <a:xfrm>
            <a:off x="6118225" y="1092200"/>
            <a:ext cx="325438"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N </a:t>
            </a:r>
            <a:endParaRPr lang="en-US" sz="1400" b="1" i="0" smtClean="0">
              <a:solidFill>
                <a:srgbClr val="000000"/>
              </a:solidFill>
              <a:latin typeface="Times New Roman" pitchFamily="1" charset="0"/>
            </a:endParaRPr>
          </a:p>
        </p:txBody>
      </p:sp>
      <p:sp>
        <p:nvSpPr>
          <p:cNvPr id="269461" name="Rectangle 149"/>
          <p:cNvSpPr>
            <a:spLocks noChangeArrowheads="1"/>
          </p:cNvSpPr>
          <p:nvPr/>
        </p:nvSpPr>
        <p:spPr bwMode="auto">
          <a:xfrm>
            <a:off x="6829425" y="1092200"/>
            <a:ext cx="1358900"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P for Interaction</a:t>
            </a:r>
            <a:endParaRPr lang="en-US" sz="1400" b="1" i="0" smtClean="0">
              <a:solidFill>
                <a:srgbClr val="000000"/>
              </a:solidFill>
              <a:latin typeface="Times New Roman" pitchFamily="1" charset="0"/>
            </a:endParaRPr>
          </a:p>
        </p:txBody>
      </p:sp>
      <p:sp>
        <p:nvSpPr>
          <p:cNvPr id="269462" name="Rectangle 150"/>
          <p:cNvSpPr>
            <a:spLocks noChangeArrowheads="1"/>
          </p:cNvSpPr>
          <p:nvPr/>
        </p:nvSpPr>
        <p:spPr bwMode="auto">
          <a:xfrm>
            <a:off x="6107113" y="1546225"/>
            <a:ext cx="492125"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2,045</a:t>
            </a:r>
            <a:endParaRPr lang="en-US" sz="1400" b="1" i="0" smtClean="0">
              <a:solidFill>
                <a:srgbClr val="000000"/>
              </a:solidFill>
              <a:latin typeface="Times New Roman" pitchFamily="1" charset="0"/>
            </a:endParaRPr>
          </a:p>
        </p:txBody>
      </p:sp>
      <p:sp>
        <p:nvSpPr>
          <p:cNvPr id="269463" name="Rectangle 151"/>
          <p:cNvSpPr>
            <a:spLocks noChangeArrowheads="1"/>
          </p:cNvSpPr>
          <p:nvPr/>
        </p:nvSpPr>
        <p:spPr bwMode="auto">
          <a:xfrm>
            <a:off x="7086600" y="1546225"/>
            <a:ext cx="442913"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0.07</a:t>
            </a:r>
            <a:endParaRPr lang="en-US" sz="1400" b="1" i="0" smtClean="0">
              <a:solidFill>
                <a:srgbClr val="000000"/>
              </a:solidFill>
              <a:latin typeface="Times New Roman" pitchFamily="1" charset="0"/>
            </a:endParaRPr>
          </a:p>
        </p:txBody>
      </p:sp>
      <p:sp>
        <p:nvSpPr>
          <p:cNvPr id="269464" name="Rectangle 152"/>
          <p:cNvSpPr>
            <a:spLocks noChangeArrowheads="1"/>
          </p:cNvSpPr>
          <p:nvPr/>
        </p:nvSpPr>
        <p:spPr bwMode="auto">
          <a:xfrm>
            <a:off x="6072188" y="1774825"/>
            <a:ext cx="541337"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15,684</a:t>
            </a:r>
            <a:endParaRPr lang="en-US" sz="1400" b="1" i="0" smtClean="0">
              <a:solidFill>
                <a:srgbClr val="000000"/>
              </a:solidFill>
              <a:latin typeface="Times New Roman" pitchFamily="1" charset="0"/>
            </a:endParaRPr>
          </a:p>
        </p:txBody>
      </p:sp>
      <p:sp>
        <p:nvSpPr>
          <p:cNvPr id="269465" name="Rectangle 153"/>
          <p:cNvSpPr>
            <a:spLocks noChangeArrowheads="1"/>
          </p:cNvSpPr>
          <p:nvPr/>
        </p:nvSpPr>
        <p:spPr bwMode="auto">
          <a:xfrm>
            <a:off x="6107113" y="2235200"/>
            <a:ext cx="492125"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4,073</a:t>
            </a:r>
            <a:endParaRPr lang="en-US" sz="1400" b="1" i="0" smtClean="0">
              <a:solidFill>
                <a:srgbClr val="000000"/>
              </a:solidFill>
              <a:latin typeface="Times New Roman" pitchFamily="1" charset="0"/>
            </a:endParaRPr>
          </a:p>
        </p:txBody>
      </p:sp>
      <p:sp>
        <p:nvSpPr>
          <p:cNvPr id="269466" name="Rectangle 154"/>
          <p:cNvSpPr>
            <a:spLocks noChangeArrowheads="1"/>
          </p:cNvSpPr>
          <p:nvPr/>
        </p:nvSpPr>
        <p:spPr bwMode="auto">
          <a:xfrm>
            <a:off x="7086600" y="2235200"/>
            <a:ext cx="442913"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0.70</a:t>
            </a:r>
            <a:endParaRPr lang="en-US" sz="1400" b="1" i="0" smtClean="0">
              <a:solidFill>
                <a:srgbClr val="000000"/>
              </a:solidFill>
              <a:latin typeface="Times New Roman" pitchFamily="1" charset="0"/>
            </a:endParaRPr>
          </a:p>
        </p:txBody>
      </p:sp>
      <p:sp>
        <p:nvSpPr>
          <p:cNvPr id="269467" name="Rectangle 155"/>
          <p:cNvSpPr>
            <a:spLocks noChangeArrowheads="1"/>
          </p:cNvSpPr>
          <p:nvPr/>
        </p:nvSpPr>
        <p:spPr bwMode="auto">
          <a:xfrm>
            <a:off x="6107113" y="2465388"/>
            <a:ext cx="492125"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7,009</a:t>
            </a:r>
            <a:endParaRPr lang="en-US" sz="1400" b="1" i="0" smtClean="0">
              <a:solidFill>
                <a:srgbClr val="000000"/>
              </a:solidFill>
              <a:latin typeface="Times New Roman" pitchFamily="1" charset="0"/>
            </a:endParaRPr>
          </a:p>
        </p:txBody>
      </p:sp>
      <p:sp>
        <p:nvSpPr>
          <p:cNvPr id="269468" name="Rectangle 156"/>
          <p:cNvSpPr>
            <a:spLocks noChangeArrowheads="1"/>
          </p:cNvSpPr>
          <p:nvPr/>
        </p:nvSpPr>
        <p:spPr bwMode="auto">
          <a:xfrm>
            <a:off x="6107113" y="2695575"/>
            <a:ext cx="492125"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6,675</a:t>
            </a:r>
            <a:endParaRPr lang="en-US" sz="1400" b="1" i="0" smtClean="0">
              <a:solidFill>
                <a:srgbClr val="000000"/>
              </a:solidFill>
              <a:latin typeface="Times New Roman" pitchFamily="1" charset="0"/>
            </a:endParaRPr>
          </a:p>
        </p:txBody>
      </p:sp>
      <p:sp>
        <p:nvSpPr>
          <p:cNvPr id="269469" name="Rectangle 157"/>
          <p:cNvSpPr>
            <a:spLocks noChangeArrowheads="1"/>
          </p:cNvSpPr>
          <p:nvPr/>
        </p:nvSpPr>
        <p:spPr bwMode="auto">
          <a:xfrm>
            <a:off x="6107113" y="3154363"/>
            <a:ext cx="492125"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7,375</a:t>
            </a:r>
            <a:endParaRPr lang="en-US" sz="1400" b="1" i="0" smtClean="0">
              <a:solidFill>
                <a:srgbClr val="000000"/>
              </a:solidFill>
              <a:latin typeface="Times New Roman" pitchFamily="1" charset="0"/>
            </a:endParaRPr>
          </a:p>
        </p:txBody>
      </p:sp>
      <p:sp>
        <p:nvSpPr>
          <p:cNvPr id="269470" name="Rectangle 158"/>
          <p:cNvSpPr>
            <a:spLocks noChangeArrowheads="1"/>
          </p:cNvSpPr>
          <p:nvPr/>
        </p:nvSpPr>
        <p:spPr bwMode="auto">
          <a:xfrm>
            <a:off x="7086600" y="3154363"/>
            <a:ext cx="442913"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0.14</a:t>
            </a:r>
            <a:endParaRPr lang="en-US" sz="1400" b="1" i="0" smtClean="0">
              <a:solidFill>
                <a:srgbClr val="000000"/>
              </a:solidFill>
              <a:latin typeface="Times New Roman" pitchFamily="1" charset="0"/>
            </a:endParaRPr>
          </a:p>
        </p:txBody>
      </p:sp>
      <p:sp>
        <p:nvSpPr>
          <p:cNvPr id="269471" name="Rectangle 159"/>
          <p:cNvSpPr>
            <a:spLocks noChangeArrowheads="1"/>
          </p:cNvSpPr>
          <p:nvPr/>
        </p:nvSpPr>
        <p:spPr bwMode="auto">
          <a:xfrm>
            <a:off x="6072188" y="3384550"/>
            <a:ext cx="541337"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10,296</a:t>
            </a:r>
            <a:endParaRPr lang="en-US" sz="1400" b="1" i="0" smtClean="0">
              <a:solidFill>
                <a:srgbClr val="000000"/>
              </a:solidFill>
              <a:latin typeface="Times New Roman" pitchFamily="1" charset="0"/>
            </a:endParaRPr>
          </a:p>
        </p:txBody>
      </p:sp>
      <p:sp>
        <p:nvSpPr>
          <p:cNvPr id="269472" name="Rectangle 160"/>
          <p:cNvSpPr>
            <a:spLocks noChangeArrowheads="1"/>
          </p:cNvSpPr>
          <p:nvPr/>
        </p:nvSpPr>
        <p:spPr bwMode="auto">
          <a:xfrm>
            <a:off x="6107113" y="3843338"/>
            <a:ext cx="492125"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8,882</a:t>
            </a:r>
            <a:endParaRPr lang="en-US" sz="1400" b="1" i="0" smtClean="0">
              <a:solidFill>
                <a:srgbClr val="000000"/>
              </a:solidFill>
              <a:latin typeface="Times New Roman" pitchFamily="1" charset="0"/>
            </a:endParaRPr>
          </a:p>
        </p:txBody>
      </p:sp>
      <p:sp>
        <p:nvSpPr>
          <p:cNvPr id="269473" name="Rectangle 161"/>
          <p:cNvSpPr>
            <a:spLocks noChangeArrowheads="1"/>
          </p:cNvSpPr>
          <p:nvPr/>
        </p:nvSpPr>
        <p:spPr bwMode="auto">
          <a:xfrm>
            <a:off x="7086600" y="3843338"/>
            <a:ext cx="442913"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0.99</a:t>
            </a:r>
            <a:endParaRPr lang="en-US" sz="1400" b="1" i="0" smtClean="0">
              <a:solidFill>
                <a:srgbClr val="000000"/>
              </a:solidFill>
              <a:latin typeface="Times New Roman" pitchFamily="1" charset="0"/>
            </a:endParaRPr>
          </a:p>
        </p:txBody>
      </p:sp>
      <p:sp>
        <p:nvSpPr>
          <p:cNvPr id="269474" name="Rectangle 162"/>
          <p:cNvSpPr>
            <a:spLocks noChangeArrowheads="1"/>
          </p:cNvSpPr>
          <p:nvPr/>
        </p:nvSpPr>
        <p:spPr bwMode="auto">
          <a:xfrm>
            <a:off x="6107113" y="4073525"/>
            <a:ext cx="492125"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8,895</a:t>
            </a:r>
            <a:endParaRPr lang="en-US" sz="1400" b="1" i="0" smtClean="0">
              <a:solidFill>
                <a:srgbClr val="000000"/>
              </a:solidFill>
              <a:latin typeface="Times New Roman" pitchFamily="1" charset="0"/>
            </a:endParaRPr>
          </a:p>
        </p:txBody>
      </p:sp>
      <p:sp>
        <p:nvSpPr>
          <p:cNvPr id="269475" name="Rectangle 163"/>
          <p:cNvSpPr>
            <a:spLocks noChangeArrowheads="1"/>
          </p:cNvSpPr>
          <p:nvPr/>
        </p:nvSpPr>
        <p:spPr bwMode="auto">
          <a:xfrm>
            <a:off x="6107113" y="4533900"/>
            <a:ext cx="492125"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6,375</a:t>
            </a:r>
            <a:endParaRPr lang="en-US" sz="1400" b="1" i="0" smtClean="0">
              <a:solidFill>
                <a:srgbClr val="000000"/>
              </a:solidFill>
              <a:latin typeface="Times New Roman" pitchFamily="1" charset="0"/>
            </a:endParaRPr>
          </a:p>
        </p:txBody>
      </p:sp>
      <p:sp>
        <p:nvSpPr>
          <p:cNvPr id="269476" name="Rectangle 164"/>
          <p:cNvSpPr>
            <a:spLocks noChangeArrowheads="1"/>
          </p:cNvSpPr>
          <p:nvPr/>
        </p:nvSpPr>
        <p:spPr bwMode="auto">
          <a:xfrm>
            <a:off x="6072188" y="5222875"/>
            <a:ext cx="541337"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17,802</a:t>
            </a:r>
            <a:endParaRPr lang="en-US" sz="1400" b="1" i="0" smtClean="0">
              <a:solidFill>
                <a:srgbClr val="000000"/>
              </a:solidFill>
              <a:latin typeface="Times New Roman" pitchFamily="1" charset="0"/>
            </a:endParaRPr>
          </a:p>
        </p:txBody>
      </p:sp>
      <p:sp>
        <p:nvSpPr>
          <p:cNvPr id="269477" name="Rectangle 165"/>
          <p:cNvSpPr>
            <a:spLocks noChangeArrowheads="1"/>
          </p:cNvSpPr>
          <p:nvPr/>
        </p:nvSpPr>
        <p:spPr bwMode="auto">
          <a:xfrm>
            <a:off x="2365375" y="2522538"/>
            <a:ext cx="63500" cy="136525"/>
          </a:xfrm>
          <a:prstGeom prst="rect">
            <a:avLst/>
          </a:prstGeom>
          <a:noFill/>
          <a:ln w="9525">
            <a:noFill/>
            <a:miter lim="800000"/>
            <a:headEnd/>
            <a:tailEnd/>
          </a:ln>
        </p:spPr>
        <p:txBody>
          <a:bodyPr wrap="none" lIns="0" tIns="0" rIns="0" bIns="0">
            <a:spAutoFit/>
          </a:bodyPr>
          <a:lstStyle/>
          <a:p>
            <a:r>
              <a:rPr lang="en-US" sz="1400" b="1" i="0" baseline="30000" smtClean="0">
                <a:solidFill>
                  <a:srgbClr val="FFFF00"/>
                </a:solidFill>
                <a:latin typeface="Arial" charset="0"/>
              </a:rPr>
              <a:t>2</a:t>
            </a:r>
            <a:endParaRPr lang="en-US" sz="1400" i="0" baseline="30000" smtClean="0">
              <a:solidFill>
                <a:srgbClr val="FFFF00"/>
              </a:solidFill>
              <a:latin typeface="Times New Roman" pitchFamily="1" charset="0"/>
            </a:endParaRPr>
          </a:p>
        </p:txBody>
      </p:sp>
      <p:sp>
        <p:nvSpPr>
          <p:cNvPr id="269478" name="Rectangle 166"/>
          <p:cNvSpPr>
            <a:spLocks noChangeArrowheads="1"/>
          </p:cNvSpPr>
          <p:nvPr/>
        </p:nvSpPr>
        <p:spPr bwMode="auto">
          <a:xfrm>
            <a:off x="2362200" y="2725738"/>
            <a:ext cx="63500" cy="136525"/>
          </a:xfrm>
          <a:prstGeom prst="rect">
            <a:avLst/>
          </a:prstGeom>
          <a:noFill/>
          <a:ln w="9525">
            <a:noFill/>
            <a:miter lim="800000"/>
            <a:headEnd/>
            <a:tailEnd/>
          </a:ln>
        </p:spPr>
        <p:txBody>
          <a:bodyPr wrap="none" lIns="0" tIns="0" rIns="0" bIns="0">
            <a:spAutoFit/>
          </a:bodyPr>
          <a:lstStyle/>
          <a:p>
            <a:r>
              <a:rPr lang="en-US" sz="1400" b="1" i="0" baseline="30000" smtClean="0">
                <a:solidFill>
                  <a:srgbClr val="FFFF00"/>
                </a:solidFill>
                <a:latin typeface="Arial" charset="0"/>
              </a:rPr>
              <a:t>2</a:t>
            </a:r>
            <a:endParaRPr lang="en-US" sz="1400" i="0" baseline="30000" smtClean="0">
              <a:solidFill>
                <a:srgbClr val="FFFF00"/>
              </a:solidFill>
              <a:latin typeface="Times New Roman" pitchFamily="1" charset="0"/>
            </a:endParaRPr>
          </a:p>
        </p:txBody>
      </p:sp>
      <p:sp>
        <p:nvSpPr>
          <p:cNvPr id="269479" name="Rectangle 167"/>
          <p:cNvSpPr>
            <a:spLocks noChangeArrowheads="1"/>
          </p:cNvSpPr>
          <p:nvPr/>
        </p:nvSpPr>
        <p:spPr bwMode="auto">
          <a:xfrm>
            <a:off x="228600" y="4419600"/>
            <a:ext cx="8458200" cy="685800"/>
          </a:xfrm>
          <a:prstGeom prst="rect">
            <a:avLst/>
          </a:prstGeom>
          <a:solidFill>
            <a:srgbClr val="3366FF"/>
          </a:solidFill>
          <a:ln w="9525">
            <a:noFill/>
            <a:miter lim="800000"/>
            <a:headEnd/>
            <a:tailEnd/>
          </a:ln>
          <a:effectLst/>
        </p:spPr>
        <p:txBody>
          <a:bodyPr wrap="none" anchor="ctr"/>
          <a:lstStyle/>
          <a:p>
            <a:endParaRPr lang="en-US" sz="1600" i="0" smtClean="0">
              <a:solidFill>
                <a:srgbClr val="000000"/>
              </a:solidFill>
              <a:latin typeface="Arial" charset="0"/>
            </a:endParaRPr>
          </a:p>
        </p:txBody>
      </p:sp>
      <p:sp>
        <p:nvSpPr>
          <p:cNvPr id="269480" name="Line 168"/>
          <p:cNvSpPr>
            <a:spLocks noChangeShapeType="1"/>
          </p:cNvSpPr>
          <p:nvPr/>
        </p:nvSpPr>
        <p:spPr bwMode="auto">
          <a:xfrm flipV="1">
            <a:off x="4271963" y="482441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81" name="Line 169"/>
          <p:cNvSpPr>
            <a:spLocks noChangeShapeType="1"/>
          </p:cNvSpPr>
          <p:nvPr/>
        </p:nvSpPr>
        <p:spPr bwMode="auto">
          <a:xfrm flipV="1">
            <a:off x="4271963" y="477520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82" name="Line 170"/>
          <p:cNvSpPr>
            <a:spLocks noChangeShapeType="1"/>
          </p:cNvSpPr>
          <p:nvPr/>
        </p:nvSpPr>
        <p:spPr bwMode="auto">
          <a:xfrm flipV="1">
            <a:off x="4271963" y="472598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83" name="Line 171"/>
          <p:cNvSpPr>
            <a:spLocks noChangeShapeType="1"/>
          </p:cNvSpPr>
          <p:nvPr/>
        </p:nvSpPr>
        <p:spPr bwMode="auto">
          <a:xfrm flipV="1">
            <a:off x="4271963" y="467518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84" name="Line 172"/>
          <p:cNvSpPr>
            <a:spLocks noChangeShapeType="1"/>
          </p:cNvSpPr>
          <p:nvPr/>
        </p:nvSpPr>
        <p:spPr bwMode="auto">
          <a:xfrm flipV="1">
            <a:off x="4271963" y="4625975"/>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85" name="Line 173"/>
          <p:cNvSpPr>
            <a:spLocks noChangeShapeType="1"/>
          </p:cNvSpPr>
          <p:nvPr/>
        </p:nvSpPr>
        <p:spPr bwMode="auto">
          <a:xfrm flipV="1">
            <a:off x="4271963" y="4576763"/>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86" name="Line 174"/>
          <p:cNvSpPr>
            <a:spLocks noChangeShapeType="1"/>
          </p:cNvSpPr>
          <p:nvPr/>
        </p:nvSpPr>
        <p:spPr bwMode="auto">
          <a:xfrm flipV="1">
            <a:off x="4271963" y="4527550"/>
            <a:ext cx="0" cy="7938"/>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87" name="Line 175"/>
          <p:cNvSpPr>
            <a:spLocks noChangeShapeType="1"/>
          </p:cNvSpPr>
          <p:nvPr/>
        </p:nvSpPr>
        <p:spPr bwMode="auto">
          <a:xfrm flipV="1">
            <a:off x="4271963" y="4478338"/>
            <a:ext cx="0" cy="7937"/>
          </a:xfrm>
          <a:prstGeom prst="line">
            <a:avLst/>
          </a:prstGeom>
          <a:noFill/>
          <a:ln w="20638">
            <a:solidFill>
              <a:srgbClr val="FFFFFF"/>
            </a:solidFill>
            <a:round/>
            <a:headEnd/>
            <a:tailEnd/>
          </a:ln>
        </p:spPr>
        <p:txBody>
          <a:bodyPr/>
          <a:lstStyle/>
          <a:p>
            <a:endParaRPr lang="en-US" sz="1600" i="0" smtClean="0">
              <a:solidFill>
                <a:srgbClr val="000000"/>
              </a:solidFill>
              <a:latin typeface="Arial" charset="0"/>
            </a:endParaRPr>
          </a:p>
        </p:txBody>
      </p:sp>
      <p:sp>
        <p:nvSpPr>
          <p:cNvPr id="269488" name="Line 176"/>
          <p:cNvSpPr>
            <a:spLocks noChangeShapeType="1"/>
          </p:cNvSpPr>
          <p:nvPr/>
        </p:nvSpPr>
        <p:spPr bwMode="auto">
          <a:xfrm>
            <a:off x="3824288" y="4767263"/>
            <a:ext cx="1366837" cy="0"/>
          </a:xfrm>
          <a:prstGeom prst="line">
            <a:avLst/>
          </a:prstGeom>
          <a:noFill/>
          <a:ln w="14288">
            <a:solidFill>
              <a:srgbClr val="FFFFFF"/>
            </a:solidFill>
            <a:round/>
            <a:headEnd/>
            <a:tailEnd/>
          </a:ln>
        </p:spPr>
        <p:txBody>
          <a:bodyPr/>
          <a:lstStyle/>
          <a:p>
            <a:endParaRPr lang="en-US" sz="1600" i="0" smtClean="0">
              <a:solidFill>
                <a:srgbClr val="000000"/>
              </a:solidFill>
              <a:latin typeface="Arial" charset="0"/>
            </a:endParaRPr>
          </a:p>
        </p:txBody>
      </p:sp>
      <p:sp>
        <p:nvSpPr>
          <p:cNvPr id="269489" name="Rectangle 177"/>
          <p:cNvSpPr>
            <a:spLocks noChangeArrowheads="1"/>
          </p:cNvSpPr>
          <p:nvPr/>
        </p:nvSpPr>
        <p:spPr bwMode="auto">
          <a:xfrm>
            <a:off x="4433888" y="4713288"/>
            <a:ext cx="109537" cy="106362"/>
          </a:xfrm>
          <a:prstGeom prst="rect">
            <a:avLst/>
          </a:prstGeom>
          <a:solidFill>
            <a:srgbClr val="FFFFFF"/>
          </a:solidFill>
          <a:ln w="0">
            <a:solidFill>
              <a:srgbClr val="FFFFFF"/>
            </a:solidFill>
            <a:miter lim="800000"/>
            <a:headEnd/>
            <a:tailEnd/>
          </a:ln>
        </p:spPr>
        <p:txBody>
          <a:bodyPr/>
          <a:lstStyle/>
          <a:p>
            <a:endParaRPr lang="en-US" sz="1600" i="0" smtClean="0">
              <a:solidFill>
                <a:srgbClr val="000000"/>
              </a:solidFill>
              <a:latin typeface="Arial" charset="0"/>
            </a:endParaRPr>
          </a:p>
        </p:txBody>
      </p:sp>
      <p:sp>
        <p:nvSpPr>
          <p:cNvPr id="269490" name="Rectangle 178"/>
          <p:cNvSpPr>
            <a:spLocks noChangeArrowheads="1"/>
          </p:cNvSpPr>
          <p:nvPr/>
        </p:nvSpPr>
        <p:spPr bwMode="auto">
          <a:xfrm>
            <a:off x="530225" y="4672013"/>
            <a:ext cx="1798638"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hsCRP &gt; 2 mg/L Only</a:t>
            </a:r>
            <a:endParaRPr lang="en-US" sz="1400" i="0" smtClean="0">
              <a:solidFill>
                <a:srgbClr val="FFFFFF"/>
              </a:solidFill>
              <a:latin typeface="Times New Roman" pitchFamily="1" charset="0"/>
            </a:endParaRPr>
          </a:p>
        </p:txBody>
      </p:sp>
      <p:sp>
        <p:nvSpPr>
          <p:cNvPr id="269491" name="Rectangle 179"/>
          <p:cNvSpPr>
            <a:spLocks noChangeArrowheads="1"/>
          </p:cNvSpPr>
          <p:nvPr/>
        </p:nvSpPr>
        <p:spPr bwMode="auto">
          <a:xfrm>
            <a:off x="6096000" y="4686300"/>
            <a:ext cx="492125" cy="212725"/>
          </a:xfrm>
          <a:prstGeom prst="rect">
            <a:avLst/>
          </a:prstGeom>
          <a:noFill/>
          <a:ln w="9525">
            <a:noFill/>
            <a:miter lim="800000"/>
            <a:headEnd/>
            <a:tailEnd/>
          </a:ln>
        </p:spPr>
        <p:txBody>
          <a:bodyPr wrap="none" lIns="0" tIns="0" rIns="0" bIns="0">
            <a:spAutoFit/>
          </a:bodyPr>
          <a:lstStyle/>
          <a:p>
            <a:r>
              <a:rPr lang="en-US" sz="1400" b="1" i="0" smtClean="0">
                <a:solidFill>
                  <a:srgbClr val="FFFFFF"/>
                </a:solidFill>
                <a:latin typeface="Arial" charset="0"/>
              </a:rPr>
              <a:t> 6,375</a:t>
            </a:r>
            <a:endParaRPr lang="en-US" sz="1400" b="1" i="0" smtClean="0">
              <a:solidFill>
                <a:srgbClr val="000000"/>
              </a:solidFill>
              <a:latin typeface="Times New Roman" pitchFamily="1" charset="0"/>
            </a:endParaRPr>
          </a:p>
        </p:txBody>
      </p:sp>
      <p:sp>
        <p:nvSpPr>
          <p:cNvPr id="269492" name="Line 180"/>
          <p:cNvSpPr>
            <a:spLocks noChangeShapeType="1"/>
          </p:cNvSpPr>
          <p:nvPr/>
        </p:nvSpPr>
        <p:spPr bwMode="auto">
          <a:xfrm flipV="1">
            <a:off x="5372100" y="1219200"/>
            <a:ext cx="0" cy="4495800"/>
          </a:xfrm>
          <a:prstGeom prst="line">
            <a:avLst/>
          </a:prstGeom>
          <a:noFill/>
          <a:ln w="38100">
            <a:solidFill>
              <a:schemeClr val="bg1"/>
            </a:solidFill>
            <a:round/>
            <a:headEnd/>
            <a:tailEnd/>
          </a:ln>
          <a:effectLst/>
        </p:spPr>
        <p:txBody>
          <a:bodyPr/>
          <a:lstStyle/>
          <a:p>
            <a:endParaRPr lang="en-US" sz="1600" i="0" smtClean="0">
              <a:solidFill>
                <a:srgbClr val="000000"/>
              </a:solidFill>
              <a:latin typeface="Arial" charset="0"/>
            </a:endParaRPr>
          </a:p>
        </p:txBody>
      </p:sp>
      <p:sp>
        <p:nvSpPr>
          <p:cNvPr id="269493" name="Text Box 181"/>
          <p:cNvSpPr txBox="1">
            <a:spLocks noChangeArrowheads="1"/>
          </p:cNvSpPr>
          <p:nvPr/>
        </p:nvSpPr>
        <p:spPr bwMode="auto">
          <a:xfrm>
            <a:off x="5646738" y="87313"/>
            <a:ext cx="2125662" cy="304800"/>
          </a:xfrm>
          <a:prstGeom prst="rect">
            <a:avLst/>
          </a:prstGeom>
          <a:noFill/>
          <a:ln w="9525">
            <a:noFill/>
            <a:miter lim="800000"/>
            <a:headEnd/>
            <a:tailEnd/>
          </a:ln>
          <a:effectLst/>
        </p:spPr>
        <p:txBody>
          <a:bodyPr wrap="none">
            <a:spAutoFit/>
          </a:bodyPr>
          <a:lstStyle/>
          <a:p>
            <a:r>
              <a:rPr lang="en-US" sz="1400" b="1" i="0" smtClean="0">
                <a:solidFill>
                  <a:srgbClr val="000000"/>
                </a:solidFill>
                <a:latin typeface="Arial" charset="0"/>
              </a:rPr>
              <a:t>Ridker et al NEJM 2008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t>© </a:t>
            </a:r>
            <a:r>
              <a:rPr lang="en-US">
                <a:cs typeface="Arial" charset="0"/>
              </a:rPr>
              <a:t>Continuing Medical Implementation </a:t>
            </a:r>
            <a:r>
              <a:rPr lang="en-US"/>
              <a:t>®</a:t>
            </a:r>
            <a:r>
              <a:rPr lang="en-US">
                <a:cs typeface="Arial" charset="0"/>
              </a:rPr>
              <a:t>                                       …..</a:t>
            </a:r>
            <a:r>
              <a:rPr lang="en-US" i="1">
                <a:cs typeface="Arial" charset="0"/>
              </a:rPr>
              <a:t>.bridging the care gap </a:t>
            </a:r>
          </a:p>
        </p:txBody>
      </p:sp>
      <p:pic>
        <p:nvPicPr>
          <p:cNvPr id="4102" name="Picture 6"/>
          <p:cNvPicPr>
            <a:picLocks noGrp="1" noChangeAspect="1" noChangeArrowheads="1"/>
          </p:cNvPicPr>
          <p:nvPr>
            <p:ph/>
          </p:nvPr>
        </p:nvPicPr>
        <p:blipFill>
          <a:blip r:embed="rId3" cstate="print"/>
          <a:srcRect/>
          <a:stretch>
            <a:fillRect/>
          </a:stretch>
        </p:blipFill>
        <p:spPr>
          <a:xfrm>
            <a:off x="457200" y="533400"/>
            <a:ext cx="8305800" cy="5434013"/>
          </a:xfrm>
        </p:spPr>
      </p:pic>
      <p:sp>
        <p:nvSpPr>
          <p:cNvPr id="4103" name="Text Box 7"/>
          <p:cNvSpPr txBox="1">
            <a:spLocks noChangeArrowheads="1"/>
          </p:cNvSpPr>
          <p:nvPr/>
        </p:nvSpPr>
        <p:spPr bwMode="auto">
          <a:xfrm>
            <a:off x="669925" y="6072188"/>
            <a:ext cx="7804150" cy="709612"/>
          </a:xfrm>
          <a:prstGeom prst="rect">
            <a:avLst/>
          </a:prstGeom>
          <a:solidFill>
            <a:srgbClr val="008080"/>
          </a:solidFill>
          <a:ln w="9525">
            <a:noFill/>
            <a:miter lim="800000"/>
            <a:headEnd/>
            <a:tailEnd/>
          </a:ln>
        </p:spPr>
        <p:txBody>
          <a:bodyPr lIns="0" tIns="0" rIns="0" bIns="0">
            <a:spAutoFit/>
          </a:bodyPr>
          <a:lstStyle/>
          <a:p>
            <a:pPr algn="ctr" defTabSz="828675" hangingPunct="0">
              <a:lnSpc>
                <a:spcPct val="97000"/>
              </a:lnSpc>
              <a:buClr>
                <a:srgbClr val="FFFFFF"/>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Lst>
            </a:pPr>
            <a:r>
              <a:rPr lang="en-GB" sz="1600" i="0">
                <a:solidFill>
                  <a:schemeClr val="bg1"/>
                </a:solidFill>
                <a:latin typeface="Arial" charset="0"/>
              </a:rPr>
              <a:t>N Engl J Med</a:t>
            </a:r>
          </a:p>
          <a:p>
            <a:pPr algn="ctr" defTabSz="828675" hangingPunct="0">
              <a:lnSpc>
                <a:spcPct val="97000"/>
              </a:lnSpc>
              <a:buClr>
                <a:srgbClr val="FFFFFF"/>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Lst>
            </a:pPr>
            <a:r>
              <a:rPr lang="en-GB" sz="1600" i="0">
                <a:solidFill>
                  <a:schemeClr val="bg1"/>
                </a:solidFill>
                <a:latin typeface="Arial" charset="0"/>
              </a:rPr>
              <a:t>Volume 356(23):2388-2398</a:t>
            </a:r>
          </a:p>
          <a:p>
            <a:pPr algn="ctr" defTabSz="828675" hangingPunct="0">
              <a:lnSpc>
                <a:spcPct val="97000"/>
              </a:lnSpc>
              <a:buClr>
                <a:srgbClr val="FFFFFF"/>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Lst>
            </a:pPr>
            <a:r>
              <a:rPr lang="en-GB" sz="1600" i="0">
                <a:solidFill>
                  <a:schemeClr val="bg1"/>
                </a:solidFill>
                <a:latin typeface="Arial" charset="0"/>
              </a:rPr>
              <a:t>June 7, 2007</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ChangeArrowheads="1"/>
          </p:cNvSpPr>
          <p:nvPr/>
        </p:nvSpPr>
        <p:spPr bwMode="auto">
          <a:xfrm>
            <a:off x="0" y="0"/>
            <a:ext cx="9144000" cy="838200"/>
          </a:xfrm>
          <a:prstGeom prst="rect">
            <a:avLst/>
          </a:prstGeom>
          <a:solidFill>
            <a:srgbClr val="CCFFFF"/>
          </a:solidFill>
          <a:ln w="9525">
            <a:solidFill>
              <a:schemeClr val="tx1"/>
            </a:solidFill>
            <a:miter lim="800000"/>
            <a:headEnd/>
            <a:tailEnd/>
          </a:ln>
          <a:effectLst/>
        </p:spPr>
        <p:txBody>
          <a:bodyPr wrap="none" anchor="ctr"/>
          <a:lstStyle/>
          <a:p>
            <a:r>
              <a:rPr lang="en-US" i="0" smtClean="0">
                <a:solidFill>
                  <a:srgbClr val="000000"/>
                </a:solidFill>
                <a:latin typeface="Arial Unicode MS" pitchFamily="34" charset="-128"/>
              </a:rPr>
              <a:t>JUPITER</a:t>
            </a:r>
          </a:p>
          <a:p>
            <a:r>
              <a:rPr lang="en-US" i="0" smtClean="0">
                <a:solidFill>
                  <a:srgbClr val="000000"/>
                </a:solidFill>
                <a:latin typeface="Arial Unicode MS" pitchFamily="34" charset="-128"/>
              </a:rPr>
              <a:t>Secondary Endpoint – All Cause Mortality</a:t>
            </a:r>
          </a:p>
        </p:txBody>
      </p:sp>
      <p:pic>
        <p:nvPicPr>
          <p:cNvPr id="272387" name="Picture 3" descr="holding"/>
          <p:cNvPicPr>
            <a:picLocks noChangeAspect="1" noChangeArrowheads="1"/>
          </p:cNvPicPr>
          <p:nvPr/>
        </p:nvPicPr>
        <p:blipFill>
          <a:blip r:embed="rId3" cstate="print"/>
          <a:srcRect/>
          <a:stretch>
            <a:fillRect/>
          </a:stretch>
        </p:blipFill>
        <p:spPr bwMode="auto">
          <a:xfrm>
            <a:off x="7877175" y="47625"/>
            <a:ext cx="1219200" cy="739775"/>
          </a:xfrm>
          <a:prstGeom prst="rect">
            <a:avLst/>
          </a:prstGeom>
          <a:noFill/>
        </p:spPr>
      </p:pic>
      <p:sp>
        <p:nvSpPr>
          <p:cNvPr id="272388" name="Text Box 4"/>
          <p:cNvSpPr txBox="1">
            <a:spLocks noChangeArrowheads="1"/>
          </p:cNvSpPr>
          <p:nvPr/>
        </p:nvSpPr>
        <p:spPr bwMode="auto">
          <a:xfrm>
            <a:off x="6781800" y="1524000"/>
            <a:ext cx="2133600" cy="336550"/>
          </a:xfrm>
          <a:prstGeom prst="rect">
            <a:avLst/>
          </a:prstGeom>
          <a:noFill/>
          <a:ln w="9525">
            <a:noFill/>
            <a:miter lim="800000"/>
            <a:headEnd/>
            <a:tailEnd/>
          </a:ln>
          <a:effectLst/>
        </p:spPr>
        <p:txBody>
          <a:bodyPr>
            <a:spAutoFit/>
          </a:bodyPr>
          <a:lstStyle/>
          <a:p>
            <a:r>
              <a:rPr lang="en-US" sz="1600" b="1" i="0" smtClean="0">
                <a:solidFill>
                  <a:srgbClr val="FFFFFF"/>
                </a:solidFill>
                <a:latin typeface="Arial Unicode MS" pitchFamily="34" charset="-128"/>
              </a:rPr>
              <a:t>Placebo </a:t>
            </a:r>
            <a:r>
              <a:rPr lang="en-US" sz="1600" b="1" i="0" smtClean="0">
                <a:solidFill>
                  <a:srgbClr val="FFFF00"/>
                </a:solidFill>
                <a:latin typeface="Arial Unicode MS" pitchFamily="34" charset="-128"/>
              </a:rPr>
              <a:t>247 / 8901</a:t>
            </a:r>
          </a:p>
        </p:txBody>
      </p:sp>
      <p:sp>
        <p:nvSpPr>
          <p:cNvPr id="272389" name="Text Box 5"/>
          <p:cNvSpPr txBox="1">
            <a:spLocks noChangeArrowheads="1"/>
          </p:cNvSpPr>
          <p:nvPr/>
        </p:nvSpPr>
        <p:spPr bwMode="auto">
          <a:xfrm>
            <a:off x="6248400" y="3581400"/>
            <a:ext cx="2895600" cy="336550"/>
          </a:xfrm>
          <a:prstGeom prst="rect">
            <a:avLst/>
          </a:prstGeom>
          <a:noFill/>
          <a:ln w="9525">
            <a:noFill/>
            <a:miter lim="800000"/>
            <a:headEnd/>
            <a:tailEnd/>
          </a:ln>
          <a:effectLst/>
        </p:spPr>
        <p:txBody>
          <a:bodyPr>
            <a:spAutoFit/>
          </a:bodyPr>
          <a:lstStyle/>
          <a:p>
            <a:r>
              <a:rPr lang="en-US" sz="1600" b="1" i="0" smtClean="0">
                <a:solidFill>
                  <a:srgbClr val="FFFFFF"/>
                </a:solidFill>
                <a:latin typeface="Arial Unicode MS" pitchFamily="34" charset="-128"/>
              </a:rPr>
              <a:t>Rosuvastatin </a:t>
            </a:r>
            <a:r>
              <a:rPr lang="en-US" sz="1600" b="1" i="0" smtClean="0">
                <a:solidFill>
                  <a:srgbClr val="FFFF00"/>
                </a:solidFill>
                <a:latin typeface="Arial Unicode MS" pitchFamily="34" charset="-128"/>
              </a:rPr>
              <a:t>198 / 8901</a:t>
            </a:r>
          </a:p>
        </p:txBody>
      </p:sp>
      <p:sp>
        <p:nvSpPr>
          <p:cNvPr id="272390" name="Text Box 6"/>
          <p:cNvSpPr txBox="1">
            <a:spLocks noChangeArrowheads="1"/>
          </p:cNvSpPr>
          <p:nvPr/>
        </p:nvSpPr>
        <p:spPr bwMode="auto">
          <a:xfrm>
            <a:off x="2743200" y="882650"/>
            <a:ext cx="3657600" cy="641350"/>
          </a:xfrm>
          <a:prstGeom prst="rect">
            <a:avLst/>
          </a:prstGeom>
          <a:solidFill>
            <a:schemeClr val="accent2"/>
          </a:solidFill>
          <a:ln w="9525">
            <a:noFill/>
            <a:miter lim="800000"/>
            <a:headEnd/>
            <a:tailEnd/>
          </a:ln>
          <a:effectLst/>
        </p:spPr>
        <p:txBody>
          <a:bodyPr>
            <a:spAutoFit/>
          </a:bodyPr>
          <a:lstStyle/>
          <a:p>
            <a:pPr algn="ctr"/>
            <a:r>
              <a:rPr lang="en-US" sz="1800" b="1" i="0" smtClean="0">
                <a:solidFill>
                  <a:srgbClr val="FFFF00"/>
                </a:solidFill>
                <a:latin typeface="Arial Unicode MS" pitchFamily="34" charset="-128"/>
              </a:rPr>
              <a:t>HR 0.80, 95%CI 0.67-0.97</a:t>
            </a:r>
          </a:p>
          <a:p>
            <a:pPr algn="ctr"/>
            <a:r>
              <a:rPr lang="en-US" sz="1800" b="1" i="0" smtClean="0">
                <a:solidFill>
                  <a:srgbClr val="FFFF00"/>
                </a:solidFill>
                <a:latin typeface="Arial Unicode MS" pitchFamily="34" charset="-128"/>
              </a:rPr>
              <a:t>P= 0.02</a:t>
            </a:r>
          </a:p>
        </p:txBody>
      </p:sp>
      <p:sp>
        <p:nvSpPr>
          <p:cNvPr id="272391" name="Line 7"/>
          <p:cNvSpPr>
            <a:spLocks noChangeShapeType="1"/>
          </p:cNvSpPr>
          <p:nvPr/>
        </p:nvSpPr>
        <p:spPr bwMode="auto">
          <a:xfrm>
            <a:off x="8763000" y="1828800"/>
            <a:ext cx="0" cy="838200"/>
          </a:xfrm>
          <a:prstGeom prst="line">
            <a:avLst/>
          </a:prstGeom>
          <a:noFill/>
          <a:ln w="57150">
            <a:solidFill>
              <a:srgbClr val="FF9900"/>
            </a:solidFill>
            <a:round/>
            <a:headEnd/>
            <a:tailEnd type="triangle" w="lg" len="lg"/>
          </a:ln>
          <a:effectLst/>
        </p:spPr>
        <p:txBody>
          <a:bodyPr/>
          <a:lstStyle/>
          <a:p>
            <a:endParaRPr lang="en-US" sz="1600" i="0" smtClean="0">
              <a:solidFill>
                <a:srgbClr val="000000"/>
              </a:solidFill>
              <a:latin typeface="Arial" charset="0"/>
            </a:endParaRPr>
          </a:p>
        </p:txBody>
      </p:sp>
      <p:sp>
        <p:nvSpPr>
          <p:cNvPr id="272392" name="Text Box 8"/>
          <p:cNvSpPr txBox="1">
            <a:spLocks noChangeArrowheads="1"/>
          </p:cNvSpPr>
          <p:nvPr/>
        </p:nvSpPr>
        <p:spPr bwMode="auto">
          <a:xfrm>
            <a:off x="7708900" y="2032000"/>
            <a:ext cx="919163" cy="396875"/>
          </a:xfrm>
          <a:prstGeom prst="rect">
            <a:avLst/>
          </a:prstGeom>
          <a:noFill/>
          <a:ln w="9525">
            <a:noFill/>
            <a:miter lim="800000"/>
            <a:headEnd/>
            <a:tailEnd/>
          </a:ln>
          <a:effectLst/>
        </p:spPr>
        <p:txBody>
          <a:bodyPr wrap="none">
            <a:spAutoFit/>
          </a:bodyPr>
          <a:lstStyle/>
          <a:p>
            <a:r>
              <a:rPr lang="en-US" sz="2000" b="1" i="0" smtClean="0">
                <a:solidFill>
                  <a:srgbClr val="FF9900"/>
                </a:solidFill>
                <a:latin typeface="Arial Unicode MS" pitchFamily="34" charset="-128"/>
              </a:rPr>
              <a:t>- 20 %</a:t>
            </a:r>
          </a:p>
        </p:txBody>
      </p:sp>
      <p:sp>
        <p:nvSpPr>
          <p:cNvPr id="272393" name="AutoShape 9"/>
          <p:cNvSpPr>
            <a:spLocks noChangeAspect="1" noChangeArrowheads="1" noTextEdit="1"/>
          </p:cNvSpPr>
          <p:nvPr/>
        </p:nvSpPr>
        <p:spPr bwMode="auto">
          <a:xfrm>
            <a:off x="838200" y="1314450"/>
            <a:ext cx="7086600" cy="5314950"/>
          </a:xfrm>
          <a:prstGeom prst="rect">
            <a:avLst/>
          </a:prstGeom>
          <a:noFill/>
          <a:ln w="9525">
            <a:noFill/>
            <a:miter lim="800000"/>
            <a:headEnd/>
            <a:tailEnd/>
          </a:ln>
        </p:spPr>
        <p:txBody>
          <a:bodyPr/>
          <a:lstStyle/>
          <a:p>
            <a:endParaRPr lang="en-US" sz="1600" i="0" smtClean="0">
              <a:solidFill>
                <a:srgbClr val="000000"/>
              </a:solidFill>
              <a:latin typeface="Arial" charset="0"/>
            </a:endParaRPr>
          </a:p>
        </p:txBody>
      </p:sp>
      <p:sp>
        <p:nvSpPr>
          <p:cNvPr id="272394" name="Rectangle 10"/>
          <p:cNvSpPr>
            <a:spLocks noChangeArrowheads="1"/>
          </p:cNvSpPr>
          <p:nvPr/>
        </p:nvSpPr>
        <p:spPr bwMode="auto">
          <a:xfrm>
            <a:off x="1949450" y="5551488"/>
            <a:ext cx="5722938" cy="1587"/>
          </a:xfrm>
          <a:prstGeom prst="rect">
            <a:avLst/>
          </a:prstGeom>
          <a:solidFill>
            <a:srgbClr val="FFFFFF"/>
          </a:solidFill>
          <a:ln w="6350">
            <a:solidFill>
              <a:srgbClr val="FFFFFF"/>
            </a:solidFill>
            <a:miter lim="800000"/>
            <a:headEnd/>
            <a:tailEnd/>
          </a:ln>
        </p:spPr>
        <p:txBody>
          <a:bodyPr/>
          <a:lstStyle/>
          <a:p>
            <a:endParaRPr lang="en-US" sz="1600" i="0" smtClean="0">
              <a:solidFill>
                <a:srgbClr val="000000"/>
              </a:solidFill>
              <a:latin typeface="Arial" charset="0"/>
            </a:endParaRPr>
          </a:p>
        </p:txBody>
      </p:sp>
      <p:sp>
        <p:nvSpPr>
          <p:cNvPr id="272395" name="Line 11"/>
          <p:cNvSpPr>
            <a:spLocks noChangeShapeType="1"/>
          </p:cNvSpPr>
          <p:nvPr/>
        </p:nvSpPr>
        <p:spPr bwMode="auto">
          <a:xfrm flipV="1">
            <a:off x="1946275" y="5553075"/>
            <a:ext cx="0" cy="79375"/>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72396" name="Line 12"/>
          <p:cNvSpPr>
            <a:spLocks noChangeShapeType="1"/>
          </p:cNvSpPr>
          <p:nvPr/>
        </p:nvSpPr>
        <p:spPr bwMode="auto">
          <a:xfrm flipV="1">
            <a:off x="3219450" y="5553075"/>
            <a:ext cx="0" cy="79375"/>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72397" name="Line 13"/>
          <p:cNvSpPr>
            <a:spLocks noChangeShapeType="1"/>
          </p:cNvSpPr>
          <p:nvPr/>
        </p:nvSpPr>
        <p:spPr bwMode="auto">
          <a:xfrm flipV="1">
            <a:off x="4492625" y="5553075"/>
            <a:ext cx="0" cy="79375"/>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72398" name="Line 14"/>
          <p:cNvSpPr>
            <a:spLocks noChangeShapeType="1"/>
          </p:cNvSpPr>
          <p:nvPr/>
        </p:nvSpPr>
        <p:spPr bwMode="auto">
          <a:xfrm flipV="1">
            <a:off x="5765800" y="5553075"/>
            <a:ext cx="0" cy="79375"/>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72399" name="Line 15"/>
          <p:cNvSpPr>
            <a:spLocks noChangeShapeType="1"/>
          </p:cNvSpPr>
          <p:nvPr/>
        </p:nvSpPr>
        <p:spPr bwMode="auto">
          <a:xfrm flipV="1">
            <a:off x="7038975" y="5553075"/>
            <a:ext cx="0" cy="79375"/>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72400" name="Line 16"/>
          <p:cNvSpPr>
            <a:spLocks noChangeShapeType="1"/>
          </p:cNvSpPr>
          <p:nvPr/>
        </p:nvSpPr>
        <p:spPr bwMode="auto">
          <a:xfrm flipV="1">
            <a:off x="2582863" y="5553075"/>
            <a:ext cx="0" cy="7937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72401" name="Line 17"/>
          <p:cNvSpPr>
            <a:spLocks noChangeShapeType="1"/>
          </p:cNvSpPr>
          <p:nvPr/>
        </p:nvSpPr>
        <p:spPr bwMode="auto">
          <a:xfrm flipV="1">
            <a:off x="3856038" y="5553075"/>
            <a:ext cx="0" cy="7937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72402" name="Line 18"/>
          <p:cNvSpPr>
            <a:spLocks noChangeShapeType="1"/>
          </p:cNvSpPr>
          <p:nvPr/>
        </p:nvSpPr>
        <p:spPr bwMode="auto">
          <a:xfrm flipV="1">
            <a:off x="5129213" y="5553075"/>
            <a:ext cx="0" cy="7937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72403" name="Line 19"/>
          <p:cNvSpPr>
            <a:spLocks noChangeShapeType="1"/>
          </p:cNvSpPr>
          <p:nvPr/>
        </p:nvSpPr>
        <p:spPr bwMode="auto">
          <a:xfrm flipV="1">
            <a:off x="6402388" y="5553075"/>
            <a:ext cx="0" cy="79375"/>
          </a:xfrm>
          <a:prstGeom prst="line">
            <a:avLst/>
          </a:prstGeom>
          <a:noFill/>
          <a:ln w="0">
            <a:solidFill>
              <a:srgbClr val="FFFFFF"/>
            </a:solidFill>
            <a:round/>
            <a:headEnd/>
            <a:tailEnd/>
          </a:ln>
        </p:spPr>
        <p:txBody>
          <a:bodyPr/>
          <a:lstStyle/>
          <a:p>
            <a:endParaRPr lang="en-US" sz="1600" i="0" smtClean="0">
              <a:solidFill>
                <a:srgbClr val="000000"/>
              </a:solidFill>
              <a:latin typeface="Arial" charset="0"/>
            </a:endParaRPr>
          </a:p>
        </p:txBody>
      </p:sp>
      <p:sp>
        <p:nvSpPr>
          <p:cNvPr id="272404" name="Rectangle 20"/>
          <p:cNvSpPr>
            <a:spLocks noChangeArrowheads="1"/>
          </p:cNvSpPr>
          <p:nvPr/>
        </p:nvSpPr>
        <p:spPr bwMode="auto">
          <a:xfrm>
            <a:off x="1906588" y="5702300"/>
            <a:ext cx="77787" cy="168275"/>
          </a:xfrm>
          <a:prstGeom prst="rect">
            <a:avLst/>
          </a:prstGeom>
          <a:noFill/>
          <a:ln w="9525">
            <a:noFill/>
            <a:miter lim="800000"/>
            <a:headEnd/>
            <a:tailEnd/>
          </a:ln>
        </p:spPr>
        <p:txBody>
          <a:bodyPr wrap="none" lIns="0" tIns="0" rIns="0" bIns="0">
            <a:spAutoFit/>
          </a:bodyPr>
          <a:lstStyle/>
          <a:p>
            <a:r>
              <a:rPr lang="en-US" sz="1100" b="1" i="0" smtClean="0">
                <a:solidFill>
                  <a:srgbClr val="FFFFFF"/>
                </a:solidFill>
                <a:latin typeface="Arial" charset="0"/>
              </a:rPr>
              <a:t>0</a:t>
            </a:r>
            <a:endParaRPr lang="en-US" i="0" smtClean="0">
              <a:solidFill>
                <a:srgbClr val="000000"/>
              </a:solidFill>
              <a:latin typeface="Times New Roman" pitchFamily="1" charset="0"/>
            </a:endParaRPr>
          </a:p>
        </p:txBody>
      </p:sp>
      <p:sp>
        <p:nvSpPr>
          <p:cNvPr id="272405" name="Rectangle 21"/>
          <p:cNvSpPr>
            <a:spLocks noChangeArrowheads="1"/>
          </p:cNvSpPr>
          <p:nvPr/>
        </p:nvSpPr>
        <p:spPr bwMode="auto">
          <a:xfrm>
            <a:off x="3179763" y="5702300"/>
            <a:ext cx="77787" cy="168275"/>
          </a:xfrm>
          <a:prstGeom prst="rect">
            <a:avLst/>
          </a:prstGeom>
          <a:noFill/>
          <a:ln w="9525">
            <a:noFill/>
            <a:miter lim="800000"/>
            <a:headEnd/>
            <a:tailEnd/>
          </a:ln>
        </p:spPr>
        <p:txBody>
          <a:bodyPr wrap="none" lIns="0" tIns="0" rIns="0" bIns="0">
            <a:spAutoFit/>
          </a:bodyPr>
          <a:lstStyle/>
          <a:p>
            <a:r>
              <a:rPr lang="en-US" sz="1100" b="1" i="0" smtClean="0">
                <a:solidFill>
                  <a:srgbClr val="FFFFFF"/>
                </a:solidFill>
                <a:latin typeface="Arial" charset="0"/>
              </a:rPr>
              <a:t>1</a:t>
            </a:r>
            <a:endParaRPr lang="en-US" i="0" smtClean="0">
              <a:solidFill>
                <a:srgbClr val="000000"/>
              </a:solidFill>
              <a:latin typeface="Times New Roman" pitchFamily="1" charset="0"/>
            </a:endParaRPr>
          </a:p>
        </p:txBody>
      </p:sp>
      <p:sp>
        <p:nvSpPr>
          <p:cNvPr id="272406" name="Rectangle 22"/>
          <p:cNvSpPr>
            <a:spLocks noChangeArrowheads="1"/>
          </p:cNvSpPr>
          <p:nvPr/>
        </p:nvSpPr>
        <p:spPr bwMode="auto">
          <a:xfrm>
            <a:off x="4452938" y="5702300"/>
            <a:ext cx="77787" cy="168275"/>
          </a:xfrm>
          <a:prstGeom prst="rect">
            <a:avLst/>
          </a:prstGeom>
          <a:noFill/>
          <a:ln w="9525">
            <a:noFill/>
            <a:miter lim="800000"/>
            <a:headEnd/>
            <a:tailEnd/>
          </a:ln>
        </p:spPr>
        <p:txBody>
          <a:bodyPr wrap="none" lIns="0" tIns="0" rIns="0" bIns="0">
            <a:spAutoFit/>
          </a:bodyPr>
          <a:lstStyle/>
          <a:p>
            <a:r>
              <a:rPr lang="en-US" sz="1100" b="1" i="0" smtClean="0">
                <a:solidFill>
                  <a:srgbClr val="FFFFFF"/>
                </a:solidFill>
                <a:latin typeface="Arial" charset="0"/>
              </a:rPr>
              <a:t>2</a:t>
            </a:r>
            <a:endParaRPr lang="en-US" i="0" smtClean="0">
              <a:solidFill>
                <a:srgbClr val="000000"/>
              </a:solidFill>
              <a:latin typeface="Times New Roman" pitchFamily="1" charset="0"/>
            </a:endParaRPr>
          </a:p>
        </p:txBody>
      </p:sp>
      <p:sp>
        <p:nvSpPr>
          <p:cNvPr id="272407" name="Rectangle 23"/>
          <p:cNvSpPr>
            <a:spLocks noChangeArrowheads="1"/>
          </p:cNvSpPr>
          <p:nvPr/>
        </p:nvSpPr>
        <p:spPr bwMode="auto">
          <a:xfrm>
            <a:off x="5726113" y="5702300"/>
            <a:ext cx="77787" cy="168275"/>
          </a:xfrm>
          <a:prstGeom prst="rect">
            <a:avLst/>
          </a:prstGeom>
          <a:noFill/>
          <a:ln w="9525">
            <a:noFill/>
            <a:miter lim="800000"/>
            <a:headEnd/>
            <a:tailEnd/>
          </a:ln>
        </p:spPr>
        <p:txBody>
          <a:bodyPr wrap="none" lIns="0" tIns="0" rIns="0" bIns="0">
            <a:spAutoFit/>
          </a:bodyPr>
          <a:lstStyle/>
          <a:p>
            <a:r>
              <a:rPr lang="en-US" sz="1100" b="1" i="0" smtClean="0">
                <a:solidFill>
                  <a:srgbClr val="FFFFFF"/>
                </a:solidFill>
                <a:latin typeface="Arial" charset="0"/>
              </a:rPr>
              <a:t>3</a:t>
            </a:r>
            <a:endParaRPr lang="en-US" i="0" smtClean="0">
              <a:solidFill>
                <a:srgbClr val="000000"/>
              </a:solidFill>
              <a:latin typeface="Times New Roman" pitchFamily="1" charset="0"/>
            </a:endParaRPr>
          </a:p>
        </p:txBody>
      </p:sp>
      <p:sp>
        <p:nvSpPr>
          <p:cNvPr id="272408" name="Rectangle 24"/>
          <p:cNvSpPr>
            <a:spLocks noChangeArrowheads="1"/>
          </p:cNvSpPr>
          <p:nvPr/>
        </p:nvSpPr>
        <p:spPr bwMode="auto">
          <a:xfrm>
            <a:off x="6999288" y="5702300"/>
            <a:ext cx="77787" cy="168275"/>
          </a:xfrm>
          <a:prstGeom prst="rect">
            <a:avLst/>
          </a:prstGeom>
          <a:noFill/>
          <a:ln w="9525">
            <a:noFill/>
            <a:miter lim="800000"/>
            <a:headEnd/>
            <a:tailEnd/>
          </a:ln>
        </p:spPr>
        <p:txBody>
          <a:bodyPr wrap="none" lIns="0" tIns="0" rIns="0" bIns="0">
            <a:spAutoFit/>
          </a:bodyPr>
          <a:lstStyle/>
          <a:p>
            <a:r>
              <a:rPr lang="en-US" sz="1100" b="1" i="0" smtClean="0">
                <a:solidFill>
                  <a:srgbClr val="FFFFFF"/>
                </a:solidFill>
                <a:latin typeface="Arial" charset="0"/>
              </a:rPr>
              <a:t>4</a:t>
            </a:r>
            <a:endParaRPr lang="en-US" i="0" smtClean="0">
              <a:solidFill>
                <a:srgbClr val="000000"/>
              </a:solidFill>
              <a:latin typeface="Times New Roman" pitchFamily="1" charset="0"/>
            </a:endParaRPr>
          </a:p>
        </p:txBody>
      </p:sp>
      <p:sp>
        <p:nvSpPr>
          <p:cNvPr id="272409" name="Rectangle 25"/>
          <p:cNvSpPr>
            <a:spLocks noChangeArrowheads="1"/>
          </p:cNvSpPr>
          <p:nvPr/>
        </p:nvSpPr>
        <p:spPr bwMode="auto">
          <a:xfrm>
            <a:off x="1944688" y="1555750"/>
            <a:ext cx="4762" cy="3997325"/>
          </a:xfrm>
          <a:prstGeom prst="rect">
            <a:avLst/>
          </a:prstGeom>
          <a:solidFill>
            <a:srgbClr val="FFFFFF"/>
          </a:solidFill>
          <a:ln w="6350">
            <a:solidFill>
              <a:srgbClr val="FFFFFF"/>
            </a:solidFill>
            <a:miter lim="800000"/>
            <a:headEnd/>
            <a:tailEnd/>
          </a:ln>
        </p:spPr>
        <p:txBody>
          <a:bodyPr/>
          <a:lstStyle/>
          <a:p>
            <a:endParaRPr lang="en-US" sz="1600" i="0" smtClean="0">
              <a:solidFill>
                <a:srgbClr val="000000"/>
              </a:solidFill>
              <a:latin typeface="Arial" charset="0"/>
            </a:endParaRPr>
          </a:p>
        </p:txBody>
      </p:sp>
      <p:sp>
        <p:nvSpPr>
          <p:cNvPr id="272410" name="Line 26"/>
          <p:cNvSpPr>
            <a:spLocks noChangeShapeType="1"/>
          </p:cNvSpPr>
          <p:nvPr/>
        </p:nvSpPr>
        <p:spPr bwMode="auto">
          <a:xfrm>
            <a:off x="1865313" y="5553075"/>
            <a:ext cx="80962" cy="0"/>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72411" name="Line 27"/>
          <p:cNvSpPr>
            <a:spLocks noChangeShapeType="1"/>
          </p:cNvSpPr>
          <p:nvPr/>
        </p:nvSpPr>
        <p:spPr bwMode="auto">
          <a:xfrm>
            <a:off x="1865313" y="4913313"/>
            <a:ext cx="80962" cy="0"/>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72412" name="Line 28"/>
          <p:cNvSpPr>
            <a:spLocks noChangeShapeType="1"/>
          </p:cNvSpPr>
          <p:nvPr/>
        </p:nvSpPr>
        <p:spPr bwMode="auto">
          <a:xfrm>
            <a:off x="1865313" y="4271963"/>
            <a:ext cx="80962" cy="0"/>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72413" name="Line 29"/>
          <p:cNvSpPr>
            <a:spLocks noChangeShapeType="1"/>
          </p:cNvSpPr>
          <p:nvPr/>
        </p:nvSpPr>
        <p:spPr bwMode="auto">
          <a:xfrm>
            <a:off x="1865313" y="3632200"/>
            <a:ext cx="80962" cy="0"/>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72414" name="Line 30"/>
          <p:cNvSpPr>
            <a:spLocks noChangeShapeType="1"/>
          </p:cNvSpPr>
          <p:nvPr/>
        </p:nvSpPr>
        <p:spPr bwMode="auto">
          <a:xfrm>
            <a:off x="1865313" y="2990850"/>
            <a:ext cx="80962" cy="0"/>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72415" name="Line 31"/>
          <p:cNvSpPr>
            <a:spLocks noChangeShapeType="1"/>
          </p:cNvSpPr>
          <p:nvPr/>
        </p:nvSpPr>
        <p:spPr bwMode="auto">
          <a:xfrm>
            <a:off x="1865313" y="2351088"/>
            <a:ext cx="80962" cy="0"/>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72416" name="Line 32"/>
          <p:cNvSpPr>
            <a:spLocks noChangeShapeType="1"/>
          </p:cNvSpPr>
          <p:nvPr/>
        </p:nvSpPr>
        <p:spPr bwMode="auto">
          <a:xfrm>
            <a:off x="1865313" y="1708150"/>
            <a:ext cx="80962" cy="0"/>
          </a:xfrm>
          <a:prstGeom prst="line">
            <a:avLst/>
          </a:prstGeom>
          <a:noFill/>
          <a:ln w="4763">
            <a:solidFill>
              <a:srgbClr val="FFFFFF"/>
            </a:solidFill>
            <a:round/>
            <a:headEnd/>
            <a:tailEnd/>
          </a:ln>
        </p:spPr>
        <p:txBody>
          <a:bodyPr/>
          <a:lstStyle/>
          <a:p>
            <a:endParaRPr lang="en-US" sz="1600" i="0" smtClean="0">
              <a:solidFill>
                <a:srgbClr val="000000"/>
              </a:solidFill>
              <a:latin typeface="Arial" charset="0"/>
            </a:endParaRPr>
          </a:p>
        </p:txBody>
      </p:sp>
      <p:sp>
        <p:nvSpPr>
          <p:cNvPr id="272417" name="Rectangle 33"/>
          <p:cNvSpPr>
            <a:spLocks noChangeArrowheads="1"/>
          </p:cNvSpPr>
          <p:nvPr/>
        </p:nvSpPr>
        <p:spPr bwMode="auto">
          <a:xfrm rot="16200000">
            <a:off x="1620045" y="5466556"/>
            <a:ext cx="271462" cy="168275"/>
          </a:xfrm>
          <a:prstGeom prst="rect">
            <a:avLst/>
          </a:prstGeom>
          <a:noFill/>
          <a:ln w="9525">
            <a:noFill/>
            <a:miter lim="800000"/>
            <a:headEnd/>
            <a:tailEnd/>
          </a:ln>
        </p:spPr>
        <p:txBody>
          <a:bodyPr wrap="none" lIns="0" tIns="0" rIns="0" bIns="0">
            <a:spAutoFit/>
          </a:bodyPr>
          <a:lstStyle/>
          <a:p>
            <a:r>
              <a:rPr lang="en-US" sz="1100" b="1" i="0" smtClean="0">
                <a:solidFill>
                  <a:srgbClr val="FFFFFF"/>
                </a:solidFill>
                <a:latin typeface="Arial" charset="0"/>
              </a:rPr>
              <a:t>0.00</a:t>
            </a:r>
            <a:endParaRPr lang="en-US" i="0" smtClean="0">
              <a:solidFill>
                <a:srgbClr val="000000"/>
              </a:solidFill>
              <a:latin typeface="Times New Roman" pitchFamily="1" charset="0"/>
            </a:endParaRPr>
          </a:p>
        </p:txBody>
      </p:sp>
      <p:sp>
        <p:nvSpPr>
          <p:cNvPr id="272418" name="Rectangle 34"/>
          <p:cNvSpPr>
            <a:spLocks noChangeArrowheads="1"/>
          </p:cNvSpPr>
          <p:nvPr/>
        </p:nvSpPr>
        <p:spPr bwMode="auto">
          <a:xfrm rot="16200000">
            <a:off x="1620044" y="4823619"/>
            <a:ext cx="271463" cy="168275"/>
          </a:xfrm>
          <a:prstGeom prst="rect">
            <a:avLst/>
          </a:prstGeom>
          <a:noFill/>
          <a:ln w="9525">
            <a:noFill/>
            <a:miter lim="800000"/>
            <a:headEnd/>
            <a:tailEnd/>
          </a:ln>
        </p:spPr>
        <p:txBody>
          <a:bodyPr wrap="none" lIns="0" tIns="0" rIns="0" bIns="0">
            <a:spAutoFit/>
          </a:bodyPr>
          <a:lstStyle/>
          <a:p>
            <a:r>
              <a:rPr lang="en-US" sz="1100" b="1" i="0" smtClean="0">
                <a:solidFill>
                  <a:srgbClr val="FFFFFF"/>
                </a:solidFill>
                <a:latin typeface="Arial" charset="0"/>
              </a:rPr>
              <a:t>0.01</a:t>
            </a:r>
            <a:endParaRPr lang="en-US" i="0" smtClean="0">
              <a:solidFill>
                <a:srgbClr val="000000"/>
              </a:solidFill>
              <a:latin typeface="Times New Roman" pitchFamily="1" charset="0"/>
            </a:endParaRPr>
          </a:p>
        </p:txBody>
      </p:sp>
      <p:sp>
        <p:nvSpPr>
          <p:cNvPr id="272419" name="Rectangle 35"/>
          <p:cNvSpPr>
            <a:spLocks noChangeArrowheads="1"/>
          </p:cNvSpPr>
          <p:nvPr/>
        </p:nvSpPr>
        <p:spPr bwMode="auto">
          <a:xfrm rot="16200000">
            <a:off x="1620044" y="4185444"/>
            <a:ext cx="271463" cy="168275"/>
          </a:xfrm>
          <a:prstGeom prst="rect">
            <a:avLst/>
          </a:prstGeom>
          <a:noFill/>
          <a:ln w="9525">
            <a:noFill/>
            <a:miter lim="800000"/>
            <a:headEnd/>
            <a:tailEnd/>
          </a:ln>
        </p:spPr>
        <p:txBody>
          <a:bodyPr wrap="none" lIns="0" tIns="0" rIns="0" bIns="0">
            <a:spAutoFit/>
          </a:bodyPr>
          <a:lstStyle/>
          <a:p>
            <a:r>
              <a:rPr lang="en-US" sz="1100" b="1" i="0" smtClean="0">
                <a:solidFill>
                  <a:srgbClr val="FFFFFF"/>
                </a:solidFill>
                <a:latin typeface="Arial" charset="0"/>
              </a:rPr>
              <a:t>0.02</a:t>
            </a:r>
            <a:endParaRPr lang="en-US" i="0" smtClean="0">
              <a:solidFill>
                <a:srgbClr val="000000"/>
              </a:solidFill>
              <a:latin typeface="Times New Roman" pitchFamily="1" charset="0"/>
            </a:endParaRPr>
          </a:p>
        </p:txBody>
      </p:sp>
      <p:sp>
        <p:nvSpPr>
          <p:cNvPr id="272420" name="Rectangle 36"/>
          <p:cNvSpPr>
            <a:spLocks noChangeArrowheads="1"/>
          </p:cNvSpPr>
          <p:nvPr/>
        </p:nvSpPr>
        <p:spPr bwMode="auto">
          <a:xfrm rot="16200000">
            <a:off x="1620045" y="3545681"/>
            <a:ext cx="271462" cy="168275"/>
          </a:xfrm>
          <a:prstGeom prst="rect">
            <a:avLst/>
          </a:prstGeom>
          <a:noFill/>
          <a:ln w="9525">
            <a:noFill/>
            <a:miter lim="800000"/>
            <a:headEnd/>
            <a:tailEnd/>
          </a:ln>
        </p:spPr>
        <p:txBody>
          <a:bodyPr wrap="none" lIns="0" tIns="0" rIns="0" bIns="0">
            <a:spAutoFit/>
          </a:bodyPr>
          <a:lstStyle/>
          <a:p>
            <a:r>
              <a:rPr lang="en-US" sz="1100" b="1" i="0" smtClean="0">
                <a:solidFill>
                  <a:srgbClr val="FFFFFF"/>
                </a:solidFill>
                <a:latin typeface="Arial" charset="0"/>
              </a:rPr>
              <a:t>0.03</a:t>
            </a:r>
            <a:endParaRPr lang="en-US" i="0" smtClean="0">
              <a:solidFill>
                <a:srgbClr val="000000"/>
              </a:solidFill>
              <a:latin typeface="Times New Roman" pitchFamily="1" charset="0"/>
            </a:endParaRPr>
          </a:p>
        </p:txBody>
      </p:sp>
      <p:sp>
        <p:nvSpPr>
          <p:cNvPr id="272421" name="Rectangle 37"/>
          <p:cNvSpPr>
            <a:spLocks noChangeArrowheads="1"/>
          </p:cNvSpPr>
          <p:nvPr/>
        </p:nvSpPr>
        <p:spPr bwMode="auto">
          <a:xfrm rot="16200000">
            <a:off x="1623220" y="2904331"/>
            <a:ext cx="271462" cy="168275"/>
          </a:xfrm>
          <a:prstGeom prst="rect">
            <a:avLst/>
          </a:prstGeom>
          <a:noFill/>
          <a:ln w="9525">
            <a:noFill/>
            <a:miter lim="800000"/>
            <a:headEnd/>
            <a:tailEnd/>
          </a:ln>
        </p:spPr>
        <p:txBody>
          <a:bodyPr wrap="none" lIns="0" tIns="0" rIns="0" bIns="0">
            <a:spAutoFit/>
          </a:bodyPr>
          <a:lstStyle/>
          <a:p>
            <a:r>
              <a:rPr lang="en-US" sz="1100" b="1" i="0" smtClean="0">
                <a:solidFill>
                  <a:srgbClr val="FFFFFF"/>
                </a:solidFill>
                <a:latin typeface="Arial" charset="0"/>
              </a:rPr>
              <a:t>0.04</a:t>
            </a:r>
            <a:endParaRPr lang="en-US" i="0" smtClean="0">
              <a:solidFill>
                <a:srgbClr val="000000"/>
              </a:solidFill>
              <a:latin typeface="Times New Roman" pitchFamily="1" charset="0"/>
            </a:endParaRPr>
          </a:p>
        </p:txBody>
      </p:sp>
      <p:sp>
        <p:nvSpPr>
          <p:cNvPr id="272422" name="Rectangle 38"/>
          <p:cNvSpPr>
            <a:spLocks noChangeArrowheads="1"/>
          </p:cNvSpPr>
          <p:nvPr/>
        </p:nvSpPr>
        <p:spPr bwMode="auto">
          <a:xfrm rot="16200000">
            <a:off x="1623219" y="2261394"/>
            <a:ext cx="271463" cy="168275"/>
          </a:xfrm>
          <a:prstGeom prst="rect">
            <a:avLst/>
          </a:prstGeom>
          <a:noFill/>
          <a:ln w="9525">
            <a:noFill/>
            <a:miter lim="800000"/>
            <a:headEnd/>
            <a:tailEnd/>
          </a:ln>
        </p:spPr>
        <p:txBody>
          <a:bodyPr wrap="none" lIns="0" tIns="0" rIns="0" bIns="0">
            <a:spAutoFit/>
          </a:bodyPr>
          <a:lstStyle/>
          <a:p>
            <a:r>
              <a:rPr lang="en-US" sz="1100" b="1" i="0" smtClean="0">
                <a:solidFill>
                  <a:srgbClr val="FFFFFF"/>
                </a:solidFill>
                <a:latin typeface="Arial" charset="0"/>
              </a:rPr>
              <a:t>0.05</a:t>
            </a:r>
            <a:endParaRPr lang="en-US" i="0" smtClean="0">
              <a:solidFill>
                <a:srgbClr val="000000"/>
              </a:solidFill>
              <a:latin typeface="Times New Roman" pitchFamily="1" charset="0"/>
            </a:endParaRPr>
          </a:p>
        </p:txBody>
      </p:sp>
      <p:sp>
        <p:nvSpPr>
          <p:cNvPr id="272423" name="Rectangle 39"/>
          <p:cNvSpPr>
            <a:spLocks noChangeArrowheads="1"/>
          </p:cNvSpPr>
          <p:nvPr/>
        </p:nvSpPr>
        <p:spPr bwMode="auto">
          <a:xfrm rot="16200000">
            <a:off x="1623220" y="1618456"/>
            <a:ext cx="271462" cy="168275"/>
          </a:xfrm>
          <a:prstGeom prst="rect">
            <a:avLst/>
          </a:prstGeom>
          <a:noFill/>
          <a:ln w="9525">
            <a:noFill/>
            <a:miter lim="800000"/>
            <a:headEnd/>
            <a:tailEnd/>
          </a:ln>
        </p:spPr>
        <p:txBody>
          <a:bodyPr wrap="none" lIns="0" tIns="0" rIns="0" bIns="0">
            <a:spAutoFit/>
          </a:bodyPr>
          <a:lstStyle/>
          <a:p>
            <a:r>
              <a:rPr lang="en-US" sz="1100" b="1" i="0" smtClean="0">
                <a:solidFill>
                  <a:srgbClr val="FFFFFF"/>
                </a:solidFill>
                <a:latin typeface="Arial" charset="0"/>
              </a:rPr>
              <a:t>0.06</a:t>
            </a:r>
            <a:endParaRPr lang="en-US" i="0" smtClean="0">
              <a:solidFill>
                <a:srgbClr val="000000"/>
              </a:solidFill>
              <a:latin typeface="Times New Roman" pitchFamily="1" charset="0"/>
            </a:endParaRPr>
          </a:p>
        </p:txBody>
      </p:sp>
      <p:sp>
        <p:nvSpPr>
          <p:cNvPr id="272424" name="Rectangle 40"/>
          <p:cNvSpPr>
            <a:spLocks noChangeArrowheads="1"/>
          </p:cNvSpPr>
          <p:nvPr/>
        </p:nvSpPr>
        <p:spPr bwMode="auto">
          <a:xfrm rot="16200000">
            <a:off x="787401" y="3467100"/>
            <a:ext cx="1435100" cy="168275"/>
          </a:xfrm>
          <a:prstGeom prst="rect">
            <a:avLst/>
          </a:prstGeom>
          <a:noFill/>
          <a:ln w="9525">
            <a:noFill/>
            <a:miter lim="800000"/>
            <a:headEnd/>
            <a:tailEnd/>
          </a:ln>
        </p:spPr>
        <p:txBody>
          <a:bodyPr wrap="none" lIns="0" tIns="0" rIns="0" bIns="0">
            <a:spAutoFit/>
          </a:bodyPr>
          <a:lstStyle/>
          <a:p>
            <a:r>
              <a:rPr lang="en-US" sz="1100" b="1" i="0" smtClean="0">
                <a:solidFill>
                  <a:srgbClr val="FFFFFF"/>
                </a:solidFill>
                <a:latin typeface="Arial" charset="0"/>
              </a:rPr>
              <a:t>Cumulative Incidence</a:t>
            </a:r>
            <a:endParaRPr lang="en-US" i="0" smtClean="0">
              <a:solidFill>
                <a:srgbClr val="000000"/>
              </a:solidFill>
              <a:latin typeface="Times New Roman" pitchFamily="1" charset="0"/>
            </a:endParaRPr>
          </a:p>
        </p:txBody>
      </p:sp>
      <p:sp>
        <p:nvSpPr>
          <p:cNvPr id="272425" name="Freeform 41"/>
          <p:cNvSpPr>
            <a:spLocks/>
          </p:cNvSpPr>
          <p:nvPr/>
        </p:nvSpPr>
        <p:spPr bwMode="auto">
          <a:xfrm>
            <a:off x="1946275" y="2009775"/>
            <a:ext cx="5729288" cy="3543300"/>
          </a:xfrm>
          <a:custGeom>
            <a:avLst/>
            <a:gdLst/>
            <a:ahLst/>
            <a:cxnLst>
              <a:cxn ang="0">
                <a:pos x="126" y="4438"/>
              </a:cxn>
              <a:cxn ang="0">
                <a:pos x="346" y="4410"/>
              </a:cxn>
              <a:cxn ang="0">
                <a:pos x="390" y="4374"/>
              </a:cxn>
              <a:cxn ang="0">
                <a:pos x="469" y="4346"/>
              </a:cxn>
              <a:cxn ang="0">
                <a:pos x="535" y="4310"/>
              </a:cxn>
              <a:cxn ang="0">
                <a:pos x="571" y="4282"/>
              </a:cxn>
              <a:cxn ang="0">
                <a:pos x="619" y="4246"/>
              </a:cxn>
              <a:cxn ang="0">
                <a:pos x="694" y="4211"/>
              </a:cxn>
              <a:cxn ang="0">
                <a:pos x="751" y="4175"/>
              </a:cxn>
              <a:cxn ang="0">
                <a:pos x="776" y="4139"/>
              </a:cxn>
              <a:cxn ang="0">
                <a:pos x="817" y="4083"/>
              </a:cxn>
              <a:cxn ang="0">
                <a:pos x="892" y="4030"/>
              </a:cxn>
              <a:cxn ang="0">
                <a:pos x="965" y="3993"/>
              </a:cxn>
              <a:cxn ang="0">
                <a:pos x="1045" y="3965"/>
              </a:cxn>
              <a:cxn ang="0">
                <a:pos x="1102" y="3920"/>
              </a:cxn>
              <a:cxn ang="0">
                <a:pos x="1211" y="3884"/>
              </a:cxn>
              <a:cxn ang="0">
                <a:pos x="1241" y="3848"/>
              </a:cxn>
              <a:cxn ang="0">
                <a:pos x="1343" y="3820"/>
              </a:cxn>
              <a:cxn ang="0">
                <a:pos x="1396" y="3756"/>
              </a:cxn>
              <a:cxn ang="0">
                <a:pos x="1436" y="3728"/>
              </a:cxn>
              <a:cxn ang="0">
                <a:pos x="1462" y="3675"/>
              </a:cxn>
              <a:cxn ang="0">
                <a:pos x="1532" y="3647"/>
              </a:cxn>
              <a:cxn ang="0">
                <a:pos x="1568" y="3611"/>
              </a:cxn>
              <a:cxn ang="0">
                <a:pos x="1637" y="3583"/>
              </a:cxn>
              <a:cxn ang="0">
                <a:pos x="1668" y="3510"/>
              </a:cxn>
              <a:cxn ang="0">
                <a:pos x="1707" y="3484"/>
              </a:cxn>
              <a:cxn ang="0">
                <a:pos x="1764" y="3448"/>
              </a:cxn>
              <a:cxn ang="0">
                <a:pos x="1826" y="3420"/>
              </a:cxn>
              <a:cxn ang="0">
                <a:pos x="1853" y="3384"/>
              </a:cxn>
              <a:cxn ang="0">
                <a:pos x="1883" y="3356"/>
              </a:cxn>
              <a:cxn ang="0">
                <a:pos x="1958" y="3320"/>
              </a:cxn>
              <a:cxn ang="0">
                <a:pos x="2001" y="3283"/>
              </a:cxn>
              <a:cxn ang="0">
                <a:pos x="2028" y="3238"/>
              </a:cxn>
              <a:cxn ang="0">
                <a:pos x="2073" y="3200"/>
              </a:cxn>
              <a:cxn ang="0">
                <a:pos x="2147" y="3164"/>
              </a:cxn>
              <a:cxn ang="0">
                <a:pos x="2190" y="3136"/>
              </a:cxn>
              <a:cxn ang="0">
                <a:pos x="2326" y="3075"/>
              </a:cxn>
              <a:cxn ang="0">
                <a:pos x="2454" y="3043"/>
              </a:cxn>
              <a:cxn ang="0">
                <a:pos x="2506" y="2984"/>
              </a:cxn>
              <a:cxn ang="0">
                <a:pos x="2572" y="2946"/>
              </a:cxn>
              <a:cxn ang="0">
                <a:pos x="2629" y="2895"/>
              </a:cxn>
              <a:cxn ang="0">
                <a:pos x="2692" y="2817"/>
              </a:cxn>
              <a:cxn ang="0">
                <a:pos x="2731" y="2750"/>
              </a:cxn>
              <a:cxn ang="0">
                <a:pos x="2806" y="2708"/>
              </a:cxn>
              <a:cxn ang="0">
                <a:pos x="2929" y="2649"/>
              </a:cxn>
              <a:cxn ang="0">
                <a:pos x="3007" y="2603"/>
              </a:cxn>
              <a:cxn ang="0">
                <a:pos x="3091" y="2537"/>
              </a:cxn>
              <a:cxn ang="0">
                <a:pos x="3209" y="2485"/>
              </a:cxn>
              <a:cxn ang="0">
                <a:pos x="3517" y="2404"/>
              </a:cxn>
              <a:cxn ang="0">
                <a:pos x="3701" y="2301"/>
              </a:cxn>
              <a:cxn ang="0">
                <a:pos x="3812" y="2187"/>
              </a:cxn>
              <a:cxn ang="0">
                <a:pos x="3938" y="2092"/>
              </a:cxn>
              <a:cxn ang="0">
                <a:pos x="4113" y="1955"/>
              </a:cxn>
              <a:cxn ang="0">
                <a:pos x="4211" y="1844"/>
              </a:cxn>
              <a:cxn ang="0">
                <a:pos x="4342" y="1690"/>
              </a:cxn>
              <a:cxn ang="0">
                <a:pos x="4650" y="1567"/>
              </a:cxn>
              <a:cxn ang="0">
                <a:pos x="4878" y="1330"/>
              </a:cxn>
              <a:cxn ang="0">
                <a:pos x="5137" y="1176"/>
              </a:cxn>
              <a:cxn ang="0">
                <a:pos x="5321" y="959"/>
              </a:cxn>
              <a:cxn ang="0">
                <a:pos x="5690" y="769"/>
              </a:cxn>
              <a:cxn ang="0">
                <a:pos x="5747" y="499"/>
              </a:cxn>
              <a:cxn ang="0">
                <a:pos x="7217" y="0"/>
              </a:cxn>
            </a:cxnLst>
            <a:rect l="0" t="0" r="r" b="b"/>
            <a:pathLst>
              <a:path w="7217" h="4464">
                <a:moveTo>
                  <a:pt x="0" y="4464"/>
                </a:moveTo>
                <a:lnTo>
                  <a:pt x="3" y="4464"/>
                </a:lnTo>
                <a:lnTo>
                  <a:pt x="3" y="4456"/>
                </a:lnTo>
                <a:lnTo>
                  <a:pt x="109" y="4456"/>
                </a:lnTo>
                <a:lnTo>
                  <a:pt x="109" y="4447"/>
                </a:lnTo>
                <a:lnTo>
                  <a:pt x="126" y="4447"/>
                </a:lnTo>
                <a:lnTo>
                  <a:pt x="126" y="4438"/>
                </a:lnTo>
                <a:lnTo>
                  <a:pt x="214" y="4438"/>
                </a:lnTo>
                <a:lnTo>
                  <a:pt x="214" y="4428"/>
                </a:lnTo>
                <a:lnTo>
                  <a:pt x="271" y="4428"/>
                </a:lnTo>
                <a:lnTo>
                  <a:pt x="271" y="4419"/>
                </a:lnTo>
                <a:lnTo>
                  <a:pt x="303" y="4419"/>
                </a:lnTo>
                <a:lnTo>
                  <a:pt x="303" y="4410"/>
                </a:lnTo>
                <a:lnTo>
                  <a:pt x="346" y="4410"/>
                </a:lnTo>
                <a:lnTo>
                  <a:pt x="346" y="4402"/>
                </a:lnTo>
                <a:lnTo>
                  <a:pt x="351" y="4402"/>
                </a:lnTo>
                <a:lnTo>
                  <a:pt x="351" y="4391"/>
                </a:lnTo>
                <a:lnTo>
                  <a:pt x="355" y="4391"/>
                </a:lnTo>
                <a:lnTo>
                  <a:pt x="355" y="4383"/>
                </a:lnTo>
                <a:lnTo>
                  <a:pt x="390" y="4383"/>
                </a:lnTo>
                <a:lnTo>
                  <a:pt x="390" y="4374"/>
                </a:lnTo>
                <a:lnTo>
                  <a:pt x="403" y="4374"/>
                </a:lnTo>
                <a:lnTo>
                  <a:pt x="403" y="4365"/>
                </a:lnTo>
                <a:lnTo>
                  <a:pt x="430" y="4365"/>
                </a:lnTo>
                <a:lnTo>
                  <a:pt x="430" y="4355"/>
                </a:lnTo>
                <a:lnTo>
                  <a:pt x="442" y="4355"/>
                </a:lnTo>
                <a:lnTo>
                  <a:pt x="442" y="4346"/>
                </a:lnTo>
                <a:lnTo>
                  <a:pt x="469" y="4346"/>
                </a:lnTo>
                <a:lnTo>
                  <a:pt x="469" y="4338"/>
                </a:lnTo>
                <a:lnTo>
                  <a:pt x="478" y="4338"/>
                </a:lnTo>
                <a:lnTo>
                  <a:pt x="478" y="4329"/>
                </a:lnTo>
                <a:lnTo>
                  <a:pt x="499" y="4329"/>
                </a:lnTo>
                <a:lnTo>
                  <a:pt x="499" y="4319"/>
                </a:lnTo>
                <a:lnTo>
                  <a:pt x="535" y="4319"/>
                </a:lnTo>
                <a:lnTo>
                  <a:pt x="535" y="4310"/>
                </a:lnTo>
                <a:lnTo>
                  <a:pt x="540" y="4310"/>
                </a:lnTo>
                <a:lnTo>
                  <a:pt x="540" y="4301"/>
                </a:lnTo>
                <a:lnTo>
                  <a:pt x="547" y="4301"/>
                </a:lnTo>
                <a:lnTo>
                  <a:pt x="547" y="4293"/>
                </a:lnTo>
                <a:lnTo>
                  <a:pt x="565" y="4293"/>
                </a:lnTo>
                <a:lnTo>
                  <a:pt x="565" y="4282"/>
                </a:lnTo>
                <a:lnTo>
                  <a:pt x="571" y="4282"/>
                </a:lnTo>
                <a:lnTo>
                  <a:pt x="571" y="4274"/>
                </a:lnTo>
                <a:lnTo>
                  <a:pt x="588" y="4274"/>
                </a:lnTo>
                <a:lnTo>
                  <a:pt x="588" y="4265"/>
                </a:lnTo>
                <a:lnTo>
                  <a:pt x="601" y="4265"/>
                </a:lnTo>
                <a:lnTo>
                  <a:pt x="601" y="4256"/>
                </a:lnTo>
                <a:lnTo>
                  <a:pt x="619" y="4256"/>
                </a:lnTo>
                <a:lnTo>
                  <a:pt x="619" y="4246"/>
                </a:lnTo>
                <a:lnTo>
                  <a:pt x="658" y="4246"/>
                </a:lnTo>
                <a:lnTo>
                  <a:pt x="658" y="4237"/>
                </a:lnTo>
                <a:lnTo>
                  <a:pt x="667" y="4237"/>
                </a:lnTo>
                <a:lnTo>
                  <a:pt x="667" y="4220"/>
                </a:lnTo>
                <a:lnTo>
                  <a:pt x="676" y="4220"/>
                </a:lnTo>
                <a:lnTo>
                  <a:pt x="676" y="4211"/>
                </a:lnTo>
                <a:lnTo>
                  <a:pt x="694" y="4211"/>
                </a:lnTo>
                <a:lnTo>
                  <a:pt x="694" y="4201"/>
                </a:lnTo>
                <a:lnTo>
                  <a:pt x="697" y="4201"/>
                </a:lnTo>
                <a:lnTo>
                  <a:pt x="697" y="4192"/>
                </a:lnTo>
                <a:lnTo>
                  <a:pt x="706" y="4192"/>
                </a:lnTo>
                <a:lnTo>
                  <a:pt x="706" y="4184"/>
                </a:lnTo>
                <a:lnTo>
                  <a:pt x="751" y="4184"/>
                </a:lnTo>
                <a:lnTo>
                  <a:pt x="751" y="4175"/>
                </a:lnTo>
                <a:lnTo>
                  <a:pt x="754" y="4175"/>
                </a:lnTo>
                <a:lnTo>
                  <a:pt x="754" y="4165"/>
                </a:lnTo>
                <a:lnTo>
                  <a:pt x="763" y="4165"/>
                </a:lnTo>
                <a:lnTo>
                  <a:pt x="763" y="4147"/>
                </a:lnTo>
                <a:lnTo>
                  <a:pt x="772" y="4147"/>
                </a:lnTo>
                <a:lnTo>
                  <a:pt x="772" y="4139"/>
                </a:lnTo>
                <a:lnTo>
                  <a:pt x="776" y="4139"/>
                </a:lnTo>
                <a:lnTo>
                  <a:pt x="776" y="4128"/>
                </a:lnTo>
                <a:lnTo>
                  <a:pt x="802" y="4128"/>
                </a:lnTo>
                <a:lnTo>
                  <a:pt x="802" y="4120"/>
                </a:lnTo>
                <a:lnTo>
                  <a:pt x="808" y="4120"/>
                </a:lnTo>
                <a:lnTo>
                  <a:pt x="808" y="4102"/>
                </a:lnTo>
                <a:lnTo>
                  <a:pt x="817" y="4102"/>
                </a:lnTo>
                <a:lnTo>
                  <a:pt x="817" y="4083"/>
                </a:lnTo>
                <a:lnTo>
                  <a:pt x="835" y="4083"/>
                </a:lnTo>
                <a:lnTo>
                  <a:pt x="835" y="4066"/>
                </a:lnTo>
                <a:lnTo>
                  <a:pt x="847" y="4066"/>
                </a:lnTo>
                <a:lnTo>
                  <a:pt x="847" y="4047"/>
                </a:lnTo>
                <a:lnTo>
                  <a:pt x="856" y="4047"/>
                </a:lnTo>
                <a:lnTo>
                  <a:pt x="856" y="4030"/>
                </a:lnTo>
                <a:lnTo>
                  <a:pt x="892" y="4030"/>
                </a:lnTo>
                <a:lnTo>
                  <a:pt x="892" y="4019"/>
                </a:lnTo>
                <a:lnTo>
                  <a:pt x="895" y="4019"/>
                </a:lnTo>
                <a:lnTo>
                  <a:pt x="895" y="4011"/>
                </a:lnTo>
                <a:lnTo>
                  <a:pt x="899" y="4011"/>
                </a:lnTo>
                <a:lnTo>
                  <a:pt x="899" y="4002"/>
                </a:lnTo>
                <a:lnTo>
                  <a:pt x="965" y="4002"/>
                </a:lnTo>
                <a:lnTo>
                  <a:pt x="965" y="3993"/>
                </a:lnTo>
                <a:lnTo>
                  <a:pt x="983" y="3993"/>
                </a:lnTo>
                <a:lnTo>
                  <a:pt x="983" y="3983"/>
                </a:lnTo>
                <a:lnTo>
                  <a:pt x="1006" y="3983"/>
                </a:lnTo>
                <a:lnTo>
                  <a:pt x="1006" y="3974"/>
                </a:lnTo>
                <a:lnTo>
                  <a:pt x="1027" y="3974"/>
                </a:lnTo>
                <a:lnTo>
                  <a:pt x="1027" y="3965"/>
                </a:lnTo>
                <a:lnTo>
                  <a:pt x="1045" y="3965"/>
                </a:lnTo>
                <a:lnTo>
                  <a:pt x="1045" y="3957"/>
                </a:lnTo>
                <a:lnTo>
                  <a:pt x="1084" y="3957"/>
                </a:lnTo>
                <a:lnTo>
                  <a:pt x="1084" y="3946"/>
                </a:lnTo>
                <a:lnTo>
                  <a:pt x="1097" y="3946"/>
                </a:lnTo>
                <a:lnTo>
                  <a:pt x="1097" y="3929"/>
                </a:lnTo>
                <a:lnTo>
                  <a:pt x="1102" y="3929"/>
                </a:lnTo>
                <a:lnTo>
                  <a:pt x="1102" y="3920"/>
                </a:lnTo>
                <a:lnTo>
                  <a:pt x="1159" y="3920"/>
                </a:lnTo>
                <a:lnTo>
                  <a:pt x="1159" y="3910"/>
                </a:lnTo>
                <a:lnTo>
                  <a:pt x="1163" y="3910"/>
                </a:lnTo>
                <a:lnTo>
                  <a:pt x="1163" y="3901"/>
                </a:lnTo>
                <a:lnTo>
                  <a:pt x="1202" y="3901"/>
                </a:lnTo>
                <a:lnTo>
                  <a:pt x="1202" y="3884"/>
                </a:lnTo>
                <a:lnTo>
                  <a:pt x="1211" y="3884"/>
                </a:lnTo>
                <a:lnTo>
                  <a:pt x="1211" y="3874"/>
                </a:lnTo>
                <a:lnTo>
                  <a:pt x="1229" y="3874"/>
                </a:lnTo>
                <a:lnTo>
                  <a:pt x="1229" y="3865"/>
                </a:lnTo>
                <a:lnTo>
                  <a:pt x="1238" y="3865"/>
                </a:lnTo>
                <a:lnTo>
                  <a:pt x="1238" y="3856"/>
                </a:lnTo>
                <a:lnTo>
                  <a:pt x="1241" y="3856"/>
                </a:lnTo>
                <a:lnTo>
                  <a:pt x="1241" y="3848"/>
                </a:lnTo>
                <a:lnTo>
                  <a:pt x="1268" y="3848"/>
                </a:lnTo>
                <a:lnTo>
                  <a:pt x="1268" y="3837"/>
                </a:lnTo>
                <a:lnTo>
                  <a:pt x="1295" y="3837"/>
                </a:lnTo>
                <a:lnTo>
                  <a:pt x="1295" y="3829"/>
                </a:lnTo>
                <a:lnTo>
                  <a:pt x="1307" y="3829"/>
                </a:lnTo>
                <a:lnTo>
                  <a:pt x="1307" y="3820"/>
                </a:lnTo>
                <a:lnTo>
                  <a:pt x="1343" y="3820"/>
                </a:lnTo>
                <a:lnTo>
                  <a:pt x="1343" y="3811"/>
                </a:lnTo>
                <a:lnTo>
                  <a:pt x="1361" y="3811"/>
                </a:lnTo>
                <a:lnTo>
                  <a:pt x="1361" y="3784"/>
                </a:lnTo>
                <a:lnTo>
                  <a:pt x="1388" y="3784"/>
                </a:lnTo>
                <a:lnTo>
                  <a:pt x="1388" y="3775"/>
                </a:lnTo>
                <a:lnTo>
                  <a:pt x="1396" y="3775"/>
                </a:lnTo>
                <a:lnTo>
                  <a:pt x="1396" y="3756"/>
                </a:lnTo>
                <a:lnTo>
                  <a:pt x="1400" y="3756"/>
                </a:lnTo>
                <a:lnTo>
                  <a:pt x="1400" y="3747"/>
                </a:lnTo>
                <a:lnTo>
                  <a:pt x="1427" y="3747"/>
                </a:lnTo>
                <a:lnTo>
                  <a:pt x="1427" y="3739"/>
                </a:lnTo>
                <a:lnTo>
                  <a:pt x="1430" y="3739"/>
                </a:lnTo>
                <a:lnTo>
                  <a:pt x="1430" y="3728"/>
                </a:lnTo>
                <a:lnTo>
                  <a:pt x="1436" y="3728"/>
                </a:lnTo>
                <a:lnTo>
                  <a:pt x="1436" y="3720"/>
                </a:lnTo>
                <a:lnTo>
                  <a:pt x="1445" y="3720"/>
                </a:lnTo>
                <a:lnTo>
                  <a:pt x="1445" y="3711"/>
                </a:lnTo>
                <a:lnTo>
                  <a:pt x="1457" y="3711"/>
                </a:lnTo>
                <a:lnTo>
                  <a:pt x="1457" y="3702"/>
                </a:lnTo>
                <a:lnTo>
                  <a:pt x="1462" y="3702"/>
                </a:lnTo>
                <a:lnTo>
                  <a:pt x="1462" y="3675"/>
                </a:lnTo>
                <a:lnTo>
                  <a:pt x="1475" y="3675"/>
                </a:lnTo>
                <a:lnTo>
                  <a:pt x="1475" y="3666"/>
                </a:lnTo>
                <a:lnTo>
                  <a:pt x="1496" y="3666"/>
                </a:lnTo>
                <a:lnTo>
                  <a:pt x="1496" y="3656"/>
                </a:lnTo>
                <a:lnTo>
                  <a:pt x="1502" y="3656"/>
                </a:lnTo>
                <a:lnTo>
                  <a:pt x="1502" y="3647"/>
                </a:lnTo>
                <a:lnTo>
                  <a:pt x="1532" y="3647"/>
                </a:lnTo>
                <a:lnTo>
                  <a:pt x="1532" y="3638"/>
                </a:lnTo>
                <a:lnTo>
                  <a:pt x="1536" y="3638"/>
                </a:lnTo>
                <a:lnTo>
                  <a:pt x="1536" y="3630"/>
                </a:lnTo>
                <a:lnTo>
                  <a:pt x="1562" y="3630"/>
                </a:lnTo>
                <a:lnTo>
                  <a:pt x="1562" y="3619"/>
                </a:lnTo>
                <a:lnTo>
                  <a:pt x="1568" y="3619"/>
                </a:lnTo>
                <a:lnTo>
                  <a:pt x="1568" y="3611"/>
                </a:lnTo>
                <a:lnTo>
                  <a:pt x="1571" y="3611"/>
                </a:lnTo>
                <a:lnTo>
                  <a:pt x="1571" y="3602"/>
                </a:lnTo>
                <a:lnTo>
                  <a:pt x="1619" y="3602"/>
                </a:lnTo>
                <a:lnTo>
                  <a:pt x="1619" y="3593"/>
                </a:lnTo>
                <a:lnTo>
                  <a:pt x="1628" y="3593"/>
                </a:lnTo>
                <a:lnTo>
                  <a:pt x="1628" y="3583"/>
                </a:lnTo>
                <a:lnTo>
                  <a:pt x="1637" y="3583"/>
                </a:lnTo>
                <a:lnTo>
                  <a:pt x="1637" y="3565"/>
                </a:lnTo>
                <a:lnTo>
                  <a:pt x="1641" y="3565"/>
                </a:lnTo>
                <a:lnTo>
                  <a:pt x="1641" y="3546"/>
                </a:lnTo>
                <a:lnTo>
                  <a:pt x="1650" y="3546"/>
                </a:lnTo>
                <a:lnTo>
                  <a:pt x="1650" y="3520"/>
                </a:lnTo>
                <a:lnTo>
                  <a:pt x="1668" y="3520"/>
                </a:lnTo>
                <a:lnTo>
                  <a:pt x="1668" y="3510"/>
                </a:lnTo>
                <a:lnTo>
                  <a:pt x="1673" y="3510"/>
                </a:lnTo>
                <a:lnTo>
                  <a:pt x="1673" y="3501"/>
                </a:lnTo>
                <a:lnTo>
                  <a:pt x="1677" y="3501"/>
                </a:lnTo>
                <a:lnTo>
                  <a:pt x="1677" y="3493"/>
                </a:lnTo>
                <a:lnTo>
                  <a:pt x="1691" y="3493"/>
                </a:lnTo>
                <a:lnTo>
                  <a:pt x="1691" y="3484"/>
                </a:lnTo>
                <a:lnTo>
                  <a:pt x="1707" y="3484"/>
                </a:lnTo>
                <a:lnTo>
                  <a:pt x="1707" y="3474"/>
                </a:lnTo>
                <a:lnTo>
                  <a:pt x="1748" y="3474"/>
                </a:lnTo>
                <a:lnTo>
                  <a:pt x="1748" y="3465"/>
                </a:lnTo>
                <a:lnTo>
                  <a:pt x="1760" y="3465"/>
                </a:lnTo>
                <a:lnTo>
                  <a:pt x="1760" y="3456"/>
                </a:lnTo>
                <a:lnTo>
                  <a:pt x="1764" y="3456"/>
                </a:lnTo>
                <a:lnTo>
                  <a:pt x="1764" y="3448"/>
                </a:lnTo>
                <a:lnTo>
                  <a:pt x="1769" y="3448"/>
                </a:lnTo>
                <a:lnTo>
                  <a:pt x="1769" y="3437"/>
                </a:lnTo>
                <a:lnTo>
                  <a:pt x="1791" y="3437"/>
                </a:lnTo>
                <a:lnTo>
                  <a:pt x="1791" y="3429"/>
                </a:lnTo>
                <a:lnTo>
                  <a:pt x="1817" y="3429"/>
                </a:lnTo>
                <a:lnTo>
                  <a:pt x="1817" y="3420"/>
                </a:lnTo>
                <a:lnTo>
                  <a:pt x="1826" y="3420"/>
                </a:lnTo>
                <a:lnTo>
                  <a:pt x="1826" y="3410"/>
                </a:lnTo>
                <a:lnTo>
                  <a:pt x="1830" y="3410"/>
                </a:lnTo>
                <a:lnTo>
                  <a:pt x="1830" y="3401"/>
                </a:lnTo>
                <a:lnTo>
                  <a:pt x="1848" y="3401"/>
                </a:lnTo>
                <a:lnTo>
                  <a:pt x="1848" y="3392"/>
                </a:lnTo>
                <a:lnTo>
                  <a:pt x="1853" y="3392"/>
                </a:lnTo>
                <a:lnTo>
                  <a:pt x="1853" y="3384"/>
                </a:lnTo>
                <a:lnTo>
                  <a:pt x="1862" y="3384"/>
                </a:lnTo>
                <a:lnTo>
                  <a:pt x="1862" y="3373"/>
                </a:lnTo>
                <a:lnTo>
                  <a:pt x="1866" y="3373"/>
                </a:lnTo>
                <a:lnTo>
                  <a:pt x="1866" y="3365"/>
                </a:lnTo>
                <a:lnTo>
                  <a:pt x="1878" y="3365"/>
                </a:lnTo>
                <a:lnTo>
                  <a:pt x="1878" y="3356"/>
                </a:lnTo>
                <a:lnTo>
                  <a:pt x="1883" y="3356"/>
                </a:lnTo>
                <a:lnTo>
                  <a:pt x="1883" y="3347"/>
                </a:lnTo>
                <a:lnTo>
                  <a:pt x="1914" y="3347"/>
                </a:lnTo>
                <a:lnTo>
                  <a:pt x="1914" y="3337"/>
                </a:lnTo>
                <a:lnTo>
                  <a:pt x="1932" y="3337"/>
                </a:lnTo>
                <a:lnTo>
                  <a:pt x="1932" y="3328"/>
                </a:lnTo>
                <a:lnTo>
                  <a:pt x="1958" y="3328"/>
                </a:lnTo>
                <a:lnTo>
                  <a:pt x="1958" y="3320"/>
                </a:lnTo>
                <a:lnTo>
                  <a:pt x="1962" y="3320"/>
                </a:lnTo>
                <a:lnTo>
                  <a:pt x="1962" y="3311"/>
                </a:lnTo>
                <a:lnTo>
                  <a:pt x="1989" y="3311"/>
                </a:lnTo>
                <a:lnTo>
                  <a:pt x="1989" y="3292"/>
                </a:lnTo>
                <a:lnTo>
                  <a:pt x="1992" y="3292"/>
                </a:lnTo>
                <a:lnTo>
                  <a:pt x="1992" y="3283"/>
                </a:lnTo>
                <a:lnTo>
                  <a:pt x="2001" y="3283"/>
                </a:lnTo>
                <a:lnTo>
                  <a:pt x="2001" y="3275"/>
                </a:lnTo>
                <a:lnTo>
                  <a:pt x="2007" y="3275"/>
                </a:lnTo>
                <a:lnTo>
                  <a:pt x="2007" y="3264"/>
                </a:lnTo>
                <a:lnTo>
                  <a:pt x="2015" y="3264"/>
                </a:lnTo>
                <a:lnTo>
                  <a:pt x="2015" y="3256"/>
                </a:lnTo>
                <a:lnTo>
                  <a:pt x="2028" y="3256"/>
                </a:lnTo>
                <a:lnTo>
                  <a:pt x="2028" y="3238"/>
                </a:lnTo>
                <a:lnTo>
                  <a:pt x="2033" y="3238"/>
                </a:lnTo>
                <a:lnTo>
                  <a:pt x="2033" y="3219"/>
                </a:lnTo>
                <a:lnTo>
                  <a:pt x="2040" y="3219"/>
                </a:lnTo>
                <a:lnTo>
                  <a:pt x="2040" y="3211"/>
                </a:lnTo>
                <a:lnTo>
                  <a:pt x="2067" y="3211"/>
                </a:lnTo>
                <a:lnTo>
                  <a:pt x="2067" y="3200"/>
                </a:lnTo>
                <a:lnTo>
                  <a:pt x="2073" y="3200"/>
                </a:lnTo>
                <a:lnTo>
                  <a:pt x="2073" y="3191"/>
                </a:lnTo>
                <a:lnTo>
                  <a:pt x="2085" y="3191"/>
                </a:lnTo>
                <a:lnTo>
                  <a:pt x="2085" y="3183"/>
                </a:lnTo>
                <a:lnTo>
                  <a:pt x="2115" y="3183"/>
                </a:lnTo>
                <a:lnTo>
                  <a:pt x="2115" y="3174"/>
                </a:lnTo>
                <a:lnTo>
                  <a:pt x="2147" y="3174"/>
                </a:lnTo>
                <a:lnTo>
                  <a:pt x="2147" y="3164"/>
                </a:lnTo>
                <a:lnTo>
                  <a:pt x="2151" y="3164"/>
                </a:lnTo>
                <a:lnTo>
                  <a:pt x="2151" y="3155"/>
                </a:lnTo>
                <a:lnTo>
                  <a:pt x="2160" y="3155"/>
                </a:lnTo>
                <a:lnTo>
                  <a:pt x="2160" y="3146"/>
                </a:lnTo>
                <a:lnTo>
                  <a:pt x="2163" y="3146"/>
                </a:lnTo>
                <a:lnTo>
                  <a:pt x="2163" y="3136"/>
                </a:lnTo>
                <a:lnTo>
                  <a:pt x="2190" y="3136"/>
                </a:lnTo>
                <a:lnTo>
                  <a:pt x="2190" y="3127"/>
                </a:lnTo>
                <a:lnTo>
                  <a:pt x="2235" y="3127"/>
                </a:lnTo>
                <a:lnTo>
                  <a:pt x="2235" y="3107"/>
                </a:lnTo>
                <a:lnTo>
                  <a:pt x="2310" y="3107"/>
                </a:lnTo>
                <a:lnTo>
                  <a:pt x="2310" y="3086"/>
                </a:lnTo>
                <a:lnTo>
                  <a:pt x="2326" y="3086"/>
                </a:lnTo>
                <a:lnTo>
                  <a:pt x="2326" y="3075"/>
                </a:lnTo>
                <a:lnTo>
                  <a:pt x="2335" y="3075"/>
                </a:lnTo>
                <a:lnTo>
                  <a:pt x="2335" y="3065"/>
                </a:lnTo>
                <a:lnTo>
                  <a:pt x="2367" y="3065"/>
                </a:lnTo>
                <a:lnTo>
                  <a:pt x="2367" y="3053"/>
                </a:lnTo>
                <a:lnTo>
                  <a:pt x="2392" y="3053"/>
                </a:lnTo>
                <a:lnTo>
                  <a:pt x="2392" y="3043"/>
                </a:lnTo>
                <a:lnTo>
                  <a:pt x="2454" y="3043"/>
                </a:lnTo>
                <a:lnTo>
                  <a:pt x="2454" y="3018"/>
                </a:lnTo>
                <a:lnTo>
                  <a:pt x="2463" y="3018"/>
                </a:lnTo>
                <a:lnTo>
                  <a:pt x="2463" y="3006"/>
                </a:lnTo>
                <a:lnTo>
                  <a:pt x="2502" y="3006"/>
                </a:lnTo>
                <a:lnTo>
                  <a:pt x="2502" y="2996"/>
                </a:lnTo>
                <a:lnTo>
                  <a:pt x="2506" y="2996"/>
                </a:lnTo>
                <a:lnTo>
                  <a:pt x="2506" y="2984"/>
                </a:lnTo>
                <a:lnTo>
                  <a:pt x="2511" y="2984"/>
                </a:lnTo>
                <a:lnTo>
                  <a:pt x="2511" y="2972"/>
                </a:lnTo>
                <a:lnTo>
                  <a:pt x="2524" y="2972"/>
                </a:lnTo>
                <a:lnTo>
                  <a:pt x="2524" y="2959"/>
                </a:lnTo>
                <a:lnTo>
                  <a:pt x="2551" y="2959"/>
                </a:lnTo>
                <a:lnTo>
                  <a:pt x="2551" y="2946"/>
                </a:lnTo>
                <a:lnTo>
                  <a:pt x="2572" y="2946"/>
                </a:lnTo>
                <a:lnTo>
                  <a:pt x="2572" y="2933"/>
                </a:lnTo>
                <a:lnTo>
                  <a:pt x="2608" y="2933"/>
                </a:lnTo>
                <a:lnTo>
                  <a:pt x="2608" y="2921"/>
                </a:lnTo>
                <a:lnTo>
                  <a:pt x="2626" y="2921"/>
                </a:lnTo>
                <a:lnTo>
                  <a:pt x="2626" y="2907"/>
                </a:lnTo>
                <a:lnTo>
                  <a:pt x="2629" y="2907"/>
                </a:lnTo>
                <a:lnTo>
                  <a:pt x="2629" y="2895"/>
                </a:lnTo>
                <a:lnTo>
                  <a:pt x="2634" y="2895"/>
                </a:lnTo>
                <a:lnTo>
                  <a:pt x="2634" y="2857"/>
                </a:lnTo>
                <a:lnTo>
                  <a:pt x="2674" y="2857"/>
                </a:lnTo>
                <a:lnTo>
                  <a:pt x="2674" y="2830"/>
                </a:lnTo>
                <a:lnTo>
                  <a:pt x="2686" y="2830"/>
                </a:lnTo>
                <a:lnTo>
                  <a:pt x="2686" y="2817"/>
                </a:lnTo>
                <a:lnTo>
                  <a:pt x="2692" y="2817"/>
                </a:lnTo>
                <a:lnTo>
                  <a:pt x="2692" y="2804"/>
                </a:lnTo>
                <a:lnTo>
                  <a:pt x="2695" y="2804"/>
                </a:lnTo>
                <a:lnTo>
                  <a:pt x="2695" y="2791"/>
                </a:lnTo>
                <a:lnTo>
                  <a:pt x="2704" y="2791"/>
                </a:lnTo>
                <a:lnTo>
                  <a:pt x="2704" y="2764"/>
                </a:lnTo>
                <a:lnTo>
                  <a:pt x="2731" y="2764"/>
                </a:lnTo>
                <a:lnTo>
                  <a:pt x="2731" y="2750"/>
                </a:lnTo>
                <a:lnTo>
                  <a:pt x="2734" y="2750"/>
                </a:lnTo>
                <a:lnTo>
                  <a:pt x="2734" y="2736"/>
                </a:lnTo>
                <a:lnTo>
                  <a:pt x="2761" y="2736"/>
                </a:lnTo>
                <a:lnTo>
                  <a:pt x="2761" y="2722"/>
                </a:lnTo>
                <a:lnTo>
                  <a:pt x="2770" y="2722"/>
                </a:lnTo>
                <a:lnTo>
                  <a:pt x="2770" y="2708"/>
                </a:lnTo>
                <a:lnTo>
                  <a:pt x="2806" y="2708"/>
                </a:lnTo>
                <a:lnTo>
                  <a:pt x="2806" y="2695"/>
                </a:lnTo>
                <a:lnTo>
                  <a:pt x="2884" y="2695"/>
                </a:lnTo>
                <a:lnTo>
                  <a:pt x="2884" y="2681"/>
                </a:lnTo>
                <a:lnTo>
                  <a:pt x="2914" y="2681"/>
                </a:lnTo>
                <a:lnTo>
                  <a:pt x="2914" y="2665"/>
                </a:lnTo>
                <a:lnTo>
                  <a:pt x="2929" y="2665"/>
                </a:lnTo>
                <a:lnTo>
                  <a:pt x="2929" y="2649"/>
                </a:lnTo>
                <a:lnTo>
                  <a:pt x="2950" y="2649"/>
                </a:lnTo>
                <a:lnTo>
                  <a:pt x="2950" y="2634"/>
                </a:lnTo>
                <a:lnTo>
                  <a:pt x="2963" y="2634"/>
                </a:lnTo>
                <a:lnTo>
                  <a:pt x="2963" y="2618"/>
                </a:lnTo>
                <a:lnTo>
                  <a:pt x="2998" y="2618"/>
                </a:lnTo>
                <a:lnTo>
                  <a:pt x="2998" y="2603"/>
                </a:lnTo>
                <a:lnTo>
                  <a:pt x="3007" y="2603"/>
                </a:lnTo>
                <a:lnTo>
                  <a:pt x="3007" y="2587"/>
                </a:lnTo>
                <a:lnTo>
                  <a:pt x="3077" y="2587"/>
                </a:lnTo>
                <a:lnTo>
                  <a:pt x="3077" y="2572"/>
                </a:lnTo>
                <a:lnTo>
                  <a:pt x="3086" y="2572"/>
                </a:lnTo>
                <a:lnTo>
                  <a:pt x="3086" y="2554"/>
                </a:lnTo>
                <a:lnTo>
                  <a:pt x="3091" y="2554"/>
                </a:lnTo>
                <a:lnTo>
                  <a:pt x="3091" y="2537"/>
                </a:lnTo>
                <a:lnTo>
                  <a:pt x="3148" y="2537"/>
                </a:lnTo>
                <a:lnTo>
                  <a:pt x="3148" y="2520"/>
                </a:lnTo>
                <a:lnTo>
                  <a:pt x="3157" y="2520"/>
                </a:lnTo>
                <a:lnTo>
                  <a:pt x="3157" y="2502"/>
                </a:lnTo>
                <a:lnTo>
                  <a:pt x="3196" y="2502"/>
                </a:lnTo>
                <a:lnTo>
                  <a:pt x="3196" y="2485"/>
                </a:lnTo>
                <a:lnTo>
                  <a:pt x="3209" y="2485"/>
                </a:lnTo>
                <a:lnTo>
                  <a:pt x="3209" y="2466"/>
                </a:lnTo>
                <a:lnTo>
                  <a:pt x="3253" y="2466"/>
                </a:lnTo>
                <a:lnTo>
                  <a:pt x="3253" y="2447"/>
                </a:lnTo>
                <a:lnTo>
                  <a:pt x="3257" y="2447"/>
                </a:lnTo>
                <a:lnTo>
                  <a:pt x="3257" y="2428"/>
                </a:lnTo>
                <a:lnTo>
                  <a:pt x="3517" y="2428"/>
                </a:lnTo>
                <a:lnTo>
                  <a:pt x="3517" y="2404"/>
                </a:lnTo>
                <a:lnTo>
                  <a:pt x="3566" y="2404"/>
                </a:lnTo>
                <a:lnTo>
                  <a:pt x="3566" y="2379"/>
                </a:lnTo>
                <a:lnTo>
                  <a:pt x="3591" y="2379"/>
                </a:lnTo>
                <a:lnTo>
                  <a:pt x="3591" y="2353"/>
                </a:lnTo>
                <a:lnTo>
                  <a:pt x="3635" y="2353"/>
                </a:lnTo>
                <a:lnTo>
                  <a:pt x="3635" y="2301"/>
                </a:lnTo>
                <a:lnTo>
                  <a:pt x="3701" y="2301"/>
                </a:lnTo>
                <a:lnTo>
                  <a:pt x="3701" y="2274"/>
                </a:lnTo>
                <a:lnTo>
                  <a:pt x="3719" y="2274"/>
                </a:lnTo>
                <a:lnTo>
                  <a:pt x="3719" y="2246"/>
                </a:lnTo>
                <a:lnTo>
                  <a:pt x="3785" y="2246"/>
                </a:lnTo>
                <a:lnTo>
                  <a:pt x="3785" y="2217"/>
                </a:lnTo>
                <a:lnTo>
                  <a:pt x="3812" y="2217"/>
                </a:lnTo>
                <a:lnTo>
                  <a:pt x="3812" y="2187"/>
                </a:lnTo>
                <a:lnTo>
                  <a:pt x="3846" y="2187"/>
                </a:lnTo>
                <a:lnTo>
                  <a:pt x="3846" y="2156"/>
                </a:lnTo>
                <a:lnTo>
                  <a:pt x="3881" y="2156"/>
                </a:lnTo>
                <a:lnTo>
                  <a:pt x="3881" y="2125"/>
                </a:lnTo>
                <a:lnTo>
                  <a:pt x="3899" y="2125"/>
                </a:lnTo>
                <a:lnTo>
                  <a:pt x="3899" y="2092"/>
                </a:lnTo>
                <a:lnTo>
                  <a:pt x="3938" y="2092"/>
                </a:lnTo>
                <a:lnTo>
                  <a:pt x="3938" y="2059"/>
                </a:lnTo>
                <a:lnTo>
                  <a:pt x="3965" y="2059"/>
                </a:lnTo>
                <a:lnTo>
                  <a:pt x="3965" y="2026"/>
                </a:lnTo>
                <a:lnTo>
                  <a:pt x="4097" y="2026"/>
                </a:lnTo>
                <a:lnTo>
                  <a:pt x="4097" y="1991"/>
                </a:lnTo>
                <a:lnTo>
                  <a:pt x="4113" y="1991"/>
                </a:lnTo>
                <a:lnTo>
                  <a:pt x="4113" y="1955"/>
                </a:lnTo>
                <a:lnTo>
                  <a:pt x="4119" y="1955"/>
                </a:lnTo>
                <a:lnTo>
                  <a:pt x="4119" y="1919"/>
                </a:lnTo>
                <a:lnTo>
                  <a:pt x="4122" y="1919"/>
                </a:lnTo>
                <a:lnTo>
                  <a:pt x="4122" y="1882"/>
                </a:lnTo>
                <a:lnTo>
                  <a:pt x="4202" y="1882"/>
                </a:lnTo>
                <a:lnTo>
                  <a:pt x="4202" y="1844"/>
                </a:lnTo>
                <a:lnTo>
                  <a:pt x="4211" y="1844"/>
                </a:lnTo>
                <a:lnTo>
                  <a:pt x="4211" y="1808"/>
                </a:lnTo>
                <a:lnTo>
                  <a:pt x="4227" y="1808"/>
                </a:lnTo>
                <a:lnTo>
                  <a:pt x="4227" y="1770"/>
                </a:lnTo>
                <a:lnTo>
                  <a:pt x="4293" y="1770"/>
                </a:lnTo>
                <a:lnTo>
                  <a:pt x="4293" y="1730"/>
                </a:lnTo>
                <a:lnTo>
                  <a:pt x="4342" y="1730"/>
                </a:lnTo>
                <a:lnTo>
                  <a:pt x="4342" y="1690"/>
                </a:lnTo>
                <a:lnTo>
                  <a:pt x="4347" y="1690"/>
                </a:lnTo>
                <a:lnTo>
                  <a:pt x="4347" y="1650"/>
                </a:lnTo>
                <a:lnTo>
                  <a:pt x="4377" y="1650"/>
                </a:lnTo>
                <a:lnTo>
                  <a:pt x="4377" y="1609"/>
                </a:lnTo>
                <a:lnTo>
                  <a:pt x="4497" y="1609"/>
                </a:lnTo>
                <a:lnTo>
                  <a:pt x="4497" y="1567"/>
                </a:lnTo>
                <a:lnTo>
                  <a:pt x="4650" y="1567"/>
                </a:lnTo>
                <a:lnTo>
                  <a:pt x="4650" y="1522"/>
                </a:lnTo>
                <a:lnTo>
                  <a:pt x="4782" y="1522"/>
                </a:lnTo>
                <a:lnTo>
                  <a:pt x="4782" y="1475"/>
                </a:lnTo>
                <a:lnTo>
                  <a:pt x="4795" y="1475"/>
                </a:lnTo>
                <a:lnTo>
                  <a:pt x="4795" y="1380"/>
                </a:lnTo>
                <a:lnTo>
                  <a:pt x="4878" y="1380"/>
                </a:lnTo>
                <a:lnTo>
                  <a:pt x="4878" y="1330"/>
                </a:lnTo>
                <a:lnTo>
                  <a:pt x="4930" y="1330"/>
                </a:lnTo>
                <a:lnTo>
                  <a:pt x="4930" y="1280"/>
                </a:lnTo>
                <a:lnTo>
                  <a:pt x="5084" y="1280"/>
                </a:lnTo>
                <a:lnTo>
                  <a:pt x="5084" y="1228"/>
                </a:lnTo>
                <a:lnTo>
                  <a:pt x="5125" y="1228"/>
                </a:lnTo>
                <a:lnTo>
                  <a:pt x="5125" y="1176"/>
                </a:lnTo>
                <a:lnTo>
                  <a:pt x="5137" y="1176"/>
                </a:lnTo>
                <a:lnTo>
                  <a:pt x="5137" y="1124"/>
                </a:lnTo>
                <a:lnTo>
                  <a:pt x="5164" y="1124"/>
                </a:lnTo>
                <a:lnTo>
                  <a:pt x="5164" y="1070"/>
                </a:lnTo>
                <a:lnTo>
                  <a:pt x="5230" y="1070"/>
                </a:lnTo>
                <a:lnTo>
                  <a:pt x="5230" y="1015"/>
                </a:lnTo>
                <a:lnTo>
                  <a:pt x="5321" y="1015"/>
                </a:lnTo>
                <a:lnTo>
                  <a:pt x="5321" y="959"/>
                </a:lnTo>
                <a:lnTo>
                  <a:pt x="5524" y="959"/>
                </a:lnTo>
                <a:lnTo>
                  <a:pt x="5524" y="897"/>
                </a:lnTo>
                <a:lnTo>
                  <a:pt x="5590" y="897"/>
                </a:lnTo>
                <a:lnTo>
                  <a:pt x="5590" y="833"/>
                </a:lnTo>
                <a:lnTo>
                  <a:pt x="5615" y="833"/>
                </a:lnTo>
                <a:lnTo>
                  <a:pt x="5615" y="769"/>
                </a:lnTo>
                <a:lnTo>
                  <a:pt x="5690" y="769"/>
                </a:lnTo>
                <a:lnTo>
                  <a:pt x="5690" y="703"/>
                </a:lnTo>
                <a:lnTo>
                  <a:pt x="5717" y="703"/>
                </a:lnTo>
                <a:lnTo>
                  <a:pt x="5717" y="636"/>
                </a:lnTo>
                <a:lnTo>
                  <a:pt x="5726" y="636"/>
                </a:lnTo>
                <a:lnTo>
                  <a:pt x="5726" y="566"/>
                </a:lnTo>
                <a:lnTo>
                  <a:pt x="5747" y="566"/>
                </a:lnTo>
                <a:lnTo>
                  <a:pt x="5747" y="499"/>
                </a:lnTo>
                <a:lnTo>
                  <a:pt x="6086" y="499"/>
                </a:lnTo>
                <a:lnTo>
                  <a:pt x="6086" y="416"/>
                </a:lnTo>
                <a:lnTo>
                  <a:pt x="6498" y="416"/>
                </a:lnTo>
                <a:lnTo>
                  <a:pt x="6498" y="296"/>
                </a:lnTo>
                <a:lnTo>
                  <a:pt x="7192" y="296"/>
                </a:lnTo>
                <a:lnTo>
                  <a:pt x="7192" y="0"/>
                </a:lnTo>
                <a:lnTo>
                  <a:pt x="7217" y="0"/>
                </a:lnTo>
              </a:path>
            </a:pathLst>
          </a:custGeom>
          <a:noFill/>
          <a:ln w="28575" cmpd="sng">
            <a:solidFill>
              <a:srgbClr val="FFFFFF"/>
            </a:solidFill>
            <a:prstDash val="solid"/>
            <a:round/>
            <a:headEnd/>
            <a:tailEnd/>
          </a:ln>
        </p:spPr>
        <p:txBody>
          <a:bodyPr/>
          <a:lstStyle/>
          <a:p>
            <a:endParaRPr lang="en-US" sz="1600" i="0" smtClean="0">
              <a:solidFill>
                <a:srgbClr val="000000"/>
              </a:solidFill>
              <a:latin typeface="Arial" charset="0"/>
            </a:endParaRPr>
          </a:p>
        </p:txBody>
      </p:sp>
      <p:sp>
        <p:nvSpPr>
          <p:cNvPr id="272426" name="Freeform 42"/>
          <p:cNvSpPr>
            <a:spLocks/>
          </p:cNvSpPr>
          <p:nvPr/>
        </p:nvSpPr>
        <p:spPr bwMode="auto">
          <a:xfrm>
            <a:off x="1946275" y="2527300"/>
            <a:ext cx="5729288" cy="3025775"/>
          </a:xfrm>
          <a:custGeom>
            <a:avLst/>
            <a:gdLst/>
            <a:ahLst/>
            <a:cxnLst>
              <a:cxn ang="0">
                <a:pos x="51" y="3794"/>
              </a:cxn>
              <a:cxn ang="0">
                <a:pos x="249" y="3766"/>
              </a:cxn>
              <a:cxn ang="0">
                <a:pos x="285" y="3738"/>
              </a:cxn>
              <a:cxn ang="0">
                <a:pos x="324" y="3712"/>
              </a:cxn>
              <a:cxn ang="0">
                <a:pos x="451" y="3685"/>
              </a:cxn>
              <a:cxn ang="0">
                <a:pos x="505" y="3657"/>
              </a:cxn>
              <a:cxn ang="0">
                <a:pos x="622" y="3629"/>
              </a:cxn>
              <a:cxn ang="0">
                <a:pos x="697" y="3603"/>
              </a:cxn>
              <a:cxn ang="0">
                <a:pos x="724" y="3576"/>
              </a:cxn>
              <a:cxn ang="0">
                <a:pos x="847" y="3548"/>
              </a:cxn>
              <a:cxn ang="0">
                <a:pos x="940" y="3512"/>
              </a:cxn>
              <a:cxn ang="0">
                <a:pos x="988" y="3484"/>
              </a:cxn>
              <a:cxn ang="0">
                <a:pos x="1040" y="3458"/>
              </a:cxn>
              <a:cxn ang="0">
                <a:pos x="1084" y="3430"/>
              </a:cxn>
              <a:cxn ang="0">
                <a:pos x="1181" y="3403"/>
              </a:cxn>
              <a:cxn ang="0">
                <a:pos x="1202" y="3375"/>
              </a:cxn>
              <a:cxn ang="0">
                <a:pos x="1259" y="3338"/>
              </a:cxn>
              <a:cxn ang="0">
                <a:pos x="1316" y="3311"/>
              </a:cxn>
              <a:cxn ang="0">
                <a:pos x="1361" y="3274"/>
              </a:cxn>
              <a:cxn ang="0">
                <a:pos x="1379" y="3248"/>
              </a:cxn>
              <a:cxn ang="0">
                <a:pos x="1448" y="3221"/>
              </a:cxn>
              <a:cxn ang="0">
                <a:pos x="1545" y="3184"/>
              </a:cxn>
              <a:cxn ang="0">
                <a:pos x="1607" y="3157"/>
              </a:cxn>
              <a:cxn ang="0">
                <a:pos x="1664" y="3120"/>
              </a:cxn>
              <a:cxn ang="0">
                <a:pos x="1707" y="3093"/>
              </a:cxn>
              <a:cxn ang="0">
                <a:pos x="1769" y="3065"/>
              </a:cxn>
              <a:cxn ang="0">
                <a:pos x="1809" y="3029"/>
              </a:cxn>
              <a:cxn ang="0">
                <a:pos x="1839" y="2992"/>
              </a:cxn>
              <a:cxn ang="0">
                <a:pos x="1910" y="2966"/>
              </a:cxn>
              <a:cxn ang="0">
                <a:pos x="1935" y="2938"/>
              </a:cxn>
              <a:cxn ang="0">
                <a:pos x="1983" y="2902"/>
              </a:cxn>
              <a:cxn ang="0">
                <a:pos x="2010" y="2874"/>
              </a:cxn>
              <a:cxn ang="0">
                <a:pos x="2033" y="2838"/>
              </a:cxn>
              <a:cxn ang="0">
                <a:pos x="2067" y="2810"/>
              </a:cxn>
              <a:cxn ang="0">
                <a:pos x="2130" y="2783"/>
              </a:cxn>
              <a:cxn ang="0">
                <a:pos x="2238" y="2755"/>
              </a:cxn>
              <a:cxn ang="0">
                <a:pos x="2313" y="2715"/>
              </a:cxn>
              <a:cxn ang="0">
                <a:pos x="2344" y="2682"/>
              </a:cxn>
              <a:cxn ang="0">
                <a:pos x="2419" y="2649"/>
              </a:cxn>
              <a:cxn ang="0">
                <a:pos x="2547" y="2615"/>
              </a:cxn>
              <a:cxn ang="0">
                <a:pos x="2611" y="2564"/>
              </a:cxn>
              <a:cxn ang="0">
                <a:pos x="2683" y="2525"/>
              </a:cxn>
              <a:cxn ang="0">
                <a:pos x="2740" y="2473"/>
              </a:cxn>
              <a:cxn ang="0">
                <a:pos x="2854" y="2416"/>
              </a:cxn>
              <a:cxn ang="0">
                <a:pos x="2920" y="2372"/>
              </a:cxn>
              <a:cxn ang="0">
                <a:pos x="3034" y="2325"/>
              </a:cxn>
              <a:cxn ang="0">
                <a:pos x="3218" y="2275"/>
              </a:cxn>
              <a:cxn ang="0">
                <a:pos x="3310" y="2215"/>
              </a:cxn>
              <a:cxn ang="0">
                <a:pos x="3521" y="2151"/>
              </a:cxn>
              <a:cxn ang="0">
                <a:pos x="3551" y="2078"/>
              </a:cxn>
              <a:cxn ang="0">
                <a:pos x="3776" y="2000"/>
              </a:cxn>
              <a:cxn ang="0">
                <a:pos x="3926" y="1875"/>
              </a:cxn>
              <a:cxn ang="0">
                <a:pos x="4035" y="1775"/>
              </a:cxn>
              <a:cxn ang="0">
                <a:pos x="4443" y="1662"/>
              </a:cxn>
              <a:cxn ang="0">
                <a:pos x="4536" y="1534"/>
              </a:cxn>
              <a:cxn ang="0">
                <a:pos x="4570" y="1403"/>
              </a:cxn>
              <a:cxn ang="0">
                <a:pos x="4698" y="1269"/>
              </a:cxn>
              <a:cxn ang="0">
                <a:pos x="5032" y="1120"/>
              </a:cxn>
              <a:cxn ang="0">
                <a:pos x="5690" y="954"/>
              </a:cxn>
              <a:cxn ang="0">
                <a:pos x="6234" y="727"/>
              </a:cxn>
              <a:cxn ang="0">
                <a:pos x="6850" y="360"/>
              </a:cxn>
            </a:cxnLst>
            <a:rect l="0" t="0" r="r" b="b"/>
            <a:pathLst>
              <a:path w="7217" h="3811">
                <a:moveTo>
                  <a:pt x="0" y="3811"/>
                </a:moveTo>
                <a:lnTo>
                  <a:pt x="30" y="3811"/>
                </a:lnTo>
                <a:lnTo>
                  <a:pt x="30" y="3803"/>
                </a:lnTo>
                <a:lnTo>
                  <a:pt x="39" y="3803"/>
                </a:lnTo>
                <a:lnTo>
                  <a:pt x="39" y="3794"/>
                </a:lnTo>
                <a:lnTo>
                  <a:pt x="51" y="3794"/>
                </a:lnTo>
                <a:lnTo>
                  <a:pt x="51" y="3785"/>
                </a:lnTo>
                <a:lnTo>
                  <a:pt x="96" y="3785"/>
                </a:lnTo>
                <a:lnTo>
                  <a:pt x="96" y="3775"/>
                </a:lnTo>
                <a:lnTo>
                  <a:pt x="246" y="3775"/>
                </a:lnTo>
                <a:lnTo>
                  <a:pt x="246" y="3766"/>
                </a:lnTo>
                <a:lnTo>
                  <a:pt x="249" y="3766"/>
                </a:lnTo>
                <a:lnTo>
                  <a:pt x="249" y="3757"/>
                </a:lnTo>
                <a:lnTo>
                  <a:pt x="276" y="3757"/>
                </a:lnTo>
                <a:lnTo>
                  <a:pt x="276" y="3749"/>
                </a:lnTo>
                <a:lnTo>
                  <a:pt x="280" y="3749"/>
                </a:lnTo>
                <a:lnTo>
                  <a:pt x="280" y="3738"/>
                </a:lnTo>
                <a:lnTo>
                  <a:pt x="285" y="3738"/>
                </a:lnTo>
                <a:lnTo>
                  <a:pt x="285" y="3730"/>
                </a:lnTo>
                <a:lnTo>
                  <a:pt x="312" y="3730"/>
                </a:lnTo>
                <a:lnTo>
                  <a:pt x="312" y="3721"/>
                </a:lnTo>
                <a:lnTo>
                  <a:pt x="319" y="3721"/>
                </a:lnTo>
                <a:lnTo>
                  <a:pt x="319" y="3712"/>
                </a:lnTo>
                <a:lnTo>
                  <a:pt x="324" y="3712"/>
                </a:lnTo>
                <a:lnTo>
                  <a:pt x="324" y="3702"/>
                </a:lnTo>
                <a:lnTo>
                  <a:pt x="355" y="3702"/>
                </a:lnTo>
                <a:lnTo>
                  <a:pt x="355" y="3693"/>
                </a:lnTo>
                <a:lnTo>
                  <a:pt x="447" y="3693"/>
                </a:lnTo>
                <a:lnTo>
                  <a:pt x="447" y="3685"/>
                </a:lnTo>
                <a:lnTo>
                  <a:pt x="451" y="3685"/>
                </a:lnTo>
                <a:lnTo>
                  <a:pt x="451" y="3676"/>
                </a:lnTo>
                <a:lnTo>
                  <a:pt x="478" y="3676"/>
                </a:lnTo>
                <a:lnTo>
                  <a:pt x="478" y="3666"/>
                </a:lnTo>
                <a:lnTo>
                  <a:pt x="487" y="3666"/>
                </a:lnTo>
                <a:lnTo>
                  <a:pt x="487" y="3657"/>
                </a:lnTo>
                <a:lnTo>
                  <a:pt x="505" y="3657"/>
                </a:lnTo>
                <a:lnTo>
                  <a:pt x="505" y="3648"/>
                </a:lnTo>
                <a:lnTo>
                  <a:pt x="562" y="3648"/>
                </a:lnTo>
                <a:lnTo>
                  <a:pt x="562" y="3640"/>
                </a:lnTo>
                <a:lnTo>
                  <a:pt x="579" y="3640"/>
                </a:lnTo>
                <a:lnTo>
                  <a:pt x="579" y="3629"/>
                </a:lnTo>
                <a:lnTo>
                  <a:pt x="622" y="3629"/>
                </a:lnTo>
                <a:lnTo>
                  <a:pt x="622" y="3621"/>
                </a:lnTo>
                <a:lnTo>
                  <a:pt x="640" y="3621"/>
                </a:lnTo>
                <a:lnTo>
                  <a:pt x="640" y="3612"/>
                </a:lnTo>
                <a:lnTo>
                  <a:pt x="670" y="3612"/>
                </a:lnTo>
                <a:lnTo>
                  <a:pt x="670" y="3603"/>
                </a:lnTo>
                <a:lnTo>
                  <a:pt x="697" y="3603"/>
                </a:lnTo>
                <a:lnTo>
                  <a:pt x="697" y="3593"/>
                </a:lnTo>
                <a:lnTo>
                  <a:pt x="706" y="3593"/>
                </a:lnTo>
                <a:lnTo>
                  <a:pt x="706" y="3584"/>
                </a:lnTo>
                <a:lnTo>
                  <a:pt x="719" y="3584"/>
                </a:lnTo>
                <a:lnTo>
                  <a:pt x="719" y="3576"/>
                </a:lnTo>
                <a:lnTo>
                  <a:pt x="724" y="3576"/>
                </a:lnTo>
                <a:lnTo>
                  <a:pt x="724" y="3567"/>
                </a:lnTo>
                <a:lnTo>
                  <a:pt x="742" y="3567"/>
                </a:lnTo>
                <a:lnTo>
                  <a:pt x="742" y="3557"/>
                </a:lnTo>
                <a:lnTo>
                  <a:pt x="769" y="3557"/>
                </a:lnTo>
                <a:lnTo>
                  <a:pt x="769" y="3548"/>
                </a:lnTo>
                <a:lnTo>
                  <a:pt x="847" y="3548"/>
                </a:lnTo>
                <a:lnTo>
                  <a:pt x="847" y="3539"/>
                </a:lnTo>
                <a:lnTo>
                  <a:pt x="877" y="3539"/>
                </a:lnTo>
                <a:lnTo>
                  <a:pt x="877" y="3531"/>
                </a:lnTo>
                <a:lnTo>
                  <a:pt x="899" y="3531"/>
                </a:lnTo>
                <a:lnTo>
                  <a:pt x="899" y="3512"/>
                </a:lnTo>
                <a:lnTo>
                  <a:pt x="940" y="3512"/>
                </a:lnTo>
                <a:lnTo>
                  <a:pt x="940" y="3503"/>
                </a:lnTo>
                <a:lnTo>
                  <a:pt x="961" y="3503"/>
                </a:lnTo>
                <a:lnTo>
                  <a:pt x="961" y="3494"/>
                </a:lnTo>
                <a:lnTo>
                  <a:pt x="965" y="3494"/>
                </a:lnTo>
                <a:lnTo>
                  <a:pt x="965" y="3484"/>
                </a:lnTo>
                <a:lnTo>
                  <a:pt x="988" y="3484"/>
                </a:lnTo>
                <a:lnTo>
                  <a:pt x="988" y="3475"/>
                </a:lnTo>
                <a:lnTo>
                  <a:pt x="992" y="3475"/>
                </a:lnTo>
                <a:lnTo>
                  <a:pt x="992" y="3467"/>
                </a:lnTo>
                <a:lnTo>
                  <a:pt x="1036" y="3467"/>
                </a:lnTo>
                <a:lnTo>
                  <a:pt x="1036" y="3458"/>
                </a:lnTo>
                <a:lnTo>
                  <a:pt x="1040" y="3458"/>
                </a:lnTo>
                <a:lnTo>
                  <a:pt x="1040" y="3448"/>
                </a:lnTo>
                <a:lnTo>
                  <a:pt x="1045" y="3448"/>
                </a:lnTo>
                <a:lnTo>
                  <a:pt x="1045" y="3439"/>
                </a:lnTo>
                <a:lnTo>
                  <a:pt x="1063" y="3439"/>
                </a:lnTo>
                <a:lnTo>
                  <a:pt x="1063" y="3430"/>
                </a:lnTo>
                <a:lnTo>
                  <a:pt x="1084" y="3430"/>
                </a:lnTo>
                <a:lnTo>
                  <a:pt x="1084" y="3422"/>
                </a:lnTo>
                <a:lnTo>
                  <a:pt x="1097" y="3422"/>
                </a:lnTo>
                <a:lnTo>
                  <a:pt x="1097" y="3411"/>
                </a:lnTo>
                <a:lnTo>
                  <a:pt x="1159" y="3411"/>
                </a:lnTo>
                <a:lnTo>
                  <a:pt x="1159" y="3403"/>
                </a:lnTo>
                <a:lnTo>
                  <a:pt x="1181" y="3403"/>
                </a:lnTo>
                <a:lnTo>
                  <a:pt x="1181" y="3394"/>
                </a:lnTo>
                <a:lnTo>
                  <a:pt x="1193" y="3394"/>
                </a:lnTo>
                <a:lnTo>
                  <a:pt x="1193" y="3385"/>
                </a:lnTo>
                <a:lnTo>
                  <a:pt x="1198" y="3385"/>
                </a:lnTo>
                <a:lnTo>
                  <a:pt x="1198" y="3375"/>
                </a:lnTo>
                <a:lnTo>
                  <a:pt x="1202" y="3375"/>
                </a:lnTo>
                <a:lnTo>
                  <a:pt x="1202" y="3358"/>
                </a:lnTo>
                <a:lnTo>
                  <a:pt x="1241" y="3358"/>
                </a:lnTo>
                <a:lnTo>
                  <a:pt x="1241" y="3349"/>
                </a:lnTo>
                <a:lnTo>
                  <a:pt x="1247" y="3349"/>
                </a:lnTo>
                <a:lnTo>
                  <a:pt x="1247" y="3338"/>
                </a:lnTo>
                <a:lnTo>
                  <a:pt x="1259" y="3338"/>
                </a:lnTo>
                <a:lnTo>
                  <a:pt x="1259" y="3330"/>
                </a:lnTo>
                <a:lnTo>
                  <a:pt x="1264" y="3330"/>
                </a:lnTo>
                <a:lnTo>
                  <a:pt x="1264" y="3321"/>
                </a:lnTo>
                <a:lnTo>
                  <a:pt x="1273" y="3321"/>
                </a:lnTo>
                <a:lnTo>
                  <a:pt x="1273" y="3311"/>
                </a:lnTo>
                <a:lnTo>
                  <a:pt x="1316" y="3311"/>
                </a:lnTo>
                <a:lnTo>
                  <a:pt x="1316" y="3302"/>
                </a:lnTo>
                <a:lnTo>
                  <a:pt x="1322" y="3302"/>
                </a:lnTo>
                <a:lnTo>
                  <a:pt x="1322" y="3285"/>
                </a:lnTo>
                <a:lnTo>
                  <a:pt x="1330" y="3285"/>
                </a:lnTo>
                <a:lnTo>
                  <a:pt x="1330" y="3274"/>
                </a:lnTo>
                <a:lnTo>
                  <a:pt x="1361" y="3274"/>
                </a:lnTo>
                <a:lnTo>
                  <a:pt x="1361" y="3266"/>
                </a:lnTo>
                <a:lnTo>
                  <a:pt x="1364" y="3266"/>
                </a:lnTo>
                <a:lnTo>
                  <a:pt x="1364" y="3257"/>
                </a:lnTo>
                <a:lnTo>
                  <a:pt x="1370" y="3257"/>
                </a:lnTo>
                <a:lnTo>
                  <a:pt x="1370" y="3248"/>
                </a:lnTo>
                <a:lnTo>
                  <a:pt x="1379" y="3248"/>
                </a:lnTo>
                <a:lnTo>
                  <a:pt x="1379" y="3238"/>
                </a:lnTo>
                <a:lnTo>
                  <a:pt x="1413" y="3238"/>
                </a:lnTo>
                <a:lnTo>
                  <a:pt x="1413" y="3229"/>
                </a:lnTo>
                <a:lnTo>
                  <a:pt x="1445" y="3229"/>
                </a:lnTo>
                <a:lnTo>
                  <a:pt x="1445" y="3221"/>
                </a:lnTo>
                <a:lnTo>
                  <a:pt x="1448" y="3221"/>
                </a:lnTo>
                <a:lnTo>
                  <a:pt x="1448" y="3212"/>
                </a:lnTo>
                <a:lnTo>
                  <a:pt x="1511" y="3212"/>
                </a:lnTo>
                <a:lnTo>
                  <a:pt x="1511" y="3193"/>
                </a:lnTo>
                <a:lnTo>
                  <a:pt x="1520" y="3193"/>
                </a:lnTo>
                <a:lnTo>
                  <a:pt x="1520" y="3184"/>
                </a:lnTo>
                <a:lnTo>
                  <a:pt x="1545" y="3184"/>
                </a:lnTo>
                <a:lnTo>
                  <a:pt x="1545" y="3176"/>
                </a:lnTo>
                <a:lnTo>
                  <a:pt x="1550" y="3176"/>
                </a:lnTo>
                <a:lnTo>
                  <a:pt x="1550" y="3165"/>
                </a:lnTo>
                <a:lnTo>
                  <a:pt x="1571" y="3165"/>
                </a:lnTo>
                <a:lnTo>
                  <a:pt x="1571" y="3157"/>
                </a:lnTo>
                <a:lnTo>
                  <a:pt x="1607" y="3157"/>
                </a:lnTo>
                <a:lnTo>
                  <a:pt x="1607" y="3148"/>
                </a:lnTo>
                <a:lnTo>
                  <a:pt x="1641" y="3148"/>
                </a:lnTo>
                <a:lnTo>
                  <a:pt x="1641" y="3139"/>
                </a:lnTo>
                <a:lnTo>
                  <a:pt x="1655" y="3139"/>
                </a:lnTo>
                <a:lnTo>
                  <a:pt x="1655" y="3120"/>
                </a:lnTo>
                <a:lnTo>
                  <a:pt x="1664" y="3120"/>
                </a:lnTo>
                <a:lnTo>
                  <a:pt x="1664" y="3112"/>
                </a:lnTo>
                <a:lnTo>
                  <a:pt x="1694" y="3112"/>
                </a:lnTo>
                <a:lnTo>
                  <a:pt x="1694" y="3103"/>
                </a:lnTo>
                <a:lnTo>
                  <a:pt x="1703" y="3103"/>
                </a:lnTo>
                <a:lnTo>
                  <a:pt x="1703" y="3093"/>
                </a:lnTo>
                <a:lnTo>
                  <a:pt x="1707" y="3093"/>
                </a:lnTo>
                <a:lnTo>
                  <a:pt x="1707" y="3084"/>
                </a:lnTo>
                <a:lnTo>
                  <a:pt x="1721" y="3084"/>
                </a:lnTo>
                <a:lnTo>
                  <a:pt x="1721" y="3075"/>
                </a:lnTo>
                <a:lnTo>
                  <a:pt x="1734" y="3075"/>
                </a:lnTo>
                <a:lnTo>
                  <a:pt x="1734" y="3065"/>
                </a:lnTo>
                <a:lnTo>
                  <a:pt x="1769" y="3065"/>
                </a:lnTo>
                <a:lnTo>
                  <a:pt x="1769" y="3056"/>
                </a:lnTo>
                <a:lnTo>
                  <a:pt x="1787" y="3056"/>
                </a:lnTo>
                <a:lnTo>
                  <a:pt x="1787" y="3039"/>
                </a:lnTo>
                <a:lnTo>
                  <a:pt x="1800" y="3039"/>
                </a:lnTo>
                <a:lnTo>
                  <a:pt x="1800" y="3029"/>
                </a:lnTo>
                <a:lnTo>
                  <a:pt x="1809" y="3029"/>
                </a:lnTo>
                <a:lnTo>
                  <a:pt x="1809" y="3020"/>
                </a:lnTo>
                <a:lnTo>
                  <a:pt x="1821" y="3020"/>
                </a:lnTo>
                <a:lnTo>
                  <a:pt x="1821" y="3003"/>
                </a:lnTo>
                <a:lnTo>
                  <a:pt x="1826" y="3003"/>
                </a:lnTo>
                <a:lnTo>
                  <a:pt x="1826" y="2992"/>
                </a:lnTo>
                <a:lnTo>
                  <a:pt x="1839" y="2992"/>
                </a:lnTo>
                <a:lnTo>
                  <a:pt x="1839" y="2983"/>
                </a:lnTo>
                <a:lnTo>
                  <a:pt x="1853" y="2983"/>
                </a:lnTo>
                <a:lnTo>
                  <a:pt x="1853" y="2975"/>
                </a:lnTo>
                <a:lnTo>
                  <a:pt x="1862" y="2975"/>
                </a:lnTo>
                <a:lnTo>
                  <a:pt x="1862" y="2966"/>
                </a:lnTo>
                <a:lnTo>
                  <a:pt x="1910" y="2966"/>
                </a:lnTo>
                <a:lnTo>
                  <a:pt x="1910" y="2956"/>
                </a:lnTo>
                <a:lnTo>
                  <a:pt x="1919" y="2956"/>
                </a:lnTo>
                <a:lnTo>
                  <a:pt x="1919" y="2947"/>
                </a:lnTo>
                <a:lnTo>
                  <a:pt x="1932" y="2947"/>
                </a:lnTo>
                <a:lnTo>
                  <a:pt x="1932" y="2938"/>
                </a:lnTo>
                <a:lnTo>
                  <a:pt x="1935" y="2938"/>
                </a:lnTo>
                <a:lnTo>
                  <a:pt x="1935" y="2919"/>
                </a:lnTo>
                <a:lnTo>
                  <a:pt x="1941" y="2919"/>
                </a:lnTo>
                <a:lnTo>
                  <a:pt x="1941" y="2911"/>
                </a:lnTo>
                <a:lnTo>
                  <a:pt x="1944" y="2911"/>
                </a:lnTo>
                <a:lnTo>
                  <a:pt x="1944" y="2902"/>
                </a:lnTo>
                <a:lnTo>
                  <a:pt x="1983" y="2902"/>
                </a:lnTo>
                <a:lnTo>
                  <a:pt x="1983" y="2892"/>
                </a:lnTo>
                <a:lnTo>
                  <a:pt x="1989" y="2892"/>
                </a:lnTo>
                <a:lnTo>
                  <a:pt x="1989" y="2883"/>
                </a:lnTo>
                <a:lnTo>
                  <a:pt x="2001" y="2883"/>
                </a:lnTo>
                <a:lnTo>
                  <a:pt x="2001" y="2874"/>
                </a:lnTo>
                <a:lnTo>
                  <a:pt x="2010" y="2874"/>
                </a:lnTo>
                <a:lnTo>
                  <a:pt x="2010" y="2866"/>
                </a:lnTo>
                <a:lnTo>
                  <a:pt x="2019" y="2866"/>
                </a:lnTo>
                <a:lnTo>
                  <a:pt x="2019" y="2847"/>
                </a:lnTo>
                <a:lnTo>
                  <a:pt x="2028" y="2847"/>
                </a:lnTo>
                <a:lnTo>
                  <a:pt x="2028" y="2838"/>
                </a:lnTo>
                <a:lnTo>
                  <a:pt x="2033" y="2838"/>
                </a:lnTo>
                <a:lnTo>
                  <a:pt x="2033" y="2829"/>
                </a:lnTo>
                <a:lnTo>
                  <a:pt x="2040" y="2829"/>
                </a:lnTo>
                <a:lnTo>
                  <a:pt x="2040" y="2819"/>
                </a:lnTo>
                <a:lnTo>
                  <a:pt x="2064" y="2819"/>
                </a:lnTo>
                <a:lnTo>
                  <a:pt x="2064" y="2810"/>
                </a:lnTo>
                <a:lnTo>
                  <a:pt x="2067" y="2810"/>
                </a:lnTo>
                <a:lnTo>
                  <a:pt x="2067" y="2802"/>
                </a:lnTo>
                <a:lnTo>
                  <a:pt x="2081" y="2802"/>
                </a:lnTo>
                <a:lnTo>
                  <a:pt x="2081" y="2791"/>
                </a:lnTo>
                <a:lnTo>
                  <a:pt x="2106" y="2791"/>
                </a:lnTo>
                <a:lnTo>
                  <a:pt x="2106" y="2783"/>
                </a:lnTo>
                <a:lnTo>
                  <a:pt x="2130" y="2783"/>
                </a:lnTo>
                <a:lnTo>
                  <a:pt x="2130" y="2774"/>
                </a:lnTo>
                <a:lnTo>
                  <a:pt x="2133" y="2774"/>
                </a:lnTo>
                <a:lnTo>
                  <a:pt x="2133" y="2765"/>
                </a:lnTo>
                <a:lnTo>
                  <a:pt x="2139" y="2765"/>
                </a:lnTo>
                <a:lnTo>
                  <a:pt x="2139" y="2755"/>
                </a:lnTo>
                <a:lnTo>
                  <a:pt x="2238" y="2755"/>
                </a:lnTo>
                <a:lnTo>
                  <a:pt x="2238" y="2736"/>
                </a:lnTo>
                <a:lnTo>
                  <a:pt x="2244" y="2736"/>
                </a:lnTo>
                <a:lnTo>
                  <a:pt x="2244" y="2725"/>
                </a:lnTo>
                <a:lnTo>
                  <a:pt x="2269" y="2725"/>
                </a:lnTo>
                <a:lnTo>
                  <a:pt x="2269" y="2715"/>
                </a:lnTo>
                <a:lnTo>
                  <a:pt x="2313" y="2715"/>
                </a:lnTo>
                <a:lnTo>
                  <a:pt x="2313" y="2705"/>
                </a:lnTo>
                <a:lnTo>
                  <a:pt x="2319" y="2705"/>
                </a:lnTo>
                <a:lnTo>
                  <a:pt x="2319" y="2693"/>
                </a:lnTo>
                <a:lnTo>
                  <a:pt x="2326" y="2693"/>
                </a:lnTo>
                <a:lnTo>
                  <a:pt x="2326" y="2682"/>
                </a:lnTo>
                <a:lnTo>
                  <a:pt x="2344" y="2682"/>
                </a:lnTo>
                <a:lnTo>
                  <a:pt x="2344" y="2672"/>
                </a:lnTo>
                <a:lnTo>
                  <a:pt x="2367" y="2672"/>
                </a:lnTo>
                <a:lnTo>
                  <a:pt x="2367" y="2660"/>
                </a:lnTo>
                <a:lnTo>
                  <a:pt x="2410" y="2660"/>
                </a:lnTo>
                <a:lnTo>
                  <a:pt x="2410" y="2649"/>
                </a:lnTo>
                <a:lnTo>
                  <a:pt x="2419" y="2649"/>
                </a:lnTo>
                <a:lnTo>
                  <a:pt x="2419" y="2637"/>
                </a:lnTo>
                <a:lnTo>
                  <a:pt x="2440" y="2637"/>
                </a:lnTo>
                <a:lnTo>
                  <a:pt x="2440" y="2627"/>
                </a:lnTo>
                <a:lnTo>
                  <a:pt x="2467" y="2627"/>
                </a:lnTo>
                <a:lnTo>
                  <a:pt x="2467" y="2615"/>
                </a:lnTo>
                <a:lnTo>
                  <a:pt x="2547" y="2615"/>
                </a:lnTo>
                <a:lnTo>
                  <a:pt x="2547" y="2603"/>
                </a:lnTo>
                <a:lnTo>
                  <a:pt x="2595" y="2603"/>
                </a:lnTo>
                <a:lnTo>
                  <a:pt x="2595" y="2577"/>
                </a:lnTo>
                <a:lnTo>
                  <a:pt x="2604" y="2577"/>
                </a:lnTo>
                <a:lnTo>
                  <a:pt x="2604" y="2564"/>
                </a:lnTo>
                <a:lnTo>
                  <a:pt x="2611" y="2564"/>
                </a:lnTo>
                <a:lnTo>
                  <a:pt x="2611" y="2551"/>
                </a:lnTo>
                <a:lnTo>
                  <a:pt x="2634" y="2551"/>
                </a:lnTo>
                <a:lnTo>
                  <a:pt x="2634" y="2538"/>
                </a:lnTo>
                <a:lnTo>
                  <a:pt x="2674" y="2538"/>
                </a:lnTo>
                <a:lnTo>
                  <a:pt x="2674" y="2525"/>
                </a:lnTo>
                <a:lnTo>
                  <a:pt x="2683" y="2525"/>
                </a:lnTo>
                <a:lnTo>
                  <a:pt x="2683" y="2499"/>
                </a:lnTo>
                <a:lnTo>
                  <a:pt x="2709" y="2499"/>
                </a:lnTo>
                <a:lnTo>
                  <a:pt x="2709" y="2485"/>
                </a:lnTo>
                <a:lnTo>
                  <a:pt x="2713" y="2485"/>
                </a:lnTo>
                <a:lnTo>
                  <a:pt x="2713" y="2473"/>
                </a:lnTo>
                <a:lnTo>
                  <a:pt x="2740" y="2473"/>
                </a:lnTo>
                <a:lnTo>
                  <a:pt x="2740" y="2445"/>
                </a:lnTo>
                <a:lnTo>
                  <a:pt x="2824" y="2445"/>
                </a:lnTo>
                <a:lnTo>
                  <a:pt x="2824" y="2431"/>
                </a:lnTo>
                <a:lnTo>
                  <a:pt x="2840" y="2431"/>
                </a:lnTo>
                <a:lnTo>
                  <a:pt x="2840" y="2416"/>
                </a:lnTo>
                <a:lnTo>
                  <a:pt x="2854" y="2416"/>
                </a:lnTo>
                <a:lnTo>
                  <a:pt x="2854" y="2402"/>
                </a:lnTo>
                <a:lnTo>
                  <a:pt x="2875" y="2402"/>
                </a:lnTo>
                <a:lnTo>
                  <a:pt x="2875" y="2386"/>
                </a:lnTo>
                <a:lnTo>
                  <a:pt x="2911" y="2386"/>
                </a:lnTo>
                <a:lnTo>
                  <a:pt x="2911" y="2372"/>
                </a:lnTo>
                <a:lnTo>
                  <a:pt x="2920" y="2372"/>
                </a:lnTo>
                <a:lnTo>
                  <a:pt x="2920" y="2357"/>
                </a:lnTo>
                <a:lnTo>
                  <a:pt x="2959" y="2357"/>
                </a:lnTo>
                <a:lnTo>
                  <a:pt x="2959" y="2341"/>
                </a:lnTo>
                <a:lnTo>
                  <a:pt x="3013" y="2341"/>
                </a:lnTo>
                <a:lnTo>
                  <a:pt x="3013" y="2325"/>
                </a:lnTo>
                <a:lnTo>
                  <a:pt x="3034" y="2325"/>
                </a:lnTo>
                <a:lnTo>
                  <a:pt x="3034" y="2308"/>
                </a:lnTo>
                <a:lnTo>
                  <a:pt x="3043" y="2308"/>
                </a:lnTo>
                <a:lnTo>
                  <a:pt x="3043" y="2293"/>
                </a:lnTo>
                <a:lnTo>
                  <a:pt x="3161" y="2293"/>
                </a:lnTo>
                <a:lnTo>
                  <a:pt x="3161" y="2275"/>
                </a:lnTo>
                <a:lnTo>
                  <a:pt x="3218" y="2275"/>
                </a:lnTo>
                <a:lnTo>
                  <a:pt x="3218" y="2256"/>
                </a:lnTo>
                <a:lnTo>
                  <a:pt x="3289" y="2256"/>
                </a:lnTo>
                <a:lnTo>
                  <a:pt x="3289" y="2235"/>
                </a:lnTo>
                <a:lnTo>
                  <a:pt x="3298" y="2235"/>
                </a:lnTo>
                <a:lnTo>
                  <a:pt x="3298" y="2215"/>
                </a:lnTo>
                <a:lnTo>
                  <a:pt x="3310" y="2215"/>
                </a:lnTo>
                <a:lnTo>
                  <a:pt x="3310" y="2194"/>
                </a:lnTo>
                <a:lnTo>
                  <a:pt x="3346" y="2194"/>
                </a:lnTo>
                <a:lnTo>
                  <a:pt x="3346" y="2173"/>
                </a:lnTo>
                <a:lnTo>
                  <a:pt x="3419" y="2173"/>
                </a:lnTo>
                <a:lnTo>
                  <a:pt x="3419" y="2151"/>
                </a:lnTo>
                <a:lnTo>
                  <a:pt x="3521" y="2151"/>
                </a:lnTo>
                <a:lnTo>
                  <a:pt x="3521" y="2126"/>
                </a:lnTo>
                <a:lnTo>
                  <a:pt x="3539" y="2126"/>
                </a:lnTo>
                <a:lnTo>
                  <a:pt x="3539" y="2102"/>
                </a:lnTo>
                <a:lnTo>
                  <a:pt x="3542" y="2102"/>
                </a:lnTo>
                <a:lnTo>
                  <a:pt x="3542" y="2078"/>
                </a:lnTo>
                <a:lnTo>
                  <a:pt x="3551" y="2078"/>
                </a:lnTo>
                <a:lnTo>
                  <a:pt x="3551" y="2054"/>
                </a:lnTo>
                <a:lnTo>
                  <a:pt x="3599" y="2054"/>
                </a:lnTo>
                <a:lnTo>
                  <a:pt x="3599" y="2028"/>
                </a:lnTo>
                <a:lnTo>
                  <a:pt x="3731" y="2028"/>
                </a:lnTo>
                <a:lnTo>
                  <a:pt x="3731" y="2000"/>
                </a:lnTo>
                <a:lnTo>
                  <a:pt x="3776" y="2000"/>
                </a:lnTo>
                <a:lnTo>
                  <a:pt x="3776" y="1971"/>
                </a:lnTo>
                <a:lnTo>
                  <a:pt x="3842" y="1971"/>
                </a:lnTo>
                <a:lnTo>
                  <a:pt x="3842" y="1939"/>
                </a:lnTo>
                <a:lnTo>
                  <a:pt x="3872" y="1939"/>
                </a:lnTo>
                <a:lnTo>
                  <a:pt x="3872" y="1875"/>
                </a:lnTo>
                <a:lnTo>
                  <a:pt x="3926" y="1875"/>
                </a:lnTo>
                <a:lnTo>
                  <a:pt x="3926" y="1842"/>
                </a:lnTo>
                <a:lnTo>
                  <a:pt x="3956" y="1842"/>
                </a:lnTo>
                <a:lnTo>
                  <a:pt x="3956" y="1809"/>
                </a:lnTo>
                <a:lnTo>
                  <a:pt x="3974" y="1809"/>
                </a:lnTo>
                <a:lnTo>
                  <a:pt x="3974" y="1775"/>
                </a:lnTo>
                <a:lnTo>
                  <a:pt x="4035" y="1775"/>
                </a:lnTo>
                <a:lnTo>
                  <a:pt x="4035" y="1740"/>
                </a:lnTo>
                <a:lnTo>
                  <a:pt x="4101" y="1740"/>
                </a:lnTo>
                <a:lnTo>
                  <a:pt x="4101" y="1704"/>
                </a:lnTo>
                <a:lnTo>
                  <a:pt x="4404" y="1704"/>
                </a:lnTo>
                <a:lnTo>
                  <a:pt x="4404" y="1662"/>
                </a:lnTo>
                <a:lnTo>
                  <a:pt x="4443" y="1662"/>
                </a:lnTo>
                <a:lnTo>
                  <a:pt x="4443" y="1619"/>
                </a:lnTo>
                <a:lnTo>
                  <a:pt x="4465" y="1619"/>
                </a:lnTo>
                <a:lnTo>
                  <a:pt x="4465" y="1577"/>
                </a:lnTo>
                <a:lnTo>
                  <a:pt x="4531" y="1577"/>
                </a:lnTo>
                <a:lnTo>
                  <a:pt x="4531" y="1534"/>
                </a:lnTo>
                <a:lnTo>
                  <a:pt x="4536" y="1534"/>
                </a:lnTo>
                <a:lnTo>
                  <a:pt x="4536" y="1491"/>
                </a:lnTo>
                <a:lnTo>
                  <a:pt x="4557" y="1491"/>
                </a:lnTo>
                <a:lnTo>
                  <a:pt x="4557" y="1446"/>
                </a:lnTo>
                <a:lnTo>
                  <a:pt x="4566" y="1446"/>
                </a:lnTo>
                <a:lnTo>
                  <a:pt x="4566" y="1403"/>
                </a:lnTo>
                <a:lnTo>
                  <a:pt x="4570" y="1403"/>
                </a:lnTo>
                <a:lnTo>
                  <a:pt x="4570" y="1358"/>
                </a:lnTo>
                <a:lnTo>
                  <a:pt x="4579" y="1358"/>
                </a:lnTo>
                <a:lnTo>
                  <a:pt x="4579" y="1314"/>
                </a:lnTo>
                <a:lnTo>
                  <a:pt x="4618" y="1314"/>
                </a:lnTo>
                <a:lnTo>
                  <a:pt x="4618" y="1269"/>
                </a:lnTo>
                <a:lnTo>
                  <a:pt x="4698" y="1269"/>
                </a:lnTo>
                <a:lnTo>
                  <a:pt x="4698" y="1222"/>
                </a:lnTo>
                <a:lnTo>
                  <a:pt x="4887" y="1222"/>
                </a:lnTo>
                <a:lnTo>
                  <a:pt x="4887" y="1172"/>
                </a:lnTo>
                <a:lnTo>
                  <a:pt x="5023" y="1172"/>
                </a:lnTo>
                <a:lnTo>
                  <a:pt x="5023" y="1120"/>
                </a:lnTo>
                <a:lnTo>
                  <a:pt x="5032" y="1120"/>
                </a:lnTo>
                <a:lnTo>
                  <a:pt x="5032" y="1067"/>
                </a:lnTo>
                <a:lnTo>
                  <a:pt x="5164" y="1067"/>
                </a:lnTo>
                <a:lnTo>
                  <a:pt x="5164" y="1013"/>
                </a:lnTo>
                <a:lnTo>
                  <a:pt x="5357" y="1013"/>
                </a:lnTo>
                <a:lnTo>
                  <a:pt x="5357" y="954"/>
                </a:lnTo>
                <a:lnTo>
                  <a:pt x="5690" y="954"/>
                </a:lnTo>
                <a:lnTo>
                  <a:pt x="5690" y="887"/>
                </a:lnTo>
                <a:lnTo>
                  <a:pt x="5879" y="887"/>
                </a:lnTo>
                <a:lnTo>
                  <a:pt x="5879" y="812"/>
                </a:lnTo>
                <a:lnTo>
                  <a:pt x="6099" y="812"/>
                </a:lnTo>
                <a:lnTo>
                  <a:pt x="6099" y="727"/>
                </a:lnTo>
                <a:lnTo>
                  <a:pt x="6234" y="727"/>
                </a:lnTo>
                <a:lnTo>
                  <a:pt x="6234" y="629"/>
                </a:lnTo>
                <a:lnTo>
                  <a:pt x="6489" y="629"/>
                </a:lnTo>
                <a:lnTo>
                  <a:pt x="6489" y="506"/>
                </a:lnTo>
                <a:lnTo>
                  <a:pt x="6726" y="506"/>
                </a:lnTo>
                <a:lnTo>
                  <a:pt x="6726" y="360"/>
                </a:lnTo>
                <a:lnTo>
                  <a:pt x="6850" y="360"/>
                </a:lnTo>
                <a:lnTo>
                  <a:pt x="6850" y="190"/>
                </a:lnTo>
                <a:lnTo>
                  <a:pt x="6925" y="190"/>
                </a:lnTo>
                <a:lnTo>
                  <a:pt x="6925" y="0"/>
                </a:lnTo>
                <a:lnTo>
                  <a:pt x="7217" y="0"/>
                </a:lnTo>
              </a:path>
            </a:pathLst>
          </a:custGeom>
          <a:noFill/>
          <a:ln w="28575" cmpd="sng">
            <a:solidFill>
              <a:srgbClr val="FFFFFF"/>
            </a:solidFill>
            <a:prstDash val="solid"/>
            <a:round/>
            <a:headEnd/>
            <a:tailEnd/>
          </a:ln>
        </p:spPr>
        <p:txBody>
          <a:bodyPr/>
          <a:lstStyle/>
          <a:p>
            <a:endParaRPr lang="en-US" sz="1600" i="0" smtClean="0">
              <a:solidFill>
                <a:srgbClr val="000000"/>
              </a:solidFill>
              <a:latin typeface="Arial" charset="0"/>
            </a:endParaRPr>
          </a:p>
        </p:txBody>
      </p:sp>
      <p:sp>
        <p:nvSpPr>
          <p:cNvPr id="272427" name="Rectangle 43"/>
          <p:cNvSpPr>
            <a:spLocks noChangeArrowheads="1"/>
          </p:cNvSpPr>
          <p:nvPr/>
        </p:nvSpPr>
        <p:spPr bwMode="auto">
          <a:xfrm>
            <a:off x="944563" y="6053138"/>
            <a:ext cx="928687"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Number at Risk</a:t>
            </a:r>
            <a:endParaRPr lang="en-US" b="1" i="0" smtClean="0">
              <a:solidFill>
                <a:srgbClr val="000000"/>
              </a:solidFill>
              <a:latin typeface="Times New Roman" pitchFamily="1" charset="0"/>
            </a:endParaRPr>
          </a:p>
        </p:txBody>
      </p:sp>
      <p:sp>
        <p:nvSpPr>
          <p:cNvPr id="272428" name="Rectangle 44"/>
          <p:cNvSpPr>
            <a:spLocks noChangeArrowheads="1"/>
          </p:cNvSpPr>
          <p:nvPr/>
        </p:nvSpPr>
        <p:spPr bwMode="auto">
          <a:xfrm>
            <a:off x="4284663" y="5978525"/>
            <a:ext cx="1154112" cy="168275"/>
          </a:xfrm>
          <a:prstGeom prst="rect">
            <a:avLst/>
          </a:prstGeom>
          <a:noFill/>
          <a:ln w="9525">
            <a:noFill/>
            <a:miter lim="800000"/>
            <a:headEnd/>
            <a:tailEnd/>
          </a:ln>
        </p:spPr>
        <p:txBody>
          <a:bodyPr wrap="none" lIns="0" tIns="0" rIns="0" bIns="0">
            <a:spAutoFit/>
          </a:bodyPr>
          <a:lstStyle/>
          <a:p>
            <a:r>
              <a:rPr lang="en-US" sz="1100" b="1" i="0" smtClean="0">
                <a:solidFill>
                  <a:srgbClr val="FFFFFF"/>
                </a:solidFill>
                <a:latin typeface="Arial" charset="0"/>
              </a:rPr>
              <a:t>Follow-up (years)</a:t>
            </a:r>
            <a:endParaRPr lang="en-US" b="1" i="0" smtClean="0">
              <a:solidFill>
                <a:srgbClr val="000000"/>
              </a:solidFill>
              <a:latin typeface="Times New Roman" pitchFamily="1" charset="0"/>
            </a:endParaRPr>
          </a:p>
        </p:txBody>
      </p:sp>
      <p:sp>
        <p:nvSpPr>
          <p:cNvPr id="272429" name="Rectangle 45"/>
          <p:cNvSpPr>
            <a:spLocks noChangeArrowheads="1"/>
          </p:cNvSpPr>
          <p:nvPr/>
        </p:nvSpPr>
        <p:spPr bwMode="auto">
          <a:xfrm>
            <a:off x="1054100" y="6240463"/>
            <a:ext cx="795338"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Rosuvastatin</a:t>
            </a:r>
            <a:endParaRPr lang="en-US" b="1" i="0" smtClean="0">
              <a:solidFill>
                <a:srgbClr val="000000"/>
              </a:solidFill>
              <a:latin typeface="Times New Roman" pitchFamily="1" charset="0"/>
            </a:endParaRPr>
          </a:p>
        </p:txBody>
      </p:sp>
      <p:sp>
        <p:nvSpPr>
          <p:cNvPr id="272430" name="Rectangle 46"/>
          <p:cNvSpPr>
            <a:spLocks noChangeArrowheads="1"/>
          </p:cNvSpPr>
          <p:nvPr/>
        </p:nvSpPr>
        <p:spPr bwMode="auto">
          <a:xfrm>
            <a:off x="1054100" y="6413500"/>
            <a:ext cx="484188"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Placebo</a:t>
            </a:r>
            <a:endParaRPr lang="en-US" b="1" i="0" smtClean="0">
              <a:solidFill>
                <a:srgbClr val="000000"/>
              </a:solidFill>
              <a:latin typeface="Times New Roman" pitchFamily="1" charset="0"/>
            </a:endParaRPr>
          </a:p>
        </p:txBody>
      </p:sp>
      <p:sp>
        <p:nvSpPr>
          <p:cNvPr id="272431" name="Rectangle 47"/>
          <p:cNvSpPr>
            <a:spLocks noChangeArrowheads="1"/>
          </p:cNvSpPr>
          <p:nvPr/>
        </p:nvSpPr>
        <p:spPr bwMode="auto">
          <a:xfrm>
            <a:off x="1946275" y="6240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8,901</a:t>
            </a:r>
            <a:endParaRPr lang="en-US" b="1" i="0" smtClean="0">
              <a:solidFill>
                <a:srgbClr val="000000"/>
              </a:solidFill>
              <a:latin typeface="Times New Roman" pitchFamily="1" charset="0"/>
            </a:endParaRPr>
          </a:p>
        </p:txBody>
      </p:sp>
      <p:sp>
        <p:nvSpPr>
          <p:cNvPr id="272432" name="Rectangle 48"/>
          <p:cNvSpPr>
            <a:spLocks noChangeArrowheads="1"/>
          </p:cNvSpPr>
          <p:nvPr/>
        </p:nvSpPr>
        <p:spPr bwMode="auto">
          <a:xfrm>
            <a:off x="2428875" y="6240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8,847</a:t>
            </a:r>
            <a:endParaRPr lang="en-US" b="1" i="0" smtClean="0">
              <a:solidFill>
                <a:srgbClr val="000000"/>
              </a:solidFill>
              <a:latin typeface="Times New Roman" pitchFamily="1" charset="0"/>
            </a:endParaRPr>
          </a:p>
        </p:txBody>
      </p:sp>
      <p:sp>
        <p:nvSpPr>
          <p:cNvPr id="272433" name="Rectangle 49"/>
          <p:cNvSpPr>
            <a:spLocks noChangeArrowheads="1"/>
          </p:cNvSpPr>
          <p:nvPr/>
        </p:nvSpPr>
        <p:spPr bwMode="auto">
          <a:xfrm>
            <a:off x="3065463" y="6240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8,787</a:t>
            </a:r>
            <a:endParaRPr lang="en-US" b="1" i="0" smtClean="0">
              <a:solidFill>
                <a:srgbClr val="000000"/>
              </a:solidFill>
              <a:latin typeface="Times New Roman" pitchFamily="1" charset="0"/>
            </a:endParaRPr>
          </a:p>
        </p:txBody>
      </p:sp>
      <p:sp>
        <p:nvSpPr>
          <p:cNvPr id="272434" name="Rectangle 50"/>
          <p:cNvSpPr>
            <a:spLocks noChangeArrowheads="1"/>
          </p:cNvSpPr>
          <p:nvPr/>
        </p:nvSpPr>
        <p:spPr bwMode="auto">
          <a:xfrm>
            <a:off x="3700463" y="6240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6,999</a:t>
            </a:r>
            <a:endParaRPr lang="en-US" b="1" i="0" smtClean="0">
              <a:solidFill>
                <a:srgbClr val="000000"/>
              </a:solidFill>
              <a:latin typeface="Times New Roman" pitchFamily="1" charset="0"/>
            </a:endParaRPr>
          </a:p>
        </p:txBody>
      </p:sp>
      <p:sp>
        <p:nvSpPr>
          <p:cNvPr id="272435" name="Rectangle 51"/>
          <p:cNvSpPr>
            <a:spLocks noChangeArrowheads="1"/>
          </p:cNvSpPr>
          <p:nvPr/>
        </p:nvSpPr>
        <p:spPr bwMode="auto">
          <a:xfrm>
            <a:off x="4338638" y="6240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4,312</a:t>
            </a:r>
            <a:endParaRPr lang="en-US" b="1" i="0" smtClean="0">
              <a:solidFill>
                <a:srgbClr val="000000"/>
              </a:solidFill>
              <a:latin typeface="Times New Roman" pitchFamily="1" charset="0"/>
            </a:endParaRPr>
          </a:p>
        </p:txBody>
      </p:sp>
      <p:sp>
        <p:nvSpPr>
          <p:cNvPr id="272436" name="Rectangle 52"/>
          <p:cNvSpPr>
            <a:spLocks noChangeArrowheads="1"/>
          </p:cNvSpPr>
          <p:nvPr/>
        </p:nvSpPr>
        <p:spPr bwMode="auto">
          <a:xfrm>
            <a:off x="4975225" y="6240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2,268</a:t>
            </a:r>
            <a:endParaRPr lang="en-US" b="1" i="0" smtClean="0">
              <a:solidFill>
                <a:srgbClr val="000000"/>
              </a:solidFill>
              <a:latin typeface="Times New Roman" pitchFamily="1" charset="0"/>
            </a:endParaRPr>
          </a:p>
        </p:txBody>
      </p:sp>
      <p:sp>
        <p:nvSpPr>
          <p:cNvPr id="272437" name="Rectangle 53"/>
          <p:cNvSpPr>
            <a:spLocks noChangeArrowheads="1"/>
          </p:cNvSpPr>
          <p:nvPr/>
        </p:nvSpPr>
        <p:spPr bwMode="auto">
          <a:xfrm>
            <a:off x="5611813" y="6240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1,602</a:t>
            </a:r>
            <a:endParaRPr lang="en-US" b="1" i="0" smtClean="0">
              <a:solidFill>
                <a:srgbClr val="000000"/>
              </a:solidFill>
              <a:latin typeface="Times New Roman" pitchFamily="1" charset="0"/>
            </a:endParaRPr>
          </a:p>
        </p:txBody>
      </p:sp>
      <p:sp>
        <p:nvSpPr>
          <p:cNvPr id="272438" name="Rectangle 54"/>
          <p:cNvSpPr>
            <a:spLocks noChangeArrowheads="1"/>
          </p:cNvSpPr>
          <p:nvPr/>
        </p:nvSpPr>
        <p:spPr bwMode="auto">
          <a:xfrm>
            <a:off x="6248400" y="6240463"/>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1,192</a:t>
            </a:r>
            <a:endParaRPr lang="en-US" b="1" i="0" smtClean="0">
              <a:solidFill>
                <a:srgbClr val="000000"/>
              </a:solidFill>
              <a:latin typeface="Times New Roman" pitchFamily="1" charset="0"/>
            </a:endParaRPr>
          </a:p>
        </p:txBody>
      </p:sp>
      <p:sp>
        <p:nvSpPr>
          <p:cNvPr id="272439" name="Rectangle 55"/>
          <p:cNvSpPr>
            <a:spLocks noChangeArrowheads="1"/>
          </p:cNvSpPr>
          <p:nvPr/>
        </p:nvSpPr>
        <p:spPr bwMode="auto">
          <a:xfrm>
            <a:off x="6935788" y="6240463"/>
            <a:ext cx="209550"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683</a:t>
            </a:r>
            <a:endParaRPr lang="en-US" b="1" i="0" smtClean="0">
              <a:solidFill>
                <a:srgbClr val="000000"/>
              </a:solidFill>
              <a:latin typeface="Times New Roman" pitchFamily="1" charset="0"/>
            </a:endParaRPr>
          </a:p>
        </p:txBody>
      </p:sp>
      <p:sp>
        <p:nvSpPr>
          <p:cNvPr id="272440" name="Rectangle 56"/>
          <p:cNvSpPr>
            <a:spLocks noChangeArrowheads="1"/>
          </p:cNvSpPr>
          <p:nvPr/>
        </p:nvSpPr>
        <p:spPr bwMode="auto">
          <a:xfrm>
            <a:off x="7572375" y="6240463"/>
            <a:ext cx="209550"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227</a:t>
            </a:r>
            <a:endParaRPr lang="en-US" b="1" i="0" smtClean="0">
              <a:solidFill>
                <a:srgbClr val="000000"/>
              </a:solidFill>
              <a:latin typeface="Times New Roman" pitchFamily="1" charset="0"/>
            </a:endParaRPr>
          </a:p>
        </p:txBody>
      </p:sp>
      <p:sp>
        <p:nvSpPr>
          <p:cNvPr id="272441" name="Rectangle 57"/>
          <p:cNvSpPr>
            <a:spLocks noChangeArrowheads="1"/>
          </p:cNvSpPr>
          <p:nvPr/>
        </p:nvSpPr>
        <p:spPr bwMode="auto">
          <a:xfrm>
            <a:off x="1946275" y="6413500"/>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8,901</a:t>
            </a:r>
            <a:endParaRPr lang="en-US" b="1" i="0" smtClean="0">
              <a:solidFill>
                <a:srgbClr val="000000"/>
              </a:solidFill>
              <a:latin typeface="Times New Roman" pitchFamily="1" charset="0"/>
            </a:endParaRPr>
          </a:p>
        </p:txBody>
      </p:sp>
      <p:sp>
        <p:nvSpPr>
          <p:cNvPr id="272442" name="Rectangle 58"/>
          <p:cNvSpPr>
            <a:spLocks noChangeArrowheads="1"/>
          </p:cNvSpPr>
          <p:nvPr/>
        </p:nvSpPr>
        <p:spPr bwMode="auto">
          <a:xfrm>
            <a:off x="2428875" y="6413500"/>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8,852</a:t>
            </a:r>
            <a:endParaRPr lang="en-US" b="1" i="0" smtClean="0">
              <a:solidFill>
                <a:srgbClr val="000000"/>
              </a:solidFill>
              <a:latin typeface="Times New Roman" pitchFamily="1" charset="0"/>
            </a:endParaRPr>
          </a:p>
        </p:txBody>
      </p:sp>
      <p:sp>
        <p:nvSpPr>
          <p:cNvPr id="272443" name="Rectangle 59"/>
          <p:cNvSpPr>
            <a:spLocks noChangeArrowheads="1"/>
          </p:cNvSpPr>
          <p:nvPr/>
        </p:nvSpPr>
        <p:spPr bwMode="auto">
          <a:xfrm>
            <a:off x="3065463" y="6413500"/>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8,775</a:t>
            </a:r>
            <a:endParaRPr lang="en-US" b="1" i="0" smtClean="0">
              <a:solidFill>
                <a:srgbClr val="000000"/>
              </a:solidFill>
              <a:latin typeface="Times New Roman" pitchFamily="1" charset="0"/>
            </a:endParaRPr>
          </a:p>
        </p:txBody>
      </p:sp>
      <p:sp>
        <p:nvSpPr>
          <p:cNvPr id="272444" name="Rectangle 60"/>
          <p:cNvSpPr>
            <a:spLocks noChangeArrowheads="1"/>
          </p:cNvSpPr>
          <p:nvPr/>
        </p:nvSpPr>
        <p:spPr bwMode="auto">
          <a:xfrm>
            <a:off x="3700463" y="6413500"/>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6,987</a:t>
            </a:r>
            <a:endParaRPr lang="en-US" b="1" i="0" smtClean="0">
              <a:solidFill>
                <a:srgbClr val="000000"/>
              </a:solidFill>
              <a:latin typeface="Times New Roman" pitchFamily="1" charset="0"/>
            </a:endParaRPr>
          </a:p>
        </p:txBody>
      </p:sp>
      <p:sp>
        <p:nvSpPr>
          <p:cNvPr id="272445" name="Rectangle 61"/>
          <p:cNvSpPr>
            <a:spLocks noChangeArrowheads="1"/>
          </p:cNvSpPr>
          <p:nvPr/>
        </p:nvSpPr>
        <p:spPr bwMode="auto">
          <a:xfrm>
            <a:off x="4338638" y="6413500"/>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4,319</a:t>
            </a:r>
            <a:endParaRPr lang="en-US" b="1" i="0" smtClean="0">
              <a:solidFill>
                <a:srgbClr val="000000"/>
              </a:solidFill>
              <a:latin typeface="Times New Roman" pitchFamily="1" charset="0"/>
            </a:endParaRPr>
          </a:p>
        </p:txBody>
      </p:sp>
      <p:sp>
        <p:nvSpPr>
          <p:cNvPr id="272446" name="Rectangle 62"/>
          <p:cNvSpPr>
            <a:spLocks noChangeArrowheads="1"/>
          </p:cNvSpPr>
          <p:nvPr/>
        </p:nvSpPr>
        <p:spPr bwMode="auto">
          <a:xfrm>
            <a:off x="4975225" y="6413500"/>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2,295</a:t>
            </a:r>
            <a:endParaRPr lang="en-US" b="1" i="0" smtClean="0">
              <a:solidFill>
                <a:srgbClr val="000000"/>
              </a:solidFill>
              <a:latin typeface="Times New Roman" pitchFamily="1" charset="0"/>
            </a:endParaRPr>
          </a:p>
        </p:txBody>
      </p:sp>
      <p:sp>
        <p:nvSpPr>
          <p:cNvPr id="272447" name="Rectangle 63"/>
          <p:cNvSpPr>
            <a:spLocks noChangeArrowheads="1"/>
          </p:cNvSpPr>
          <p:nvPr/>
        </p:nvSpPr>
        <p:spPr bwMode="auto">
          <a:xfrm>
            <a:off x="5611813" y="6413500"/>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1,614</a:t>
            </a:r>
            <a:endParaRPr lang="en-US" b="1" i="0" smtClean="0">
              <a:solidFill>
                <a:srgbClr val="000000"/>
              </a:solidFill>
              <a:latin typeface="Times New Roman" pitchFamily="1" charset="0"/>
            </a:endParaRPr>
          </a:p>
        </p:txBody>
      </p:sp>
      <p:sp>
        <p:nvSpPr>
          <p:cNvPr id="272448" name="Rectangle 64"/>
          <p:cNvSpPr>
            <a:spLocks noChangeArrowheads="1"/>
          </p:cNvSpPr>
          <p:nvPr/>
        </p:nvSpPr>
        <p:spPr bwMode="auto">
          <a:xfrm>
            <a:off x="6248400" y="6413500"/>
            <a:ext cx="314325"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1,196</a:t>
            </a:r>
            <a:endParaRPr lang="en-US" b="1" i="0" smtClean="0">
              <a:solidFill>
                <a:srgbClr val="000000"/>
              </a:solidFill>
              <a:latin typeface="Times New Roman" pitchFamily="1" charset="0"/>
            </a:endParaRPr>
          </a:p>
        </p:txBody>
      </p:sp>
      <p:sp>
        <p:nvSpPr>
          <p:cNvPr id="272449" name="Rectangle 65"/>
          <p:cNvSpPr>
            <a:spLocks noChangeArrowheads="1"/>
          </p:cNvSpPr>
          <p:nvPr/>
        </p:nvSpPr>
        <p:spPr bwMode="auto">
          <a:xfrm>
            <a:off x="6935788" y="6413500"/>
            <a:ext cx="209550"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684</a:t>
            </a:r>
            <a:endParaRPr lang="en-US" b="1" i="0" smtClean="0">
              <a:solidFill>
                <a:srgbClr val="000000"/>
              </a:solidFill>
              <a:latin typeface="Times New Roman" pitchFamily="1" charset="0"/>
            </a:endParaRPr>
          </a:p>
        </p:txBody>
      </p:sp>
      <p:sp>
        <p:nvSpPr>
          <p:cNvPr id="272450" name="Rectangle 66"/>
          <p:cNvSpPr>
            <a:spLocks noChangeArrowheads="1"/>
          </p:cNvSpPr>
          <p:nvPr/>
        </p:nvSpPr>
        <p:spPr bwMode="auto">
          <a:xfrm>
            <a:off x="7572375" y="6413500"/>
            <a:ext cx="209550" cy="152400"/>
          </a:xfrm>
          <a:prstGeom prst="rect">
            <a:avLst/>
          </a:prstGeom>
          <a:noFill/>
          <a:ln w="9525">
            <a:noFill/>
            <a:miter lim="800000"/>
            <a:headEnd/>
            <a:tailEnd/>
          </a:ln>
        </p:spPr>
        <p:txBody>
          <a:bodyPr wrap="none" lIns="0" tIns="0" rIns="0" bIns="0">
            <a:spAutoFit/>
          </a:bodyPr>
          <a:lstStyle/>
          <a:p>
            <a:r>
              <a:rPr lang="en-US" sz="1000" b="1" i="0" smtClean="0">
                <a:solidFill>
                  <a:srgbClr val="FFFFFF"/>
                </a:solidFill>
                <a:latin typeface="Arial" charset="0"/>
              </a:rPr>
              <a:t>246</a:t>
            </a:r>
            <a:endParaRPr lang="en-US" b="1" i="0" smtClean="0">
              <a:solidFill>
                <a:srgbClr val="000000"/>
              </a:solidFill>
              <a:latin typeface="Times New Roman" pitchFamily="1" charset="0"/>
            </a:endParaRPr>
          </a:p>
        </p:txBody>
      </p:sp>
      <p:sp>
        <p:nvSpPr>
          <p:cNvPr id="272451" name="Text Box 67"/>
          <p:cNvSpPr txBox="1">
            <a:spLocks noChangeArrowheads="1"/>
          </p:cNvSpPr>
          <p:nvPr/>
        </p:nvSpPr>
        <p:spPr bwMode="auto">
          <a:xfrm>
            <a:off x="5646738" y="87313"/>
            <a:ext cx="2125662" cy="304800"/>
          </a:xfrm>
          <a:prstGeom prst="rect">
            <a:avLst/>
          </a:prstGeom>
          <a:noFill/>
          <a:ln w="9525">
            <a:noFill/>
            <a:miter lim="800000"/>
            <a:headEnd/>
            <a:tailEnd/>
          </a:ln>
          <a:effectLst/>
        </p:spPr>
        <p:txBody>
          <a:bodyPr wrap="none">
            <a:spAutoFit/>
          </a:bodyPr>
          <a:lstStyle/>
          <a:p>
            <a:r>
              <a:rPr lang="en-US" sz="1400" b="1" i="0" smtClean="0">
                <a:solidFill>
                  <a:srgbClr val="000000"/>
                </a:solidFill>
                <a:latin typeface="Arial" charset="0"/>
              </a:rPr>
              <a:t>Ridker et al NEJM 2008</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ChangeArrowheads="1"/>
          </p:cNvSpPr>
          <p:nvPr/>
        </p:nvSpPr>
        <p:spPr bwMode="auto">
          <a:xfrm>
            <a:off x="0" y="0"/>
            <a:ext cx="9144000" cy="838200"/>
          </a:xfrm>
          <a:prstGeom prst="rect">
            <a:avLst/>
          </a:prstGeom>
          <a:solidFill>
            <a:srgbClr val="CCFFFF"/>
          </a:solidFill>
          <a:ln w="9525">
            <a:solidFill>
              <a:schemeClr val="tx1"/>
            </a:solidFill>
            <a:miter lim="800000"/>
            <a:headEnd/>
            <a:tailEnd/>
          </a:ln>
          <a:effectLst/>
        </p:spPr>
        <p:txBody>
          <a:bodyPr wrap="none" anchor="ctr"/>
          <a:lstStyle/>
          <a:p>
            <a:r>
              <a:rPr lang="en-US" i="0" smtClean="0">
                <a:solidFill>
                  <a:srgbClr val="000000"/>
                </a:solidFill>
                <a:latin typeface="Arial Unicode MS" pitchFamily="34" charset="-128"/>
              </a:rPr>
              <a:t>JUPITER</a:t>
            </a:r>
          </a:p>
          <a:p>
            <a:r>
              <a:rPr lang="en-US" i="0" smtClean="0">
                <a:solidFill>
                  <a:srgbClr val="000000"/>
                </a:solidFill>
                <a:latin typeface="Arial Unicode MS" pitchFamily="34" charset="-128"/>
              </a:rPr>
              <a:t>Conclusions – Efficacy I</a:t>
            </a:r>
          </a:p>
        </p:txBody>
      </p:sp>
      <p:pic>
        <p:nvPicPr>
          <p:cNvPr id="273411" name="Picture 3" descr="holding"/>
          <p:cNvPicPr>
            <a:picLocks noChangeAspect="1" noChangeArrowheads="1"/>
          </p:cNvPicPr>
          <p:nvPr/>
        </p:nvPicPr>
        <p:blipFill>
          <a:blip r:embed="rId3" cstate="print"/>
          <a:srcRect/>
          <a:stretch>
            <a:fillRect/>
          </a:stretch>
        </p:blipFill>
        <p:spPr bwMode="auto">
          <a:xfrm>
            <a:off x="7877175" y="47625"/>
            <a:ext cx="1219200" cy="739775"/>
          </a:xfrm>
          <a:prstGeom prst="rect">
            <a:avLst/>
          </a:prstGeom>
          <a:noFill/>
        </p:spPr>
      </p:pic>
      <p:sp>
        <p:nvSpPr>
          <p:cNvPr id="273412" name="Text Box 4"/>
          <p:cNvSpPr txBox="1">
            <a:spLocks noChangeArrowheads="1"/>
          </p:cNvSpPr>
          <p:nvPr/>
        </p:nvSpPr>
        <p:spPr bwMode="auto">
          <a:xfrm>
            <a:off x="381000" y="1219200"/>
            <a:ext cx="8150225" cy="5203825"/>
          </a:xfrm>
          <a:prstGeom prst="rect">
            <a:avLst/>
          </a:prstGeom>
          <a:noFill/>
          <a:ln w="9525">
            <a:noFill/>
            <a:miter lim="800000"/>
            <a:headEnd/>
            <a:tailEnd/>
          </a:ln>
          <a:effectLst/>
        </p:spPr>
        <p:txBody>
          <a:bodyPr wrap="none">
            <a:spAutoFit/>
          </a:bodyPr>
          <a:lstStyle/>
          <a:p>
            <a:pPr marL="609600" indent="-609600"/>
            <a:r>
              <a:rPr lang="en-US" i="0" smtClean="0">
                <a:solidFill>
                  <a:srgbClr val="FFFF00"/>
                </a:solidFill>
                <a:latin typeface="Arial Unicode MS" pitchFamily="34" charset="-128"/>
              </a:rPr>
              <a:t>Among apparently healthy men and women with elevated</a:t>
            </a:r>
          </a:p>
          <a:p>
            <a:pPr marL="609600" indent="-609600"/>
            <a:r>
              <a:rPr lang="en-US" i="0" smtClean="0">
                <a:solidFill>
                  <a:srgbClr val="FFFF00"/>
                </a:solidFill>
                <a:latin typeface="Arial Unicode MS" pitchFamily="34" charset="-128"/>
              </a:rPr>
              <a:t>hsCRP but low LDL, rosuvastatin reduced by 47 percent </a:t>
            </a:r>
          </a:p>
          <a:p>
            <a:pPr marL="609600" indent="-609600"/>
            <a:r>
              <a:rPr lang="en-US" i="0" smtClean="0">
                <a:solidFill>
                  <a:srgbClr val="FFFF00"/>
                </a:solidFill>
                <a:latin typeface="Arial Unicode MS" pitchFamily="34" charset="-128"/>
              </a:rPr>
              <a:t>incident myocardial infarction, stroke, and cardiovascular </a:t>
            </a:r>
          </a:p>
          <a:p>
            <a:pPr marL="609600" indent="-609600"/>
            <a:r>
              <a:rPr lang="en-US" i="0" smtClean="0">
                <a:solidFill>
                  <a:srgbClr val="FFFF00"/>
                </a:solidFill>
                <a:latin typeface="Arial Unicode MS" pitchFamily="34" charset="-128"/>
              </a:rPr>
              <a:t>death.</a:t>
            </a:r>
          </a:p>
          <a:p>
            <a:pPr marL="609600" indent="-609600"/>
            <a:endParaRPr lang="en-US" i="0" smtClean="0">
              <a:solidFill>
                <a:srgbClr val="FFFF00"/>
              </a:solidFill>
              <a:latin typeface="Arial Unicode MS" pitchFamily="34" charset="-128"/>
            </a:endParaRPr>
          </a:p>
          <a:p>
            <a:pPr marL="609600" indent="-609600"/>
            <a:r>
              <a:rPr lang="en-US" i="0" smtClean="0">
                <a:solidFill>
                  <a:srgbClr val="FFFF00"/>
                </a:solidFill>
                <a:latin typeface="Arial Unicode MS" pitchFamily="34" charset="-128"/>
              </a:rPr>
              <a:t>Despite evaluating a population with lipid levels widely </a:t>
            </a:r>
          </a:p>
          <a:p>
            <a:pPr marL="609600" indent="-609600"/>
            <a:r>
              <a:rPr lang="en-US" i="0" smtClean="0">
                <a:solidFill>
                  <a:srgbClr val="FFFF00"/>
                </a:solidFill>
                <a:latin typeface="Arial Unicode MS" pitchFamily="34" charset="-128"/>
              </a:rPr>
              <a:t>considered to be “optimal” in almost all current prevention </a:t>
            </a:r>
          </a:p>
          <a:p>
            <a:pPr marL="609600" indent="-609600"/>
            <a:r>
              <a:rPr lang="en-US" i="0" smtClean="0">
                <a:solidFill>
                  <a:srgbClr val="FFFF00"/>
                </a:solidFill>
                <a:latin typeface="Arial Unicode MS" pitchFamily="34" charset="-128"/>
              </a:rPr>
              <a:t>algorithms, the relative benefit observed in JUPITER was </a:t>
            </a:r>
          </a:p>
          <a:p>
            <a:pPr marL="609600" indent="-609600"/>
            <a:r>
              <a:rPr lang="en-US" i="0" smtClean="0">
                <a:solidFill>
                  <a:srgbClr val="FFFF00"/>
                </a:solidFill>
                <a:latin typeface="Arial Unicode MS" pitchFamily="34" charset="-128"/>
              </a:rPr>
              <a:t>greater than in almost all prior statin trials. </a:t>
            </a:r>
          </a:p>
          <a:p>
            <a:pPr marL="609600" indent="-609600"/>
            <a:endParaRPr lang="en-US" i="0" smtClean="0">
              <a:solidFill>
                <a:srgbClr val="FFFF00"/>
              </a:solidFill>
              <a:latin typeface="Arial Unicode MS" pitchFamily="34" charset="-128"/>
            </a:endParaRPr>
          </a:p>
          <a:p>
            <a:pPr marL="609600" indent="-609600"/>
            <a:r>
              <a:rPr lang="en-US" i="0" smtClean="0">
                <a:solidFill>
                  <a:srgbClr val="FFFF00"/>
                </a:solidFill>
                <a:latin typeface="Arial Unicode MS" pitchFamily="34" charset="-128"/>
              </a:rPr>
              <a:t>In this trial of low LDL/high hsCRP individuals who do not</a:t>
            </a:r>
          </a:p>
          <a:p>
            <a:pPr marL="609600" indent="-609600"/>
            <a:r>
              <a:rPr lang="en-US" i="0" smtClean="0">
                <a:solidFill>
                  <a:srgbClr val="FFFF00"/>
                </a:solidFill>
                <a:latin typeface="Arial Unicode MS" pitchFamily="34" charset="-128"/>
              </a:rPr>
              <a:t>currently qualify for statin therapy, rosuvastatin significantly</a:t>
            </a:r>
          </a:p>
          <a:p>
            <a:pPr marL="609600" indent="-609600"/>
            <a:r>
              <a:rPr lang="en-US" i="0" smtClean="0">
                <a:solidFill>
                  <a:srgbClr val="FFFF00"/>
                </a:solidFill>
                <a:latin typeface="Arial Unicode MS" pitchFamily="34" charset="-128"/>
              </a:rPr>
              <a:t>reduced all-cause mortality by 20 percent.</a:t>
            </a:r>
          </a:p>
          <a:p>
            <a:pPr marL="609600" indent="-609600"/>
            <a:endParaRPr lang="en-US" smtClean="0">
              <a:solidFill>
                <a:srgbClr val="FFFFFF"/>
              </a:solidFill>
              <a:latin typeface="Arial Unicode MS" pitchFamily="34" charset="-128"/>
            </a:endParaRPr>
          </a:p>
        </p:txBody>
      </p:sp>
      <p:sp>
        <p:nvSpPr>
          <p:cNvPr id="273413" name="Text Box 5"/>
          <p:cNvSpPr txBox="1">
            <a:spLocks noChangeArrowheads="1"/>
          </p:cNvSpPr>
          <p:nvPr/>
        </p:nvSpPr>
        <p:spPr bwMode="auto">
          <a:xfrm>
            <a:off x="5646738" y="87313"/>
            <a:ext cx="2125662" cy="304800"/>
          </a:xfrm>
          <a:prstGeom prst="rect">
            <a:avLst/>
          </a:prstGeom>
          <a:noFill/>
          <a:ln w="9525">
            <a:noFill/>
            <a:miter lim="800000"/>
            <a:headEnd/>
            <a:tailEnd/>
          </a:ln>
          <a:effectLst/>
        </p:spPr>
        <p:txBody>
          <a:bodyPr wrap="none">
            <a:spAutoFit/>
          </a:bodyPr>
          <a:lstStyle/>
          <a:p>
            <a:r>
              <a:rPr lang="en-US" sz="1400" b="1" i="0" smtClean="0">
                <a:solidFill>
                  <a:srgbClr val="000000"/>
                </a:solidFill>
                <a:latin typeface="Arial" charset="0"/>
              </a:rPr>
              <a:t>Ridker et al NEJM 2008</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0" y="0"/>
            <a:ext cx="9144000" cy="838200"/>
          </a:xfrm>
          <a:prstGeom prst="rect">
            <a:avLst/>
          </a:prstGeom>
          <a:solidFill>
            <a:srgbClr val="CCFFFF"/>
          </a:solidFill>
          <a:ln w="9525">
            <a:solidFill>
              <a:schemeClr val="tx1"/>
            </a:solidFill>
            <a:miter lim="800000"/>
            <a:headEnd/>
            <a:tailEnd/>
          </a:ln>
          <a:effectLst/>
        </p:spPr>
        <p:txBody>
          <a:bodyPr wrap="none" anchor="ctr"/>
          <a:lstStyle/>
          <a:p>
            <a:r>
              <a:rPr lang="en-US" i="0" smtClean="0">
                <a:solidFill>
                  <a:srgbClr val="000000"/>
                </a:solidFill>
                <a:latin typeface="Arial Unicode MS" pitchFamily="34" charset="-128"/>
              </a:rPr>
              <a:t>JUPITER</a:t>
            </a:r>
          </a:p>
          <a:p>
            <a:r>
              <a:rPr lang="en-US" i="0" smtClean="0">
                <a:solidFill>
                  <a:srgbClr val="000000"/>
                </a:solidFill>
                <a:latin typeface="Arial Unicode MS" pitchFamily="34" charset="-128"/>
              </a:rPr>
              <a:t>Conclusions – Efficacy II</a:t>
            </a:r>
          </a:p>
        </p:txBody>
      </p:sp>
      <p:pic>
        <p:nvPicPr>
          <p:cNvPr id="274435" name="Picture 3" descr="holding"/>
          <p:cNvPicPr>
            <a:picLocks noChangeAspect="1" noChangeArrowheads="1"/>
          </p:cNvPicPr>
          <p:nvPr/>
        </p:nvPicPr>
        <p:blipFill>
          <a:blip r:embed="rId3" cstate="print"/>
          <a:srcRect/>
          <a:stretch>
            <a:fillRect/>
          </a:stretch>
        </p:blipFill>
        <p:spPr bwMode="auto">
          <a:xfrm>
            <a:off x="7877175" y="47625"/>
            <a:ext cx="1219200" cy="739775"/>
          </a:xfrm>
          <a:prstGeom prst="rect">
            <a:avLst/>
          </a:prstGeom>
          <a:noFill/>
        </p:spPr>
      </p:pic>
      <p:sp>
        <p:nvSpPr>
          <p:cNvPr id="274436" name="Text Box 4"/>
          <p:cNvSpPr txBox="1">
            <a:spLocks noChangeArrowheads="1"/>
          </p:cNvSpPr>
          <p:nvPr/>
        </p:nvSpPr>
        <p:spPr bwMode="auto">
          <a:xfrm>
            <a:off x="115888" y="685800"/>
            <a:ext cx="9028112" cy="5568950"/>
          </a:xfrm>
          <a:prstGeom prst="rect">
            <a:avLst/>
          </a:prstGeom>
          <a:noFill/>
          <a:ln w="9525">
            <a:noFill/>
            <a:miter lim="800000"/>
            <a:headEnd/>
            <a:tailEnd/>
          </a:ln>
          <a:effectLst/>
        </p:spPr>
        <p:txBody>
          <a:bodyPr wrap="none">
            <a:spAutoFit/>
          </a:bodyPr>
          <a:lstStyle/>
          <a:p>
            <a:pPr marL="609600" indent="-609600" algn="just"/>
            <a:endParaRPr lang="en-US" i="0" smtClean="0">
              <a:solidFill>
                <a:srgbClr val="FFFF00"/>
              </a:solidFill>
              <a:latin typeface="Arial Unicode MS" pitchFamily="34" charset="-128"/>
            </a:endParaRPr>
          </a:p>
          <a:p>
            <a:pPr marL="609600" indent="-609600" algn="just"/>
            <a:r>
              <a:rPr lang="en-US" i="0" smtClean="0">
                <a:solidFill>
                  <a:srgbClr val="FFFF00"/>
                </a:solidFill>
                <a:latin typeface="Arial Unicode MS" pitchFamily="34" charset="-128"/>
              </a:rPr>
              <a:t>Benefits of rosuvastatin were consistent in all sub-groups </a:t>
            </a:r>
          </a:p>
          <a:p>
            <a:pPr marL="609600" indent="-609600" algn="just"/>
            <a:r>
              <a:rPr lang="en-US" i="0" smtClean="0">
                <a:solidFill>
                  <a:srgbClr val="FFFF00"/>
                </a:solidFill>
                <a:latin typeface="Arial Unicode MS" pitchFamily="34" charset="-128"/>
              </a:rPr>
              <a:t>evaluated regardless of age, sex, ethnicity, or other baseline </a:t>
            </a:r>
          </a:p>
          <a:p>
            <a:pPr marL="609600" indent="-609600" algn="just"/>
            <a:r>
              <a:rPr lang="en-US" i="0" smtClean="0">
                <a:solidFill>
                  <a:srgbClr val="FFFF00"/>
                </a:solidFill>
                <a:latin typeface="Arial Unicode MS" pitchFamily="34" charset="-128"/>
              </a:rPr>
              <a:t>clinical characteristic, including those with elevated hsCRP </a:t>
            </a:r>
          </a:p>
          <a:p>
            <a:pPr marL="609600" indent="-609600" algn="just"/>
            <a:r>
              <a:rPr lang="en-US" i="0" smtClean="0">
                <a:solidFill>
                  <a:srgbClr val="FFFF00"/>
                </a:solidFill>
                <a:latin typeface="Arial Unicode MS" pitchFamily="34" charset="-128"/>
              </a:rPr>
              <a:t>and no other major risk factor. </a:t>
            </a:r>
          </a:p>
          <a:p>
            <a:pPr marL="609600" indent="-609600" algn="just"/>
            <a:endParaRPr lang="en-US" i="0" smtClean="0">
              <a:solidFill>
                <a:srgbClr val="FFFF00"/>
              </a:solidFill>
              <a:latin typeface="Arial Unicode MS" pitchFamily="34" charset="-128"/>
            </a:endParaRPr>
          </a:p>
          <a:p>
            <a:pPr marL="609600" indent="-609600" algn="just"/>
            <a:r>
              <a:rPr lang="en-US" i="0" smtClean="0">
                <a:solidFill>
                  <a:srgbClr val="FFFF00"/>
                </a:solidFill>
                <a:latin typeface="Arial Unicode MS" pitchFamily="34" charset="-128"/>
              </a:rPr>
              <a:t>Rates of hospitalization and revascularization were reduced</a:t>
            </a:r>
          </a:p>
          <a:p>
            <a:pPr marL="609600" indent="-609600" algn="just"/>
            <a:r>
              <a:rPr lang="en-US" i="0" smtClean="0">
                <a:solidFill>
                  <a:srgbClr val="FFFF00"/>
                </a:solidFill>
                <a:latin typeface="Arial Unicode MS" pitchFamily="34" charset="-128"/>
              </a:rPr>
              <a:t>by 47 percent within a two-year period suggesting that the </a:t>
            </a:r>
          </a:p>
          <a:p>
            <a:pPr marL="609600" indent="-609600" algn="just"/>
            <a:r>
              <a:rPr lang="en-US" i="0" smtClean="0">
                <a:solidFill>
                  <a:srgbClr val="FFFF00"/>
                </a:solidFill>
                <a:latin typeface="Arial Unicode MS" pitchFamily="34" charset="-128"/>
              </a:rPr>
              <a:t>screening and treatment strategy tested in JUPITER is </a:t>
            </a:r>
          </a:p>
          <a:p>
            <a:pPr marL="609600" indent="-609600" algn="just"/>
            <a:r>
              <a:rPr lang="en-US" i="0" smtClean="0">
                <a:solidFill>
                  <a:srgbClr val="FFFF00"/>
                </a:solidFill>
                <a:latin typeface="Arial Unicode MS" pitchFamily="34" charset="-128"/>
              </a:rPr>
              <a:t>likely to be cost-effective, benefiting both patients and payers.</a:t>
            </a:r>
          </a:p>
          <a:p>
            <a:pPr marL="609600" indent="-609600" algn="just"/>
            <a:endParaRPr lang="en-US" i="0" smtClean="0">
              <a:solidFill>
                <a:srgbClr val="FFFF00"/>
              </a:solidFill>
              <a:latin typeface="Arial Unicode MS" pitchFamily="34" charset="-128"/>
            </a:endParaRPr>
          </a:p>
          <a:p>
            <a:pPr marL="609600" indent="-609600" algn="just"/>
            <a:r>
              <a:rPr lang="en-US" i="0" smtClean="0">
                <a:solidFill>
                  <a:srgbClr val="FFFF00"/>
                </a:solidFill>
                <a:latin typeface="Arial Unicode MS" pitchFamily="34" charset="-128"/>
              </a:rPr>
              <a:t>The Number Needed to Treat in JUPITER was 25 for the primary </a:t>
            </a:r>
          </a:p>
          <a:p>
            <a:pPr marL="609600" indent="-609600" algn="just"/>
            <a:r>
              <a:rPr lang="en-US" i="0" smtClean="0">
                <a:solidFill>
                  <a:srgbClr val="FFFF00"/>
                </a:solidFill>
                <a:latin typeface="Arial Unicode MS" pitchFamily="34" charset="-128"/>
              </a:rPr>
              <a:t>endpoint, a value if anything smaller than that associated </a:t>
            </a:r>
          </a:p>
          <a:p>
            <a:pPr marL="609600" indent="-609600" algn="just"/>
            <a:r>
              <a:rPr lang="en-US" i="0" smtClean="0">
                <a:solidFill>
                  <a:srgbClr val="FFFF00"/>
                </a:solidFill>
                <a:latin typeface="Arial Unicode MS" pitchFamily="34" charset="-128"/>
              </a:rPr>
              <a:t>with treating hyperlipidemia in primary prevention.</a:t>
            </a:r>
          </a:p>
          <a:p>
            <a:pPr marL="609600" indent="-609600" algn="just"/>
            <a:endParaRPr lang="en-US" smtClean="0">
              <a:solidFill>
                <a:srgbClr val="FFFFFF"/>
              </a:solidFill>
              <a:latin typeface="Arial Unicode MS" pitchFamily="34" charset="-128"/>
            </a:endParaRPr>
          </a:p>
        </p:txBody>
      </p:sp>
      <p:sp>
        <p:nvSpPr>
          <p:cNvPr id="274437" name="Text Box 5"/>
          <p:cNvSpPr txBox="1">
            <a:spLocks noChangeArrowheads="1"/>
          </p:cNvSpPr>
          <p:nvPr/>
        </p:nvSpPr>
        <p:spPr bwMode="auto">
          <a:xfrm>
            <a:off x="5646738" y="87313"/>
            <a:ext cx="2125662" cy="304800"/>
          </a:xfrm>
          <a:prstGeom prst="rect">
            <a:avLst/>
          </a:prstGeom>
          <a:noFill/>
          <a:ln w="9525">
            <a:noFill/>
            <a:miter lim="800000"/>
            <a:headEnd/>
            <a:tailEnd/>
          </a:ln>
          <a:effectLst/>
        </p:spPr>
        <p:txBody>
          <a:bodyPr wrap="none">
            <a:spAutoFit/>
          </a:bodyPr>
          <a:lstStyle/>
          <a:p>
            <a:r>
              <a:rPr lang="en-US" sz="1400" b="1" i="0" smtClean="0">
                <a:solidFill>
                  <a:srgbClr val="000000"/>
                </a:solidFill>
                <a:latin typeface="Arial" charset="0"/>
              </a:rPr>
              <a:t>Ridker et al NEJM 2008</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2"/>
          <p:cNvPicPr>
            <a:picLocks noChangeAspect="1" noChangeArrowheads="1"/>
          </p:cNvPicPr>
          <p:nvPr/>
        </p:nvPicPr>
        <p:blipFill>
          <a:blip r:embed="rId3" cstate="print"/>
          <a:srcRect/>
          <a:stretch>
            <a:fillRect/>
          </a:stretch>
        </p:blipFill>
        <p:spPr bwMode="auto">
          <a:xfrm>
            <a:off x="904875" y="19050"/>
            <a:ext cx="7334250" cy="681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p:cNvPicPr>
            <a:picLocks noChangeAspect="1" noChangeArrowheads="1"/>
          </p:cNvPicPr>
          <p:nvPr/>
        </p:nvPicPr>
        <p:blipFill>
          <a:blip r:embed="rId3" cstate="print"/>
          <a:srcRect/>
          <a:stretch>
            <a:fillRect/>
          </a:stretch>
        </p:blipFill>
        <p:spPr bwMode="auto">
          <a:xfrm>
            <a:off x="-1" y="0"/>
            <a:ext cx="914400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p:cNvPicPr>
            <a:picLocks noChangeAspect="1" noChangeArrowheads="1"/>
          </p:cNvPicPr>
          <p:nvPr/>
        </p:nvPicPr>
        <p:blipFill>
          <a:blip r:embed="rId3" cstate="print"/>
          <a:srcRect/>
          <a:stretch>
            <a:fillRect/>
          </a:stretch>
        </p:blipFill>
        <p:spPr bwMode="auto">
          <a:xfrm>
            <a:off x="2457" y="1071546"/>
            <a:ext cx="9139085"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2009 CCS Dyslipidemia and Prevention Guidelines</a:t>
            </a:r>
            <a:endParaRPr lang="en-US" dirty="0"/>
          </a:p>
        </p:txBody>
      </p:sp>
      <p:sp>
        <p:nvSpPr>
          <p:cNvPr id="4" name="Footer Placeholder 3"/>
          <p:cNvSpPr>
            <a:spLocks noGrp="1"/>
          </p:cNvSpPr>
          <p:nvPr>
            <p:ph type="ftr" sz="quarter" idx="11"/>
          </p:nvPr>
        </p:nvSpPr>
        <p:spPr/>
        <p:txBody>
          <a:bodyPr/>
          <a:lstStyle/>
          <a:p>
            <a:pPr>
              <a:defRPr/>
            </a:pPr>
            <a:r>
              <a:rPr lang="en-US" smtClean="0"/>
              <a:t>© Continuing Medical Implementation ®                                       …..</a:t>
            </a:r>
            <a:r>
              <a:rPr lang="en-US" i="1" smtClean="0"/>
              <a:t>.bridging the care gap </a:t>
            </a:r>
            <a:endParaRPr lang="en-US" i="1"/>
          </a:p>
        </p:txBody>
      </p:sp>
      <p:pic>
        <p:nvPicPr>
          <p:cNvPr id="257027" name="Picture 3"/>
          <p:cNvPicPr>
            <a:picLocks noGrp="1" noChangeAspect="1" noChangeArrowheads="1"/>
          </p:cNvPicPr>
          <p:nvPr>
            <p:ph idx="1"/>
          </p:nvPr>
        </p:nvPicPr>
        <p:blipFill>
          <a:blip r:embed="rId3" cstate="print"/>
          <a:srcRect/>
          <a:stretch>
            <a:fillRect/>
          </a:stretch>
        </p:blipFill>
        <p:spPr bwMode="auto">
          <a:xfrm>
            <a:off x="0" y="1783358"/>
            <a:ext cx="9140024" cy="478891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Grp="1" noChangeAspect="1" noChangeArrowheads="1"/>
          </p:cNvPicPr>
          <p:nvPr>
            <p:ph idx="1"/>
          </p:nvPr>
        </p:nvPicPr>
        <p:blipFill>
          <a:blip r:embed="rId3" cstate="print"/>
          <a:srcRect/>
          <a:stretch>
            <a:fillRect/>
          </a:stretch>
        </p:blipFill>
        <p:spPr bwMode="auto">
          <a:xfrm>
            <a:off x="460728" y="0"/>
            <a:ext cx="8397552"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8050" name="Picture 2"/>
          <p:cNvPicPr>
            <a:picLocks noGrp="1" noChangeAspect="1" noChangeArrowheads="1"/>
          </p:cNvPicPr>
          <p:nvPr>
            <p:ph idx="1"/>
          </p:nvPr>
        </p:nvPicPr>
        <p:blipFill>
          <a:blip r:embed="rId3" cstate="print"/>
          <a:srcRect/>
          <a:stretch>
            <a:fillRect/>
          </a:stretch>
        </p:blipFill>
        <p:spPr bwMode="auto">
          <a:xfrm>
            <a:off x="857224" y="0"/>
            <a:ext cx="746535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ph type="body" idx="4294967295"/>
          </p:nvPr>
        </p:nvGraphicFramePr>
        <p:xfrm>
          <a:off x="0" y="1095396"/>
          <a:ext cx="4495800" cy="5334000"/>
        </p:xfrm>
        <a:graphic>
          <a:graphicData uri="http://schemas.openxmlformats.org/presentationml/2006/ole">
            <p:oleObj spid="_x0000_s21506" name="Chart" r:id="rId4" imgW="4657680" imgH="6165000" progId="MSGraph.Chart.8">
              <p:embed/>
            </p:oleObj>
          </a:graphicData>
        </a:graphic>
      </p:graphicFrame>
      <p:sp>
        <p:nvSpPr>
          <p:cNvPr id="1397768" name="Rectangle 8"/>
          <p:cNvSpPr>
            <a:spLocks noGrp="1" noChangeArrowheads="1"/>
          </p:cNvSpPr>
          <p:nvPr>
            <p:ph type="title" idx="4294967295"/>
          </p:nvPr>
        </p:nvSpPr>
        <p:spPr>
          <a:xfrm>
            <a:off x="1500166" y="142852"/>
            <a:ext cx="7034234" cy="1219200"/>
          </a:xfrm>
        </p:spPr>
        <p:txBody>
          <a:bodyPr/>
          <a:lstStyle/>
          <a:p>
            <a:pPr algn="l" eaLnBrk="1" hangingPunct="1">
              <a:lnSpc>
                <a:spcPct val="90000"/>
              </a:lnSpc>
              <a:defRPr/>
            </a:pPr>
            <a:r>
              <a:rPr lang="en-GB" sz="3400" b="1" dirty="0" smtClean="0">
                <a:effectLst>
                  <a:outerShdw blurRad="38100" dist="38100" dir="2700000" algn="tl">
                    <a:srgbClr val="000000"/>
                  </a:outerShdw>
                </a:effectLst>
                <a:cs typeface="Times New Roman" pitchFamily="18" charset="0"/>
              </a:rPr>
              <a:t>Explaining the fall in CHD deaths in </a:t>
            </a:r>
            <a:r>
              <a:rPr lang="en-GB" sz="3400" b="1" u="sng" dirty="0" smtClean="0">
                <a:effectLst>
                  <a:outerShdw blurRad="38100" dist="38100" dir="2700000" algn="tl">
                    <a:srgbClr val="000000"/>
                  </a:outerShdw>
                </a:effectLst>
                <a:cs typeface="Times New Roman" pitchFamily="18" charset="0"/>
              </a:rPr>
              <a:t>USA</a:t>
            </a:r>
            <a:r>
              <a:rPr lang="en-GB" sz="3400" b="1" dirty="0" smtClean="0">
                <a:effectLst>
                  <a:outerShdw blurRad="38100" dist="38100" dir="2700000" algn="tl">
                    <a:srgbClr val="000000"/>
                  </a:outerShdw>
                </a:effectLst>
                <a:cs typeface="Times New Roman" pitchFamily="18" charset="0"/>
              </a:rPr>
              <a:t> 1980-2000 : RESULTS</a:t>
            </a:r>
          </a:p>
        </p:txBody>
      </p:sp>
      <p:sp>
        <p:nvSpPr>
          <p:cNvPr id="21508" name="Rectangle 3"/>
          <p:cNvSpPr>
            <a:spLocks noChangeArrowheads="1"/>
          </p:cNvSpPr>
          <p:nvPr/>
        </p:nvSpPr>
        <p:spPr bwMode="auto">
          <a:xfrm>
            <a:off x="825500" y="4694238"/>
            <a:ext cx="2400594" cy="1569660"/>
          </a:xfrm>
          <a:prstGeom prst="rect">
            <a:avLst/>
          </a:prstGeom>
          <a:noFill/>
          <a:ln w="9525">
            <a:noFill/>
            <a:miter lim="800000"/>
            <a:headEnd/>
            <a:tailEnd/>
          </a:ln>
        </p:spPr>
        <p:txBody>
          <a:bodyPr wrap="none">
            <a:spAutoFit/>
          </a:bodyPr>
          <a:lstStyle/>
          <a:p>
            <a:pPr eaLnBrk="0" hangingPunct="0"/>
            <a:r>
              <a:rPr lang="en-US" sz="3200" b="1" i="0">
                <a:solidFill>
                  <a:schemeClr val="bg1"/>
                </a:solidFill>
                <a:latin typeface="+mj-lt"/>
                <a:cs typeface="Times New Roman" pitchFamily="18" charset="0"/>
              </a:rPr>
              <a:t>342,000 </a:t>
            </a:r>
          </a:p>
          <a:p>
            <a:pPr eaLnBrk="0" hangingPunct="0"/>
            <a:r>
              <a:rPr lang="en-US" sz="3200" b="1" i="0">
                <a:solidFill>
                  <a:schemeClr val="bg1"/>
                </a:solidFill>
                <a:latin typeface="+mj-lt"/>
                <a:cs typeface="Times New Roman" pitchFamily="18" charset="0"/>
              </a:rPr>
              <a:t>fewer deaths</a:t>
            </a:r>
          </a:p>
          <a:p>
            <a:pPr eaLnBrk="0" hangingPunct="0"/>
            <a:r>
              <a:rPr lang="en-US" sz="3200" b="1" i="0">
                <a:solidFill>
                  <a:schemeClr val="bg1"/>
                </a:solidFill>
                <a:latin typeface="+mj-lt"/>
                <a:cs typeface="Times New Roman" pitchFamily="18" charset="0"/>
              </a:rPr>
              <a:t>in 2000  </a:t>
            </a:r>
            <a:r>
              <a:rPr lang="en-US" sz="3200" b="1" i="0">
                <a:solidFill>
                  <a:schemeClr val="bg1"/>
                </a:solidFill>
                <a:latin typeface="+mj-lt"/>
                <a:cs typeface="Times New Roman" pitchFamily="18" charset="0"/>
                <a:sym typeface="Symbol" pitchFamily="18" charset="2"/>
              </a:rPr>
              <a:t></a:t>
            </a:r>
            <a:r>
              <a:rPr lang="en-US" sz="3200" b="1" i="0">
                <a:solidFill>
                  <a:schemeClr val="bg1"/>
                </a:solidFill>
                <a:latin typeface="+mj-lt"/>
                <a:cs typeface="Times New Roman" pitchFamily="18" charset="0"/>
              </a:rPr>
              <a:t> </a:t>
            </a:r>
            <a:endParaRPr lang="en-GB" sz="3200" b="1" i="0">
              <a:solidFill>
                <a:schemeClr val="bg1"/>
              </a:solidFill>
              <a:latin typeface="+mj-lt"/>
              <a:cs typeface="Times New Roman" pitchFamily="18" charset="0"/>
            </a:endParaRPr>
          </a:p>
        </p:txBody>
      </p:sp>
      <p:sp>
        <p:nvSpPr>
          <p:cNvPr id="1397764" name="Text Box 4"/>
          <p:cNvSpPr txBox="1">
            <a:spLocks noChangeArrowheads="1"/>
          </p:cNvSpPr>
          <p:nvPr/>
        </p:nvSpPr>
        <p:spPr bwMode="auto">
          <a:xfrm>
            <a:off x="4724400" y="1639888"/>
            <a:ext cx="4267200" cy="5019675"/>
          </a:xfrm>
          <a:prstGeom prst="rect">
            <a:avLst/>
          </a:prstGeom>
          <a:noFill/>
          <a:ln w="12700">
            <a:noFill/>
            <a:miter lim="800000"/>
            <a:headEnd type="none" w="sm" len="sm"/>
            <a:tailEnd type="none" w="sm" len="sm"/>
          </a:ln>
          <a:effectLst/>
        </p:spPr>
        <p:txBody>
          <a:bodyPr>
            <a:spAutoFit/>
          </a:bodyPr>
          <a:lstStyle/>
          <a:p>
            <a:pPr>
              <a:spcBef>
                <a:spcPct val="50000"/>
              </a:spcBef>
              <a:defRPr/>
            </a:pPr>
            <a:r>
              <a:rPr lang="en-GB" b="1">
                <a:solidFill>
                  <a:schemeClr val="bg1"/>
                </a:solidFill>
                <a:effectLst>
                  <a:outerShdw blurRad="38100" dist="38100" dir="2700000" algn="tl">
                    <a:srgbClr val="000000"/>
                  </a:outerShdw>
                </a:effectLst>
                <a:latin typeface="+mj-lt"/>
                <a:cs typeface="Times New Roman" pitchFamily="18" charset="0"/>
              </a:rPr>
              <a:t>Risk Factors worse +17%</a:t>
            </a:r>
          </a:p>
          <a:p>
            <a:pPr lvl="1">
              <a:defRPr/>
            </a:pPr>
            <a:r>
              <a:rPr lang="en-GB" sz="1600" b="1" i="0">
                <a:solidFill>
                  <a:schemeClr val="bg1"/>
                </a:solidFill>
                <a:latin typeface="+mj-lt"/>
                <a:cs typeface="Times New Roman" pitchFamily="18" charset="0"/>
              </a:rPr>
              <a:t> Obesity (increase)      +7%</a:t>
            </a:r>
          </a:p>
          <a:p>
            <a:pPr lvl="1">
              <a:defRPr/>
            </a:pPr>
            <a:r>
              <a:rPr lang="en-GB" sz="1600" b="1" i="0">
                <a:solidFill>
                  <a:schemeClr val="bg1"/>
                </a:solidFill>
                <a:latin typeface="+mj-lt"/>
                <a:cs typeface="Times New Roman" pitchFamily="18" charset="0"/>
              </a:rPr>
              <a:t> Diabetes (increase)     +10%</a:t>
            </a:r>
          </a:p>
          <a:p>
            <a:pPr>
              <a:spcBef>
                <a:spcPct val="50000"/>
              </a:spcBef>
              <a:defRPr/>
            </a:pPr>
            <a:r>
              <a:rPr lang="en-GB" b="1">
                <a:solidFill>
                  <a:schemeClr val="bg1"/>
                </a:solidFill>
                <a:effectLst>
                  <a:outerShdw blurRad="38100" dist="38100" dir="2700000" algn="tl">
                    <a:srgbClr val="000000"/>
                  </a:outerShdw>
                </a:effectLst>
                <a:latin typeface="+mj-lt"/>
                <a:cs typeface="Times New Roman" pitchFamily="18" charset="0"/>
              </a:rPr>
              <a:t>Risk Factors better -65%</a:t>
            </a:r>
          </a:p>
          <a:p>
            <a:pPr lvl="1">
              <a:defRPr/>
            </a:pPr>
            <a:r>
              <a:rPr lang="en-GB" sz="1600" b="1" i="0">
                <a:solidFill>
                  <a:schemeClr val="bg1"/>
                </a:solidFill>
                <a:latin typeface="+mj-lt"/>
                <a:cs typeface="Times New Roman" pitchFamily="18" charset="0"/>
              </a:rPr>
              <a:t>Population BP fall  -20%</a:t>
            </a:r>
          </a:p>
          <a:p>
            <a:pPr lvl="1">
              <a:defRPr/>
            </a:pPr>
            <a:r>
              <a:rPr lang="en-GB" sz="1600" b="1" i="0">
                <a:solidFill>
                  <a:schemeClr val="bg1"/>
                </a:solidFill>
                <a:latin typeface="+mj-lt"/>
                <a:cs typeface="Times New Roman" pitchFamily="18" charset="0"/>
              </a:rPr>
              <a:t>Smoking	      -12%</a:t>
            </a:r>
          </a:p>
          <a:p>
            <a:pPr lvl="1">
              <a:defRPr/>
            </a:pPr>
            <a:r>
              <a:rPr lang="en-GB" sz="1600" b="1" i="0">
                <a:solidFill>
                  <a:schemeClr val="bg1"/>
                </a:solidFill>
                <a:latin typeface="+mj-lt"/>
                <a:cs typeface="Times New Roman" pitchFamily="18" charset="0"/>
              </a:rPr>
              <a:t>Cholesterol </a:t>
            </a:r>
            <a:r>
              <a:rPr lang="en-GB" sz="1400" b="1" i="0">
                <a:solidFill>
                  <a:schemeClr val="bg1"/>
                </a:solidFill>
                <a:latin typeface="+mj-lt"/>
                <a:cs typeface="Times New Roman" pitchFamily="18" charset="0"/>
              </a:rPr>
              <a:t>(diet)</a:t>
            </a:r>
            <a:r>
              <a:rPr lang="en-GB" sz="1600" b="1" i="0">
                <a:solidFill>
                  <a:schemeClr val="bg1"/>
                </a:solidFill>
                <a:latin typeface="+mj-lt"/>
                <a:cs typeface="Times New Roman" pitchFamily="18" charset="0"/>
              </a:rPr>
              <a:t>   -24%</a:t>
            </a:r>
          </a:p>
          <a:p>
            <a:pPr lvl="1">
              <a:defRPr/>
            </a:pPr>
            <a:r>
              <a:rPr lang="en-GB" sz="1600" b="1" i="0">
                <a:solidFill>
                  <a:schemeClr val="bg1"/>
                </a:solidFill>
                <a:latin typeface="+mj-lt"/>
                <a:cs typeface="Times New Roman" pitchFamily="18" charset="0"/>
              </a:rPr>
              <a:t>Physical activity    -5%</a:t>
            </a:r>
          </a:p>
          <a:p>
            <a:pPr>
              <a:spcBef>
                <a:spcPct val="50000"/>
              </a:spcBef>
              <a:defRPr/>
            </a:pPr>
            <a:r>
              <a:rPr lang="en-GB" sz="1400" b="1" i="0">
                <a:solidFill>
                  <a:schemeClr val="bg1"/>
                </a:solidFill>
                <a:effectLst>
                  <a:outerShdw blurRad="38100" dist="38100" dir="2700000" algn="tl">
                    <a:srgbClr val="000000"/>
                  </a:outerShdw>
                </a:effectLst>
                <a:latin typeface="+mj-lt"/>
                <a:cs typeface="Times New Roman" pitchFamily="18" charset="0"/>
              </a:rPr>
              <a:t> </a:t>
            </a:r>
            <a:r>
              <a:rPr lang="en-GB" b="1">
                <a:solidFill>
                  <a:schemeClr val="bg1"/>
                </a:solidFill>
                <a:effectLst>
                  <a:outerShdw blurRad="38100" dist="38100" dir="2700000" algn="tl">
                    <a:srgbClr val="000000"/>
                  </a:outerShdw>
                </a:effectLst>
                <a:latin typeface="+mj-lt"/>
                <a:cs typeface="Times New Roman" pitchFamily="18" charset="0"/>
              </a:rPr>
              <a:t>Treatments         -47%</a:t>
            </a:r>
          </a:p>
          <a:p>
            <a:pPr lvl="1">
              <a:defRPr/>
            </a:pPr>
            <a:r>
              <a:rPr lang="en-GB" sz="1600" b="1" i="0">
                <a:solidFill>
                  <a:schemeClr val="bg1"/>
                </a:solidFill>
                <a:latin typeface="+mj-lt"/>
                <a:cs typeface="Times New Roman" pitchFamily="18" charset="0"/>
              </a:rPr>
              <a:t>AMI treatments </a:t>
            </a:r>
            <a:r>
              <a:rPr lang="en-GB" sz="1400" b="1" i="0">
                <a:solidFill>
                  <a:schemeClr val="bg1"/>
                </a:solidFill>
                <a:latin typeface="+mj-lt"/>
                <a:cs typeface="Times New Roman" pitchFamily="18" charset="0"/>
              </a:rPr>
              <a:t>   </a:t>
            </a:r>
            <a:r>
              <a:rPr lang="en-GB" sz="1600" b="1" i="0">
                <a:solidFill>
                  <a:schemeClr val="bg1"/>
                </a:solidFill>
                <a:latin typeface="+mj-lt"/>
                <a:cs typeface="Times New Roman" pitchFamily="18" charset="0"/>
              </a:rPr>
              <a:t>     -10%</a:t>
            </a:r>
          </a:p>
          <a:p>
            <a:pPr lvl="1">
              <a:defRPr/>
            </a:pPr>
            <a:r>
              <a:rPr lang="en-GB" sz="1600" b="1" i="0">
                <a:solidFill>
                  <a:schemeClr val="bg1"/>
                </a:solidFill>
                <a:latin typeface="+mj-lt"/>
                <a:cs typeface="Times New Roman" pitchFamily="18" charset="0"/>
              </a:rPr>
              <a:t>Secondary prevention  -11%</a:t>
            </a:r>
          </a:p>
          <a:p>
            <a:pPr lvl="1">
              <a:defRPr/>
            </a:pPr>
            <a:r>
              <a:rPr lang="en-GB" sz="1600" b="1" i="0">
                <a:solidFill>
                  <a:schemeClr val="bg1"/>
                </a:solidFill>
                <a:latin typeface="+mj-lt"/>
                <a:cs typeface="Times New Roman" pitchFamily="18" charset="0"/>
              </a:rPr>
              <a:t>Heart failure	        	 -9%</a:t>
            </a:r>
          </a:p>
          <a:p>
            <a:pPr lvl="1">
              <a:defRPr/>
            </a:pPr>
            <a:r>
              <a:rPr lang="en-GB" sz="1600" b="1" i="0">
                <a:solidFill>
                  <a:schemeClr val="bg1"/>
                </a:solidFill>
                <a:latin typeface="+mj-lt"/>
                <a:cs typeface="Times New Roman" pitchFamily="18" charset="0"/>
              </a:rPr>
              <a:t>Angina:CABG &amp; PTCA  	 -5%</a:t>
            </a:r>
          </a:p>
          <a:p>
            <a:pPr lvl="1">
              <a:defRPr/>
            </a:pPr>
            <a:r>
              <a:rPr lang="en-GB" sz="1600" b="1" i="0">
                <a:solidFill>
                  <a:schemeClr val="bg1"/>
                </a:solidFill>
                <a:latin typeface="+mj-lt"/>
                <a:cs typeface="Times New Roman" pitchFamily="18" charset="0"/>
              </a:rPr>
              <a:t>Hypertension therapies -7% </a:t>
            </a:r>
          </a:p>
          <a:p>
            <a:pPr lvl="1">
              <a:defRPr/>
            </a:pPr>
            <a:r>
              <a:rPr lang="en-GB" sz="1600" b="1" i="0">
                <a:solidFill>
                  <a:schemeClr val="bg1"/>
                </a:solidFill>
                <a:latin typeface="+mj-lt"/>
                <a:cs typeface="Times New Roman" pitchFamily="18" charset="0"/>
              </a:rPr>
              <a:t>Statins </a:t>
            </a:r>
            <a:r>
              <a:rPr lang="en-GB" sz="1200" b="1" i="0">
                <a:solidFill>
                  <a:schemeClr val="bg1"/>
                </a:solidFill>
                <a:latin typeface="+mj-lt"/>
                <a:cs typeface="Times New Roman" pitchFamily="18" charset="0"/>
              </a:rPr>
              <a:t>(primary prevention)</a:t>
            </a:r>
            <a:r>
              <a:rPr lang="en-GB" sz="1800" b="1" i="0">
                <a:solidFill>
                  <a:schemeClr val="bg1"/>
                </a:solidFill>
                <a:latin typeface="+mj-lt"/>
                <a:cs typeface="Times New Roman" pitchFamily="18" charset="0"/>
              </a:rPr>
              <a:t>	</a:t>
            </a:r>
            <a:r>
              <a:rPr lang="en-GB" sz="1600" b="1" i="0">
                <a:solidFill>
                  <a:schemeClr val="bg1"/>
                </a:solidFill>
                <a:latin typeface="+mj-lt"/>
                <a:cs typeface="Times New Roman" pitchFamily="18" charset="0"/>
              </a:rPr>
              <a:t> -5%</a:t>
            </a:r>
          </a:p>
          <a:p>
            <a:pPr>
              <a:spcBef>
                <a:spcPct val="50000"/>
              </a:spcBef>
              <a:defRPr/>
            </a:pPr>
            <a:r>
              <a:rPr lang="en-GB" sz="900" b="1" i="0">
                <a:solidFill>
                  <a:schemeClr val="bg1"/>
                </a:solidFill>
                <a:latin typeface="+mj-lt"/>
                <a:cs typeface="Times New Roman" pitchFamily="18" charset="0"/>
              </a:rPr>
              <a:t> </a:t>
            </a:r>
            <a:r>
              <a:rPr lang="en-GB" sz="1400" b="1" i="0">
                <a:solidFill>
                  <a:schemeClr val="bg1"/>
                </a:solidFill>
                <a:latin typeface="+mj-lt"/>
                <a:cs typeface="Times New Roman" pitchFamily="18" charset="0"/>
              </a:rPr>
              <a:t> </a:t>
            </a:r>
            <a:r>
              <a:rPr lang="en-GB" sz="2200" b="1" i="0">
                <a:solidFill>
                  <a:schemeClr val="bg1"/>
                </a:solidFill>
                <a:latin typeface="+mj-lt"/>
                <a:cs typeface="Times New Roman" pitchFamily="18" charset="0"/>
              </a:rPr>
              <a:t>Unexplained	           -9%</a:t>
            </a:r>
          </a:p>
        </p:txBody>
      </p:sp>
      <p:sp>
        <p:nvSpPr>
          <p:cNvPr id="21510" name="Rectangle 5"/>
          <p:cNvSpPr>
            <a:spLocks noChangeArrowheads="1"/>
          </p:cNvSpPr>
          <p:nvPr/>
        </p:nvSpPr>
        <p:spPr bwMode="auto">
          <a:xfrm>
            <a:off x="3581400" y="6126163"/>
            <a:ext cx="1005403" cy="584775"/>
          </a:xfrm>
          <a:prstGeom prst="rect">
            <a:avLst/>
          </a:prstGeom>
          <a:noFill/>
          <a:ln w="9525">
            <a:noFill/>
            <a:miter lim="800000"/>
            <a:headEnd/>
            <a:tailEnd/>
          </a:ln>
        </p:spPr>
        <p:txBody>
          <a:bodyPr wrap="none">
            <a:spAutoFit/>
          </a:bodyPr>
          <a:lstStyle/>
          <a:p>
            <a:pPr eaLnBrk="0" hangingPunct="0"/>
            <a:r>
              <a:rPr lang="en-GB" sz="3200" b="1" i="0">
                <a:solidFill>
                  <a:schemeClr val="bg1"/>
                </a:solidFill>
                <a:latin typeface="+mj-lt"/>
              </a:rPr>
              <a:t>2000</a:t>
            </a:r>
          </a:p>
        </p:txBody>
      </p:sp>
      <p:sp>
        <p:nvSpPr>
          <p:cNvPr id="21511" name="Rectangle 6"/>
          <p:cNvSpPr>
            <a:spLocks noChangeArrowheads="1"/>
          </p:cNvSpPr>
          <p:nvPr/>
        </p:nvSpPr>
        <p:spPr bwMode="auto">
          <a:xfrm>
            <a:off x="76200" y="6126163"/>
            <a:ext cx="1005403" cy="584775"/>
          </a:xfrm>
          <a:prstGeom prst="rect">
            <a:avLst/>
          </a:prstGeom>
          <a:noFill/>
          <a:ln w="9525">
            <a:noFill/>
            <a:miter lim="800000"/>
            <a:headEnd/>
            <a:tailEnd/>
          </a:ln>
        </p:spPr>
        <p:txBody>
          <a:bodyPr wrap="none">
            <a:spAutoFit/>
          </a:bodyPr>
          <a:lstStyle/>
          <a:p>
            <a:pPr eaLnBrk="0" hangingPunct="0"/>
            <a:r>
              <a:rPr lang="en-GB" sz="3200" b="1" i="0">
                <a:solidFill>
                  <a:schemeClr val="bg1"/>
                </a:solidFill>
                <a:latin typeface="+mj-lt"/>
              </a:rPr>
              <a:t>1980</a:t>
            </a:r>
          </a:p>
        </p:txBody>
      </p:sp>
      <p:sp>
        <p:nvSpPr>
          <p:cNvPr id="21512" name="Text Box 7"/>
          <p:cNvSpPr txBox="1">
            <a:spLocks noChangeArrowheads="1"/>
          </p:cNvSpPr>
          <p:nvPr/>
        </p:nvSpPr>
        <p:spPr bwMode="auto">
          <a:xfrm>
            <a:off x="3048000" y="1447800"/>
            <a:ext cx="4267200" cy="336550"/>
          </a:xfrm>
          <a:prstGeom prst="rect">
            <a:avLst/>
          </a:prstGeom>
          <a:noFill/>
          <a:ln w="12700">
            <a:noFill/>
            <a:miter lim="800000"/>
            <a:headEnd type="none" w="sm" len="sm"/>
            <a:tailEnd type="none" w="sm" len="sm"/>
          </a:ln>
        </p:spPr>
        <p:txBody>
          <a:bodyPr>
            <a:spAutoFit/>
          </a:bodyPr>
          <a:lstStyle/>
          <a:p>
            <a:pPr>
              <a:spcBef>
                <a:spcPct val="50000"/>
              </a:spcBef>
            </a:pPr>
            <a:endParaRPr lang="en-GB" sz="1600" b="1" i="0">
              <a:solidFill>
                <a:schemeClr val="bg1"/>
              </a:solidFill>
              <a:latin typeface="+mj-lt"/>
              <a:cs typeface="Times New Roman" pitchFamily="18" charset="0"/>
            </a:endParaRPr>
          </a:p>
        </p:txBody>
      </p:sp>
      <p:sp>
        <p:nvSpPr>
          <p:cNvPr id="1397769" name="Rectangle 9"/>
          <p:cNvSpPr>
            <a:spLocks noChangeArrowheads="1"/>
          </p:cNvSpPr>
          <p:nvPr/>
        </p:nvSpPr>
        <p:spPr bwMode="auto">
          <a:xfrm>
            <a:off x="6825978" y="857232"/>
            <a:ext cx="2460930" cy="369332"/>
          </a:xfrm>
          <a:prstGeom prst="rect">
            <a:avLst/>
          </a:prstGeom>
          <a:noFill/>
          <a:ln w="9525">
            <a:noFill/>
            <a:miter lim="800000"/>
            <a:headEnd/>
            <a:tailEnd/>
          </a:ln>
          <a:effectLst/>
        </p:spPr>
        <p:txBody>
          <a:bodyPr wrap="none" anchor="ctr">
            <a:spAutoFit/>
          </a:bodyPr>
          <a:lstStyle/>
          <a:p>
            <a:pPr>
              <a:defRPr/>
            </a:pPr>
            <a:r>
              <a:rPr lang="en-GB" sz="1800" dirty="0">
                <a:solidFill>
                  <a:schemeClr val="bg1"/>
                </a:solidFill>
                <a:latin typeface="+mj-lt"/>
              </a:rPr>
              <a:t>NEJM </a:t>
            </a:r>
            <a:r>
              <a:rPr lang="en-GB" sz="1800" i="0" dirty="0">
                <a:solidFill>
                  <a:schemeClr val="bg1"/>
                </a:solidFill>
                <a:latin typeface="+mj-lt"/>
              </a:rPr>
              <a:t>2007; </a:t>
            </a:r>
            <a:r>
              <a:rPr lang="en-GB" sz="1800" i="0" dirty="0">
                <a:solidFill>
                  <a:schemeClr val="bg1"/>
                </a:solidFill>
                <a:effectLst>
                  <a:outerShdw blurRad="38100" dist="38100" dir="2700000" algn="tl">
                    <a:srgbClr val="000000"/>
                  </a:outerShdw>
                </a:effectLst>
                <a:latin typeface="+mj-lt"/>
              </a:rPr>
              <a:t>356:</a:t>
            </a:r>
            <a:r>
              <a:rPr lang="en-GB" sz="1800" i="0" dirty="0">
                <a:solidFill>
                  <a:schemeClr val="bg1"/>
                </a:solidFill>
                <a:latin typeface="+mj-lt"/>
              </a:rPr>
              <a:t> 2388. </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9074" name="Picture 2"/>
          <p:cNvPicPr>
            <a:picLocks noGrp="1" noChangeAspect="1" noChangeArrowheads="1"/>
          </p:cNvPicPr>
          <p:nvPr>
            <p:ph idx="1"/>
          </p:nvPr>
        </p:nvPicPr>
        <p:blipFill>
          <a:blip r:embed="rId3" cstate="print"/>
          <a:srcRect/>
          <a:stretch>
            <a:fillRect/>
          </a:stretch>
        </p:blipFill>
        <p:spPr bwMode="auto">
          <a:xfrm>
            <a:off x="1500166" y="-57179"/>
            <a:ext cx="6286544" cy="693131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Framingham 10 Year Risk</a:t>
            </a:r>
            <a:br>
              <a:rPr lang="en-US" dirty="0" smtClean="0"/>
            </a:br>
            <a:r>
              <a:rPr lang="en-US" dirty="0" smtClean="0"/>
              <a:t>Total CVD-Men</a:t>
            </a:r>
            <a:endParaRPr lang="en-US" dirty="0"/>
          </a:p>
        </p:txBody>
      </p:sp>
      <p:pic>
        <p:nvPicPr>
          <p:cNvPr id="268290" name="Picture 2"/>
          <p:cNvPicPr>
            <a:picLocks noGrp="1" noChangeAspect="1" noChangeArrowheads="1"/>
          </p:cNvPicPr>
          <p:nvPr>
            <p:ph sz="half" idx="1"/>
          </p:nvPr>
        </p:nvPicPr>
        <p:blipFill>
          <a:blip r:embed="rId3" cstate="print"/>
          <a:srcRect/>
          <a:stretch>
            <a:fillRect/>
          </a:stretch>
        </p:blipFill>
        <p:spPr bwMode="auto">
          <a:xfrm>
            <a:off x="0" y="1499916"/>
            <a:ext cx="4857752" cy="5376827"/>
          </a:xfrm>
          <a:prstGeom prst="rect">
            <a:avLst/>
          </a:prstGeom>
          <a:noFill/>
          <a:ln w="9525">
            <a:noFill/>
            <a:miter lim="800000"/>
            <a:headEnd/>
            <a:tailEnd/>
          </a:ln>
        </p:spPr>
      </p:pic>
      <p:pic>
        <p:nvPicPr>
          <p:cNvPr id="268291" name="Picture 3"/>
          <p:cNvPicPr>
            <a:picLocks noGrp="1" noChangeAspect="1" noChangeArrowheads="1"/>
          </p:cNvPicPr>
          <p:nvPr>
            <p:ph sz="half" idx="2"/>
          </p:nvPr>
        </p:nvPicPr>
        <p:blipFill>
          <a:blip r:embed="rId4" cstate="print"/>
          <a:srcRect/>
          <a:stretch>
            <a:fillRect/>
          </a:stretch>
        </p:blipFill>
        <p:spPr bwMode="auto">
          <a:xfrm>
            <a:off x="4648200" y="2928934"/>
            <a:ext cx="4482276" cy="204585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Framingham 10 Year Risk</a:t>
            </a:r>
            <a:br>
              <a:rPr lang="en-US" dirty="0" smtClean="0"/>
            </a:br>
            <a:r>
              <a:rPr lang="en-US" dirty="0" smtClean="0"/>
              <a:t>Total CVD-Women</a:t>
            </a:r>
            <a:endParaRPr lang="en-US" dirty="0"/>
          </a:p>
        </p:txBody>
      </p:sp>
      <p:pic>
        <p:nvPicPr>
          <p:cNvPr id="8" name="Picture 2"/>
          <p:cNvPicPr>
            <a:picLocks noGrp="1" noChangeAspect="1" noChangeArrowheads="1"/>
          </p:cNvPicPr>
          <p:nvPr>
            <p:ph sz="half" idx="1"/>
          </p:nvPr>
        </p:nvPicPr>
        <p:blipFill>
          <a:blip r:embed="rId3" cstate="print"/>
          <a:srcRect/>
          <a:stretch>
            <a:fillRect/>
          </a:stretch>
        </p:blipFill>
        <p:spPr bwMode="auto">
          <a:xfrm>
            <a:off x="0" y="1556039"/>
            <a:ext cx="4929190" cy="5301985"/>
          </a:xfrm>
          <a:prstGeom prst="rect">
            <a:avLst/>
          </a:prstGeom>
          <a:noFill/>
          <a:ln w="9525">
            <a:noFill/>
            <a:miter lim="800000"/>
            <a:headEnd/>
            <a:tailEnd/>
          </a:ln>
        </p:spPr>
      </p:pic>
      <p:pic>
        <p:nvPicPr>
          <p:cNvPr id="269315" name="Picture 3"/>
          <p:cNvPicPr>
            <a:picLocks noGrp="1" noChangeAspect="1" noChangeArrowheads="1"/>
          </p:cNvPicPr>
          <p:nvPr>
            <p:ph sz="half" idx="2"/>
          </p:nvPr>
        </p:nvPicPr>
        <p:blipFill>
          <a:blip r:embed="rId4" cstate="print"/>
          <a:srcRect/>
          <a:stretch>
            <a:fillRect/>
          </a:stretch>
        </p:blipFill>
        <p:spPr bwMode="auto">
          <a:xfrm>
            <a:off x="4648200" y="2970039"/>
            <a:ext cx="4495800" cy="252180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p:cNvPicPr>
            <a:picLocks noGrp="1" noChangeAspect="1" noChangeArrowheads="1"/>
          </p:cNvPicPr>
          <p:nvPr>
            <p:ph idx="1"/>
          </p:nvPr>
        </p:nvPicPr>
        <p:blipFill>
          <a:blip r:embed="rId3" cstate="print"/>
          <a:srcRect/>
          <a:stretch>
            <a:fillRect/>
          </a:stretch>
        </p:blipFill>
        <p:spPr bwMode="auto">
          <a:xfrm>
            <a:off x="1000100" y="0"/>
            <a:ext cx="7356230" cy="6858000"/>
          </a:xfrm>
          <a:prstGeom prst="rect">
            <a:avLst/>
          </a:prstGeom>
          <a:noFill/>
          <a:ln w="9525">
            <a:noFill/>
            <a:miter lim="800000"/>
            <a:headEnd/>
            <a:tailEnd/>
          </a:ln>
        </p:spPr>
      </p:pic>
      <p:sp>
        <p:nvSpPr>
          <p:cNvPr id="6" name="Rounded Rectangle 5"/>
          <p:cNvSpPr/>
          <p:nvPr/>
        </p:nvSpPr>
        <p:spPr bwMode="auto">
          <a:xfrm>
            <a:off x="2786050" y="4286256"/>
            <a:ext cx="2071702" cy="1000132"/>
          </a:xfrm>
          <a:prstGeom prst="roundRect">
            <a:avLst/>
          </a:prstGeom>
          <a:noFill/>
          <a:ln w="38100" cap="flat" cmpd="dbl"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Times New Roman" pitchFamily="18" charset="0"/>
            </a:endParaRPr>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eaLnBrk="1" hangingPunct="1">
              <a:defRPr/>
            </a:pPr>
            <a:endParaRPr lang="en-US" smtClean="0"/>
          </a:p>
        </p:txBody>
      </p:sp>
      <p:graphicFrame>
        <p:nvGraphicFramePr>
          <p:cNvPr id="349187" name="Group 3"/>
          <p:cNvGraphicFramePr>
            <a:graphicFrameLocks noGrp="1"/>
          </p:cNvGraphicFramePr>
          <p:nvPr>
            <p:ph idx="1"/>
          </p:nvPr>
        </p:nvGraphicFramePr>
        <p:xfrm>
          <a:off x="0" y="0"/>
          <a:ext cx="9144000" cy="6858001"/>
        </p:xfrm>
        <a:graphic>
          <a:graphicData uri="http://schemas.openxmlformats.org/drawingml/2006/table">
            <a:tbl>
              <a:tblPr/>
              <a:tblGrid>
                <a:gridCol w="2286000"/>
                <a:gridCol w="2286000"/>
                <a:gridCol w="2286000"/>
                <a:gridCol w="2286000"/>
              </a:tblGrid>
              <a:tr h="1530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VERY HIGH</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CVD, CBVD, PVD, DM</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OPTIONAL ATP III LDL  &lt; 1.8 mmol/L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TC/HDL 3:1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DUAL TARGETING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LDL </a:t>
                      </a: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 55%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HDL ↑ 15%</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1528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HIGH</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&gt; 20 %</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TARGET LDL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&lt; 2.0 mmol/L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TC/HDL 4:1</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(Minimum 50% LDL </a:t>
                      </a:r>
                      <a:r>
                        <a:rPr kumimoji="0" lang="en-US" sz="16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a:t>
                      </a:r>
                      <a:endParaRPr kumimoji="0" lang="en-US" sz="16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Minimum 50% LDL </a:t>
                      </a: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r>
              <a:tr h="173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outerShdw blurRad="38100" dist="38100" dir="2700000" algn="tl">
                              <a:srgbClr val="000000"/>
                            </a:outerShdw>
                          </a:effectLst>
                          <a:latin typeface="Times New Roman" pitchFamily="18" charset="0"/>
                        </a:rPr>
                        <a:t>MODERATE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outerShdw blurRad="38100" dist="38100" dir="2700000" algn="tl">
                              <a:srgbClr val="000000"/>
                            </a:outerShdw>
                          </a:effectLst>
                          <a:latin typeface="Times New Roman" pitchFamily="18" charset="0"/>
                        </a:rPr>
                        <a:t>10 – 20 %</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outerShdw blurRad="38100" dist="38100" dir="2700000" algn="tl">
                              <a:srgbClr val="000000"/>
                            </a:outerShdw>
                          </a:effectLst>
                          <a:latin typeface="Times New Roman" pitchFamily="18" charset="0"/>
                        </a:rPr>
                        <a:t>Evaluate Risk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accent2"/>
                          </a:solidFill>
                          <a:effectLst>
                            <a:outerShdw blurRad="38100" dist="38100" dir="2700000" algn="tl">
                              <a:srgbClr val="000000"/>
                            </a:outerShdw>
                          </a:effectLst>
                          <a:latin typeface="Times New Roman" pitchFamily="18" charset="0"/>
                        </a:rPr>
                        <a:t>Tx</a:t>
                      </a:r>
                      <a:r>
                        <a:rPr kumimoji="0" lang="en-US" sz="2000" b="1" i="0" u="none" strike="noStrike" cap="none" normalizeH="0" baseline="0" dirty="0" smtClean="0">
                          <a:ln>
                            <a:noFill/>
                          </a:ln>
                          <a:solidFill>
                            <a:schemeClr val="accent2"/>
                          </a:solidFill>
                          <a:effectLst>
                            <a:outerShdw blurRad="38100" dist="38100" dir="2700000" algn="tl">
                              <a:srgbClr val="000000"/>
                            </a:outerShdw>
                          </a:effectLst>
                          <a:latin typeface="Times New Roman" pitchFamily="18" charset="0"/>
                        </a:rPr>
                        <a:t> if LDL </a:t>
                      </a:r>
                      <a:r>
                        <a:rPr kumimoji="0" lang="en-US" sz="2000" b="1" i="0" u="none" strike="noStrike" cap="none" normalizeH="0" baseline="0" dirty="0" smtClean="0">
                          <a:ln>
                            <a:noFill/>
                          </a:ln>
                          <a:solidFill>
                            <a:schemeClr val="accent2"/>
                          </a:solidFill>
                          <a:effectLst>
                            <a:outerShdw blurRad="38100" dist="38100" dir="2700000" algn="tl">
                              <a:srgbClr val="000000"/>
                            </a:outerShdw>
                          </a:effectLst>
                          <a:latin typeface="Times New Roman" pitchFamily="18" charset="0"/>
                          <a:sym typeface="Symbol" pitchFamily="18" charset="2"/>
                        </a:rPr>
                        <a:t> 3.5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outerShdw blurRad="38100" dist="38100" dir="2700000" algn="tl">
                              <a:srgbClr val="000000"/>
                            </a:outerShdw>
                          </a:effectLst>
                          <a:latin typeface="Times New Roman" pitchFamily="18" charset="0"/>
                        </a:rPr>
                        <a:t>(Minimum 50% LDL </a:t>
                      </a:r>
                      <a:r>
                        <a:rPr kumimoji="0" lang="en-US" sz="1600" b="1" i="0" u="none" strike="noStrike" cap="none" normalizeH="0" baseline="0" dirty="0" smtClean="0">
                          <a:ln>
                            <a:noFill/>
                          </a:ln>
                          <a:solidFill>
                            <a:schemeClr val="accent2"/>
                          </a:solidFill>
                          <a:effectLst>
                            <a:outerShdw blurRad="38100" dist="38100" dir="2700000" algn="tl">
                              <a:srgbClr val="000000"/>
                            </a:outerShdw>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outerShdw blurRad="38100" dist="38100" dir="2700000" algn="tl">
                              <a:srgbClr val="000000"/>
                            </a:outerShdw>
                          </a:effectLst>
                          <a:latin typeface="Times New Roman" pitchFamily="18" charset="0"/>
                          <a:cs typeface="Times New Roman" pitchFamily="18" charset="0"/>
                        </a:rPr>
                        <a:t>TC/HDL 5:1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outerShdw blurRad="38100" dist="38100" dir="2700000" algn="tl">
                              <a:srgbClr val="000000"/>
                            </a:outerShdw>
                          </a:effectLst>
                          <a:latin typeface="Times New Roman" pitchFamily="18" charset="0"/>
                        </a:rPr>
                        <a:t>FH, Ethnicity, GXT, ABI, IMT, Met </a:t>
                      </a:r>
                      <a:r>
                        <a:rPr kumimoji="0" lang="en-US" sz="2000" b="1" i="0" u="none" strike="noStrike" cap="none" normalizeH="0" baseline="0" dirty="0" err="1" smtClean="0">
                          <a:ln>
                            <a:noFill/>
                          </a:ln>
                          <a:solidFill>
                            <a:schemeClr val="accent2"/>
                          </a:solidFill>
                          <a:effectLst>
                            <a:outerShdw blurRad="38100" dist="38100" dir="2700000" algn="tl">
                              <a:srgbClr val="000000"/>
                            </a:outerShdw>
                          </a:effectLst>
                          <a:latin typeface="Times New Roman" pitchFamily="18" charset="0"/>
                        </a:rPr>
                        <a:t>Syn</a:t>
                      </a:r>
                      <a:r>
                        <a:rPr kumimoji="0" lang="en-US" sz="2000" b="1" i="0" u="none" strike="noStrike" cap="none" normalizeH="0" baseline="0" dirty="0" smtClean="0">
                          <a:ln>
                            <a:noFill/>
                          </a:ln>
                          <a:solidFill>
                            <a:schemeClr val="accent2"/>
                          </a:solidFill>
                          <a:effectLst>
                            <a:outerShdw blurRad="38100" dist="38100" dir="2700000" algn="tl">
                              <a:srgbClr val="000000"/>
                            </a:outerShdw>
                          </a:effectLst>
                          <a:latin typeface="Times New Roman" pitchFamily="18" charset="0"/>
                        </a:rPr>
                        <a:t>, </a:t>
                      </a:r>
                      <a:r>
                        <a:rPr kumimoji="0" lang="en-US" sz="2000" b="1"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cs typeface="Times New Roman" pitchFamily="18" charset="0"/>
                        </a:rPr>
                        <a:t>↑</a:t>
                      </a:r>
                      <a:r>
                        <a:rPr kumimoji="0" lang="en-US" sz="2000" b="1"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rPr>
                        <a:t>CRP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outerShdw blurRad="38100" dist="38100" dir="2700000" algn="tl">
                              <a:srgbClr val="000000"/>
                            </a:outerShdw>
                          </a:effectLst>
                          <a:latin typeface="Times New Roman" pitchFamily="18" charset="0"/>
                        </a:rPr>
                        <a:t>Elevates risk</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2060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LOW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&lt; 10 %</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Less Aggressive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bg1"/>
                          </a:solidFill>
                          <a:effectLst>
                            <a:outerShdw blurRad="38100" dist="38100" dir="2700000" algn="tl">
                              <a:srgbClr val="000000"/>
                            </a:outerShdw>
                          </a:effectLst>
                          <a:latin typeface="Times New Roman" pitchFamily="18" charset="0"/>
                        </a:rPr>
                        <a:t>Tx</a:t>
                      </a: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 if LDL </a:t>
                      </a: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sym typeface="Symbol" pitchFamily="18" charset="2"/>
                        </a:rPr>
                        <a:t> 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rPr>
                        <a:t>(Minimum 50% LDL </a:t>
                      </a:r>
                      <a:r>
                        <a:rPr kumimoji="0" lang="en-US" sz="16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outerShdw blurRad="38100" dist="38100" dir="2700000" algn="tl">
                              <a:srgbClr val="000000"/>
                            </a:outerShdw>
                          </a:effectLst>
                          <a:latin typeface="Times New Roman" pitchFamily="18" charset="0"/>
                          <a:cs typeface="Times New Roman" pitchFamily="18" charset="0"/>
                        </a:rPr>
                        <a:t>TC/HDL 6:1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DIET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EXERCISE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LIFESTYLE</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00"/>
                    </a:solidFill>
                  </a:tcPr>
                </a:tc>
              </a:tr>
            </a:tbl>
          </a:graphicData>
        </a:graphic>
      </p:graphicFrame>
      <p:sp>
        <p:nvSpPr>
          <p:cNvPr id="64542" name="Footer Placeholder 4"/>
          <p:cNvSpPr>
            <a:spLocks noGrp="1"/>
          </p:cNvSpPr>
          <p:nvPr>
            <p:ph type="ftr" sz="quarter" idx="11"/>
          </p:nvPr>
        </p:nvSpPr>
        <p:spPr>
          <a:noFill/>
        </p:spPr>
        <p:txBody>
          <a:bodyPr/>
          <a:lstStyle/>
          <a:p>
            <a:r>
              <a:rPr lang="en-US" smtClean="0"/>
              <a:t>© </a:t>
            </a:r>
            <a:r>
              <a:rPr lang="en-US" smtClean="0">
                <a:cs typeface="Arial" charset="0"/>
              </a:rPr>
              <a:t>Continuing Medical Implementation </a:t>
            </a:r>
            <a:r>
              <a:rPr lang="en-US" smtClean="0"/>
              <a:t>®</a:t>
            </a:r>
            <a:r>
              <a:rPr lang="en-US" smtClean="0">
                <a:cs typeface="Arial" charset="0"/>
              </a:rPr>
              <a:t>                                       …..</a:t>
            </a:r>
            <a:r>
              <a:rPr lang="en-US" i="1" smtClean="0">
                <a:cs typeface="Arial" charset="0"/>
              </a:rPr>
              <a:t>.bridging the care gap </a:t>
            </a:r>
          </a:p>
        </p:txBody>
      </p:sp>
      <p:sp>
        <p:nvSpPr>
          <p:cNvPr id="349214" name="Text Box 30"/>
          <p:cNvSpPr txBox="1">
            <a:spLocks noChangeArrowheads="1"/>
          </p:cNvSpPr>
          <p:nvPr/>
        </p:nvSpPr>
        <p:spPr bwMode="auto">
          <a:xfrm>
            <a:off x="8305800" y="838200"/>
            <a:ext cx="9906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i="0">
                <a:solidFill>
                  <a:schemeClr val="bg1"/>
                </a:solidFill>
                <a:effectLst>
                  <a:outerShdw blurRad="38100" dist="38100" dir="2700000" algn="tl">
                    <a:srgbClr val="000000"/>
                  </a:outerShdw>
                </a:effectLst>
                <a:cs typeface="Times New Roman" pitchFamily="18" charset="0"/>
              </a:rPr>
              <a:t>}</a:t>
            </a:r>
            <a:r>
              <a:rPr lang="en-US" sz="2000" b="1" i="0">
                <a:solidFill>
                  <a:schemeClr val="bg1"/>
                </a:solidFill>
                <a:effectLst>
                  <a:outerShdw blurRad="38100" dist="38100" dir="2700000" algn="tl">
                    <a:srgbClr val="000000"/>
                  </a:outerShdw>
                </a:effectLst>
                <a:cs typeface="Times New Roman" pitchFamily="18" charset="0"/>
              </a:rPr>
              <a:t>70%</a:t>
            </a:r>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 </a:t>
            </a:r>
            <a:r>
              <a:rPr lang="en-US">
                <a:cs typeface="Arial" charset="0"/>
              </a:rPr>
              <a:t>Continuing Medical Implementation </a:t>
            </a:r>
            <a:r>
              <a:rPr lang="en-US"/>
              <a:t>®</a:t>
            </a:r>
            <a:r>
              <a:rPr lang="en-US">
                <a:cs typeface="Arial" charset="0"/>
              </a:rPr>
              <a:t>                                       …..</a:t>
            </a:r>
            <a:r>
              <a:rPr lang="en-US" i="1">
                <a:cs typeface="Arial" charset="0"/>
              </a:rPr>
              <a:t>.bridging the care gap </a:t>
            </a:r>
          </a:p>
        </p:txBody>
      </p:sp>
      <p:sp>
        <p:nvSpPr>
          <p:cNvPr id="380930" name="Rectangle 2"/>
          <p:cNvSpPr>
            <a:spLocks noGrp="1" noChangeArrowheads="1"/>
          </p:cNvSpPr>
          <p:nvPr>
            <p:ph type="title"/>
          </p:nvPr>
        </p:nvSpPr>
        <p:spPr>
          <a:xfrm>
            <a:off x="1295400" y="76200"/>
            <a:ext cx="7772400" cy="1143000"/>
          </a:xfrm>
        </p:spPr>
        <p:txBody>
          <a:bodyPr/>
          <a:lstStyle/>
          <a:p>
            <a:r>
              <a:rPr lang="en-US" sz="4000"/>
              <a:t>% LDL Reduction to Achieve Target</a:t>
            </a:r>
          </a:p>
        </p:txBody>
      </p:sp>
      <p:sp>
        <p:nvSpPr>
          <p:cNvPr id="380931" name="Rectangle 3"/>
          <p:cNvSpPr>
            <a:spLocks noGrp="1" noChangeArrowheads="1"/>
          </p:cNvSpPr>
          <p:nvPr>
            <p:ph idx="1"/>
          </p:nvPr>
        </p:nvSpPr>
        <p:spPr/>
        <p:txBody>
          <a:bodyPr/>
          <a:lstStyle/>
          <a:p>
            <a:endParaRPr lang="en-US"/>
          </a:p>
        </p:txBody>
      </p:sp>
      <p:pic>
        <p:nvPicPr>
          <p:cNvPr id="380932" name="Picture 4"/>
          <p:cNvPicPr>
            <a:picLocks noChangeAspect="1" noChangeArrowheads="1"/>
          </p:cNvPicPr>
          <p:nvPr/>
        </p:nvPicPr>
        <p:blipFill>
          <a:blip r:embed="rId3" cstate="print"/>
          <a:srcRect/>
          <a:stretch>
            <a:fillRect/>
          </a:stretch>
        </p:blipFill>
        <p:spPr bwMode="auto">
          <a:xfrm>
            <a:off x="11113" y="1828800"/>
            <a:ext cx="9132887" cy="432435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 Continuing Medical Implementation ®                                       …..</a:t>
            </a:r>
            <a:r>
              <a:rPr lang="en-US" i="1" smtClean="0"/>
              <a:t>.bridging the care gap </a:t>
            </a:r>
            <a:endParaRPr lang="en-US" i="1"/>
          </a:p>
        </p:txBody>
      </p:sp>
      <p:pic>
        <p:nvPicPr>
          <p:cNvPr id="144386" name="Picture 2"/>
          <p:cNvPicPr>
            <a:picLocks noGrp="1" noChangeAspect="1" noChangeArrowheads="1"/>
          </p:cNvPicPr>
          <p:nvPr>
            <p:ph idx="1"/>
          </p:nvPr>
        </p:nvPicPr>
        <p:blipFill>
          <a:blip r:embed="rId3" cstate="print"/>
          <a:srcRect/>
          <a:stretch>
            <a:fillRect/>
          </a:stretch>
        </p:blipFill>
        <p:spPr bwMode="auto">
          <a:xfrm>
            <a:off x="857224" y="-23193"/>
            <a:ext cx="7500990" cy="6878841"/>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a:t>
            </a:r>
            <a:r>
              <a:rPr lang="en-US">
                <a:cs typeface="Arial" charset="0"/>
              </a:rPr>
              <a:t>Continuing Medical Implementation </a:t>
            </a:r>
            <a:r>
              <a:rPr lang="en-US"/>
              <a:t>®</a:t>
            </a:r>
            <a:r>
              <a:rPr lang="en-US">
                <a:cs typeface="Arial" charset="0"/>
              </a:rPr>
              <a:t>                                       …..</a:t>
            </a:r>
            <a:r>
              <a:rPr lang="en-US" i="1">
                <a:cs typeface="Arial" charset="0"/>
              </a:rPr>
              <a:t>.bridging the care gap </a:t>
            </a:r>
          </a:p>
        </p:txBody>
      </p:sp>
      <p:sp>
        <p:nvSpPr>
          <p:cNvPr id="384002" name="Rectangle 2"/>
          <p:cNvSpPr>
            <a:spLocks noGrp="1" noChangeArrowheads="1"/>
          </p:cNvSpPr>
          <p:nvPr>
            <p:ph type="title"/>
          </p:nvPr>
        </p:nvSpPr>
        <p:spPr/>
        <p:txBody>
          <a:bodyPr/>
          <a:lstStyle/>
          <a:p>
            <a:r>
              <a:rPr lang="en-US" sz="4000" dirty="0"/>
              <a:t>Lipid Optimization Tool</a:t>
            </a:r>
            <a:r>
              <a:rPr lang="en-US" sz="4000"/>
              <a:t/>
            </a:r>
            <a:br>
              <a:rPr lang="en-US" sz="4000"/>
            </a:br>
            <a:r>
              <a:rPr lang="en-US" sz="4000" smtClean="0"/>
              <a:t>Database</a:t>
            </a:r>
            <a:endParaRPr lang="en-US" sz="4000" dirty="0"/>
          </a:p>
        </p:txBody>
      </p:sp>
      <p:pic>
        <p:nvPicPr>
          <p:cNvPr id="384003" name="Picture 3">
            <a:hlinkClick r:id="rId3" action="ppaction://program"/>
          </p:cNvPr>
          <p:cNvPicPr>
            <a:picLocks noGrp="1" noChangeAspect="1" noChangeArrowheads="1"/>
          </p:cNvPicPr>
          <p:nvPr>
            <p:ph idx="1"/>
          </p:nvPr>
        </p:nvPicPr>
        <p:blipFill>
          <a:blip r:embed="rId4" cstate="print"/>
          <a:srcRect/>
          <a:stretch>
            <a:fillRect/>
          </a:stretch>
        </p:blipFill>
        <p:spPr>
          <a:xfrm>
            <a:off x="1600200" y="1562100"/>
            <a:ext cx="6248400" cy="4686300"/>
          </a:xfrm>
          <a:ln>
            <a:solidFill>
              <a:schemeClr val="bg1"/>
            </a:solidFill>
          </a:ln>
        </p:spPr>
      </p:pic>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a:t>
            </a:r>
            <a:r>
              <a:rPr lang="en-US">
                <a:cs typeface="Arial" pitchFamily="34" charset="0"/>
              </a:rPr>
              <a:t>Continuing Medical Implementation </a:t>
            </a:r>
            <a:r>
              <a:rPr lang="en-US"/>
              <a:t>®</a:t>
            </a:r>
            <a:r>
              <a:rPr lang="en-US">
                <a:cs typeface="Arial" pitchFamily="34" charset="0"/>
              </a:rPr>
              <a:t>                                       …..</a:t>
            </a:r>
            <a:r>
              <a:rPr lang="en-US" i="1">
                <a:cs typeface="Arial" pitchFamily="34" charset="0"/>
              </a:rPr>
              <a:t>.bridging the care gap </a:t>
            </a:r>
          </a:p>
        </p:txBody>
      </p:sp>
      <p:sp>
        <p:nvSpPr>
          <p:cNvPr id="385026" name="Rectangle 2"/>
          <p:cNvSpPr>
            <a:spLocks noGrp="1" noChangeArrowheads="1"/>
          </p:cNvSpPr>
          <p:nvPr>
            <p:ph type="title"/>
          </p:nvPr>
        </p:nvSpPr>
        <p:spPr/>
        <p:txBody>
          <a:bodyPr/>
          <a:lstStyle/>
          <a:p>
            <a:r>
              <a:rPr lang="en-US" b="1" i="1"/>
              <a:t>Disclaimer</a:t>
            </a:r>
          </a:p>
        </p:txBody>
      </p:sp>
      <p:sp>
        <p:nvSpPr>
          <p:cNvPr id="385027" name="Rectangle 3"/>
          <p:cNvSpPr>
            <a:spLocks noGrp="1" noChangeArrowheads="1"/>
          </p:cNvSpPr>
          <p:nvPr>
            <p:ph type="body" idx="1"/>
          </p:nvPr>
        </p:nvSpPr>
        <p:spPr>
          <a:xfrm>
            <a:off x="685800" y="1752600"/>
            <a:ext cx="7772400" cy="4419600"/>
          </a:xfrm>
          <a:solidFill>
            <a:srgbClr val="FF9900"/>
          </a:solidFill>
          <a:ln w="57150" cmpd="thickThin">
            <a:solidFill>
              <a:schemeClr val="tx1"/>
            </a:solidFill>
          </a:ln>
        </p:spPr>
        <p:txBody>
          <a:bodyPr/>
          <a:lstStyle/>
          <a:p>
            <a:pPr>
              <a:lnSpc>
                <a:spcPct val="80000"/>
              </a:lnSpc>
              <a:buFontTx/>
              <a:buNone/>
            </a:pPr>
            <a:r>
              <a:rPr lang="en-US" sz="2800" b="1"/>
              <a:t>    </a:t>
            </a:r>
          </a:p>
          <a:p>
            <a:pPr>
              <a:lnSpc>
                <a:spcPct val="80000"/>
              </a:lnSpc>
              <a:buFontTx/>
              <a:buNone/>
            </a:pPr>
            <a:r>
              <a:rPr lang="en-US" sz="2800" b="1"/>
              <a:t>    Guidelines are only guidelines and should always be applied in the context of your best clinical judgment, evolving clinical evidence and experience.</a:t>
            </a:r>
          </a:p>
          <a:p>
            <a:pPr>
              <a:lnSpc>
                <a:spcPct val="80000"/>
              </a:lnSpc>
              <a:buFontTx/>
              <a:buNone/>
            </a:pPr>
            <a:endParaRPr lang="en-US" sz="2800" b="1"/>
          </a:p>
          <a:p>
            <a:pPr>
              <a:lnSpc>
                <a:spcPct val="80000"/>
              </a:lnSpc>
              <a:buFontTx/>
              <a:buNone/>
            </a:pPr>
            <a:r>
              <a:rPr lang="en-US" sz="2800" b="1"/>
              <a:t>    Information, guidelines and medication costs in this database are current as of the copyright date. Costs are based on the Ontario Drug Benefit formulary. Medication costs are subject to change and provincial variation.</a:t>
            </a:r>
          </a:p>
          <a:p>
            <a:pPr>
              <a:lnSpc>
                <a:spcPct val="80000"/>
              </a:lnSpc>
            </a:pPr>
            <a:endParaRPr lang="en-US" sz="2800" b="1"/>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05" name="Rectangle 69"/>
          <p:cNvSpPr>
            <a:spLocks noGrp="1" noChangeArrowheads="1"/>
          </p:cNvSpPr>
          <p:nvPr>
            <p:ph type="title"/>
          </p:nvPr>
        </p:nvSpPr>
        <p:spPr/>
        <p:txBody>
          <a:bodyPr/>
          <a:lstStyle/>
          <a:p>
            <a:pPr eaLnBrk="1" hangingPunct="1">
              <a:defRPr/>
            </a:pPr>
            <a:r>
              <a:rPr lang="en-US" sz="4000" dirty="0" smtClean="0"/>
              <a:t>Is Lower Better? </a:t>
            </a:r>
            <a:br>
              <a:rPr lang="en-US" sz="4000" dirty="0" smtClean="0"/>
            </a:br>
            <a:r>
              <a:rPr lang="en-US" sz="4000" dirty="0" smtClean="0"/>
              <a:t>Clinical Outcome Trials</a:t>
            </a:r>
          </a:p>
        </p:txBody>
      </p:sp>
      <p:sp>
        <p:nvSpPr>
          <p:cNvPr id="47107" name="Footer Placeholder 3"/>
          <p:cNvSpPr>
            <a:spLocks noGrp="1"/>
          </p:cNvSpPr>
          <p:nvPr>
            <p:ph type="ftr" sz="quarter" idx="11"/>
          </p:nvPr>
        </p:nvSpPr>
        <p:spPr>
          <a:noFill/>
        </p:spPr>
        <p:txBody>
          <a:bodyPr/>
          <a:lstStyle/>
          <a:p>
            <a:r>
              <a:rPr lang="en-US" dirty="0" smtClean="0"/>
              <a:t>Continuing Medical Implementation                                               …..</a:t>
            </a:r>
            <a:r>
              <a:rPr lang="en-US" i="1" dirty="0" smtClean="0"/>
              <a:t>.bridging the care gap </a:t>
            </a:r>
            <a:endParaRPr lang="en-US" dirty="0" smtClean="0"/>
          </a:p>
        </p:txBody>
      </p:sp>
      <p:sp>
        <p:nvSpPr>
          <p:cNvPr id="47108" name="Line 3"/>
          <p:cNvSpPr>
            <a:spLocks noChangeShapeType="1"/>
          </p:cNvSpPr>
          <p:nvPr/>
        </p:nvSpPr>
        <p:spPr bwMode="auto">
          <a:xfrm>
            <a:off x="2486025" y="2000250"/>
            <a:ext cx="0" cy="3157538"/>
          </a:xfrm>
          <a:prstGeom prst="line">
            <a:avLst/>
          </a:prstGeom>
          <a:noFill/>
          <a:ln w="12700">
            <a:solidFill>
              <a:schemeClr val="tx1"/>
            </a:solidFill>
            <a:round/>
            <a:headEnd/>
            <a:tailEnd/>
          </a:ln>
        </p:spPr>
        <p:txBody>
          <a:bodyPr wrap="none" anchor="ctr"/>
          <a:lstStyle/>
          <a:p>
            <a:endParaRPr lang="en-US"/>
          </a:p>
        </p:txBody>
      </p:sp>
      <p:sp>
        <p:nvSpPr>
          <p:cNvPr id="47109" name="Line 4"/>
          <p:cNvSpPr>
            <a:spLocks noChangeShapeType="1"/>
          </p:cNvSpPr>
          <p:nvPr/>
        </p:nvSpPr>
        <p:spPr bwMode="auto">
          <a:xfrm>
            <a:off x="2493963" y="5165725"/>
            <a:ext cx="5556250" cy="0"/>
          </a:xfrm>
          <a:prstGeom prst="line">
            <a:avLst/>
          </a:prstGeom>
          <a:noFill/>
          <a:ln w="12700">
            <a:solidFill>
              <a:schemeClr val="tx1"/>
            </a:solidFill>
            <a:round/>
            <a:headEnd/>
            <a:tailEnd/>
          </a:ln>
        </p:spPr>
        <p:txBody>
          <a:bodyPr wrap="none" anchor="ctr"/>
          <a:lstStyle/>
          <a:p>
            <a:endParaRPr lang="en-US"/>
          </a:p>
        </p:txBody>
      </p:sp>
      <p:sp>
        <p:nvSpPr>
          <p:cNvPr id="47110" name="Rectangle 5"/>
          <p:cNvSpPr>
            <a:spLocks noChangeArrowheads="1"/>
          </p:cNvSpPr>
          <p:nvPr/>
        </p:nvSpPr>
        <p:spPr bwMode="auto">
          <a:xfrm>
            <a:off x="277813" y="3009900"/>
            <a:ext cx="1765300" cy="1123950"/>
          </a:xfrm>
          <a:prstGeom prst="rect">
            <a:avLst/>
          </a:prstGeom>
          <a:noFill/>
          <a:ln w="12700">
            <a:noFill/>
            <a:miter lim="800000"/>
            <a:headEnd/>
            <a:tailEnd/>
          </a:ln>
        </p:spPr>
        <p:txBody>
          <a:bodyPr lIns="109065" tIns="53576" rIns="109065" bIns="53576">
            <a:spAutoFit/>
          </a:bodyPr>
          <a:lstStyle/>
          <a:p>
            <a:pPr defTabSz="1101725" eaLnBrk="0" hangingPunct="0"/>
            <a:r>
              <a:rPr lang="en-US" sz="2200">
                <a:solidFill>
                  <a:schemeClr val="bg1"/>
                </a:solidFill>
                <a:latin typeface="Arial" charset="0"/>
              </a:rPr>
              <a:t>With CHD</a:t>
            </a:r>
          </a:p>
          <a:p>
            <a:pPr defTabSz="1101725" eaLnBrk="0" hangingPunct="0"/>
            <a:r>
              <a:rPr lang="en-US" sz="2200">
                <a:solidFill>
                  <a:schemeClr val="bg1"/>
                </a:solidFill>
                <a:latin typeface="Arial" charset="0"/>
              </a:rPr>
              <a:t>event</a:t>
            </a:r>
          </a:p>
          <a:p>
            <a:pPr defTabSz="1101725" eaLnBrk="0" hangingPunct="0"/>
            <a:r>
              <a:rPr lang="en-US" sz="2200">
                <a:solidFill>
                  <a:schemeClr val="bg1"/>
                </a:solidFill>
                <a:latin typeface="Arial" charset="0"/>
              </a:rPr>
              <a:t>(%)</a:t>
            </a:r>
          </a:p>
        </p:txBody>
      </p:sp>
      <p:grpSp>
        <p:nvGrpSpPr>
          <p:cNvPr id="47111" name="Group 6"/>
          <p:cNvGrpSpPr>
            <a:grpSpLocks/>
          </p:cNvGrpSpPr>
          <p:nvPr/>
        </p:nvGrpSpPr>
        <p:grpSpPr bwMode="auto">
          <a:xfrm>
            <a:off x="2166938" y="5356225"/>
            <a:ext cx="6202362" cy="625475"/>
            <a:chOff x="1535" y="3374"/>
            <a:chExt cx="4396" cy="394"/>
          </a:xfrm>
        </p:grpSpPr>
        <p:sp>
          <p:nvSpPr>
            <p:cNvPr id="47165" name="Rectangle 7"/>
            <p:cNvSpPr>
              <a:spLocks noChangeArrowheads="1"/>
            </p:cNvSpPr>
            <p:nvPr/>
          </p:nvSpPr>
          <p:spPr bwMode="auto">
            <a:xfrm>
              <a:off x="1535" y="3374"/>
              <a:ext cx="470" cy="394"/>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50</a:t>
              </a:r>
            </a:p>
            <a:p>
              <a:pPr defTabSz="1101725" eaLnBrk="0" hangingPunct="0"/>
              <a:r>
                <a:rPr lang="en-US" sz="1700">
                  <a:solidFill>
                    <a:schemeClr val="bg1"/>
                  </a:solidFill>
                  <a:latin typeface="Arial" charset="0"/>
                </a:rPr>
                <a:t>(1.3)</a:t>
              </a:r>
            </a:p>
          </p:txBody>
        </p:sp>
        <p:sp>
          <p:nvSpPr>
            <p:cNvPr id="47166" name="Rectangle 8"/>
            <p:cNvSpPr>
              <a:spLocks noChangeArrowheads="1"/>
            </p:cNvSpPr>
            <p:nvPr/>
          </p:nvSpPr>
          <p:spPr bwMode="auto">
            <a:xfrm>
              <a:off x="1960" y="3374"/>
              <a:ext cx="471" cy="394"/>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70</a:t>
              </a:r>
            </a:p>
            <a:p>
              <a:pPr defTabSz="1101725" eaLnBrk="0" hangingPunct="0"/>
              <a:r>
                <a:rPr lang="en-US" sz="1700">
                  <a:solidFill>
                    <a:schemeClr val="bg1"/>
                  </a:solidFill>
                  <a:latin typeface="Arial" charset="0"/>
                </a:rPr>
                <a:t>(1.8)</a:t>
              </a:r>
            </a:p>
          </p:txBody>
        </p:sp>
        <p:sp>
          <p:nvSpPr>
            <p:cNvPr id="47167" name="Rectangle 9"/>
            <p:cNvSpPr>
              <a:spLocks noChangeArrowheads="1"/>
            </p:cNvSpPr>
            <p:nvPr/>
          </p:nvSpPr>
          <p:spPr bwMode="auto">
            <a:xfrm>
              <a:off x="2446" y="3374"/>
              <a:ext cx="471" cy="394"/>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90</a:t>
              </a:r>
            </a:p>
            <a:p>
              <a:pPr defTabSz="1101725" eaLnBrk="0" hangingPunct="0"/>
              <a:r>
                <a:rPr lang="en-US" sz="1700">
                  <a:solidFill>
                    <a:schemeClr val="bg1"/>
                  </a:solidFill>
                  <a:latin typeface="Arial" charset="0"/>
                </a:rPr>
                <a:t>(2.3)</a:t>
              </a:r>
            </a:p>
          </p:txBody>
        </p:sp>
        <p:sp>
          <p:nvSpPr>
            <p:cNvPr id="47168" name="Rectangle 10"/>
            <p:cNvSpPr>
              <a:spLocks noChangeArrowheads="1"/>
            </p:cNvSpPr>
            <p:nvPr/>
          </p:nvSpPr>
          <p:spPr bwMode="auto">
            <a:xfrm>
              <a:off x="2909" y="3374"/>
              <a:ext cx="470" cy="394"/>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110</a:t>
              </a:r>
            </a:p>
            <a:p>
              <a:pPr defTabSz="1101725" eaLnBrk="0" hangingPunct="0"/>
              <a:r>
                <a:rPr lang="en-US" sz="1700">
                  <a:solidFill>
                    <a:schemeClr val="bg1"/>
                  </a:solidFill>
                  <a:latin typeface="Arial" charset="0"/>
                </a:rPr>
                <a:t>(2.8)</a:t>
              </a:r>
            </a:p>
          </p:txBody>
        </p:sp>
        <p:sp>
          <p:nvSpPr>
            <p:cNvPr id="47169" name="Rectangle 11"/>
            <p:cNvSpPr>
              <a:spLocks noChangeArrowheads="1"/>
            </p:cNvSpPr>
            <p:nvPr/>
          </p:nvSpPr>
          <p:spPr bwMode="auto">
            <a:xfrm>
              <a:off x="3395" y="3374"/>
              <a:ext cx="470" cy="394"/>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130</a:t>
              </a:r>
            </a:p>
            <a:p>
              <a:pPr defTabSz="1101725" eaLnBrk="0" hangingPunct="0"/>
              <a:r>
                <a:rPr lang="en-US" sz="1700">
                  <a:solidFill>
                    <a:schemeClr val="bg1"/>
                  </a:solidFill>
                  <a:latin typeface="Arial" charset="0"/>
                </a:rPr>
                <a:t>(3.4)</a:t>
              </a:r>
            </a:p>
          </p:txBody>
        </p:sp>
        <p:sp>
          <p:nvSpPr>
            <p:cNvPr id="47170" name="Rectangle 12"/>
            <p:cNvSpPr>
              <a:spLocks noChangeArrowheads="1"/>
            </p:cNvSpPr>
            <p:nvPr/>
          </p:nvSpPr>
          <p:spPr bwMode="auto">
            <a:xfrm>
              <a:off x="3881" y="3374"/>
              <a:ext cx="470" cy="394"/>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150</a:t>
              </a:r>
            </a:p>
            <a:p>
              <a:pPr defTabSz="1101725" eaLnBrk="0" hangingPunct="0"/>
              <a:r>
                <a:rPr lang="en-US" sz="1700">
                  <a:solidFill>
                    <a:schemeClr val="bg1"/>
                  </a:solidFill>
                  <a:latin typeface="Arial" charset="0"/>
                </a:rPr>
                <a:t>(3.9)</a:t>
              </a:r>
            </a:p>
          </p:txBody>
        </p:sp>
        <p:sp>
          <p:nvSpPr>
            <p:cNvPr id="47171" name="Rectangle 13"/>
            <p:cNvSpPr>
              <a:spLocks noChangeArrowheads="1"/>
            </p:cNvSpPr>
            <p:nvPr/>
          </p:nvSpPr>
          <p:spPr bwMode="auto">
            <a:xfrm>
              <a:off x="4428" y="3374"/>
              <a:ext cx="470" cy="394"/>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170</a:t>
              </a:r>
            </a:p>
            <a:p>
              <a:pPr defTabSz="1101725" eaLnBrk="0" hangingPunct="0"/>
              <a:r>
                <a:rPr lang="en-US" sz="1700">
                  <a:solidFill>
                    <a:schemeClr val="bg1"/>
                  </a:solidFill>
                  <a:latin typeface="Arial" charset="0"/>
                </a:rPr>
                <a:t>(4.4)</a:t>
              </a:r>
            </a:p>
          </p:txBody>
        </p:sp>
        <p:sp>
          <p:nvSpPr>
            <p:cNvPr id="47172" name="Rectangle 14"/>
            <p:cNvSpPr>
              <a:spLocks noChangeArrowheads="1"/>
            </p:cNvSpPr>
            <p:nvPr/>
          </p:nvSpPr>
          <p:spPr bwMode="auto">
            <a:xfrm>
              <a:off x="4976" y="3374"/>
              <a:ext cx="470" cy="394"/>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190</a:t>
              </a:r>
            </a:p>
            <a:p>
              <a:pPr defTabSz="1101725" eaLnBrk="0" hangingPunct="0"/>
              <a:r>
                <a:rPr lang="en-US" sz="1700">
                  <a:solidFill>
                    <a:schemeClr val="bg1"/>
                  </a:solidFill>
                  <a:latin typeface="Arial" charset="0"/>
                </a:rPr>
                <a:t>(4.9)</a:t>
              </a:r>
            </a:p>
          </p:txBody>
        </p:sp>
        <p:sp>
          <p:nvSpPr>
            <p:cNvPr id="47173" name="Rectangle 15"/>
            <p:cNvSpPr>
              <a:spLocks noChangeArrowheads="1"/>
            </p:cNvSpPr>
            <p:nvPr/>
          </p:nvSpPr>
          <p:spPr bwMode="auto">
            <a:xfrm>
              <a:off x="5461" y="3374"/>
              <a:ext cx="470" cy="394"/>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210</a:t>
              </a:r>
            </a:p>
            <a:p>
              <a:pPr defTabSz="1101725" eaLnBrk="0" hangingPunct="0"/>
              <a:r>
                <a:rPr lang="en-US" sz="1700">
                  <a:solidFill>
                    <a:schemeClr val="bg1"/>
                  </a:solidFill>
                  <a:latin typeface="Arial" charset="0"/>
                </a:rPr>
                <a:t>(5.4)</a:t>
              </a:r>
            </a:p>
          </p:txBody>
        </p:sp>
      </p:grpSp>
      <p:sp>
        <p:nvSpPr>
          <p:cNvPr id="47112" name="Rectangle 16"/>
          <p:cNvSpPr>
            <a:spLocks noChangeArrowheads="1"/>
          </p:cNvSpPr>
          <p:nvPr/>
        </p:nvSpPr>
        <p:spPr bwMode="auto">
          <a:xfrm>
            <a:off x="2052638" y="5013325"/>
            <a:ext cx="339725"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0</a:t>
            </a:r>
          </a:p>
        </p:txBody>
      </p:sp>
      <p:sp>
        <p:nvSpPr>
          <p:cNvPr id="47113" name="Rectangle 17"/>
          <p:cNvSpPr>
            <a:spLocks noChangeArrowheads="1"/>
          </p:cNvSpPr>
          <p:nvPr/>
        </p:nvSpPr>
        <p:spPr bwMode="auto">
          <a:xfrm>
            <a:off x="2052638" y="4413250"/>
            <a:ext cx="339725"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5</a:t>
            </a:r>
          </a:p>
        </p:txBody>
      </p:sp>
      <p:sp>
        <p:nvSpPr>
          <p:cNvPr id="47114" name="Rectangle 18"/>
          <p:cNvSpPr>
            <a:spLocks noChangeArrowheads="1"/>
          </p:cNvSpPr>
          <p:nvPr/>
        </p:nvSpPr>
        <p:spPr bwMode="auto">
          <a:xfrm>
            <a:off x="1941513" y="3813175"/>
            <a:ext cx="460375"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10</a:t>
            </a:r>
          </a:p>
        </p:txBody>
      </p:sp>
      <p:sp>
        <p:nvSpPr>
          <p:cNvPr id="47115" name="Rectangle 19"/>
          <p:cNvSpPr>
            <a:spLocks noChangeArrowheads="1"/>
          </p:cNvSpPr>
          <p:nvPr/>
        </p:nvSpPr>
        <p:spPr bwMode="auto">
          <a:xfrm>
            <a:off x="1941513" y="3127375"/>
            <a:ext cx="460375"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15</a:t>
            </a:r>
          </a:p>
        </p:txBody>
      </p:sp>
      <p:sp>
        <p:nvSpPr>
          <p:cNvPr id="47116" name="Rectangle 20"/>
          <p:cNvSpPr>
            <a:spLocks noChangeArrowheads="1"/>
          </p:cNvSpPr>
          <p:nvPr/>
        </p:nvSpPr>
        <p:spPr bwMode="auto">
          <a:xfrm>
            <a:off x="1941513" y="2527300"/>
            <a:ext cx="460375"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20</a:t>
            </a:r>
          </a:p>
        </p:txBody>
      </p:sp>
      <p:sp>
        <p:nvSpPr>
          <p:cNvPr id="47117" name="Rectangle 21"/>
          <p:cNvSpPr>
            <a:spLocks noChangeArrowheads="1"/>
          </p:cNvSpPr>
          <p:nvPr/>
        </p:nvSpPr>
        <p:spPr bwMode="auto">
          <a:xfrm>
            <a:off x="1941513" y="1927225"/>
            <a:ext cx="460375"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25</a:t>
            </a:r>
          </a:p>
        </p:txBody>
      </p:sp>
      <p:sp>
        <p:nvSpPr>
          <p:cNvPr id="47118" name="Line 22"/>
          <p:cNvSpPr>
            <a:spLocks noChangeShapeType="1"/>
          </p:cNvSpPr>
          <p:nvPr/>
        </p:nvSpPr>
        <p:spPr bwMode="auto">
          <a:xfrm>
            <a:off x="2486025" y="5172075"/>
            <a:ext cx="0" cy="157163"/>
          </a:xfrm>
          <a:prstGeom prst="line">
            <a:avLst/>
          </a:prstGeom>
          <a:noFill/>
          <a:ln w="12700">
            <a:solidFill>
              <a:schemeClr val="tx1"/>
            </a:solidFill>
            <a:round/>
            <a:headEnd/>
            <a:tailEnd/>
          </a:ln>
        </p:spPr>
        <p:txBody>
          <a:bodyPr wrap="none" anchor="ctr"/>
          <a:lstStyle/>
          <a:p>
            <a:endParaRPr lang="en-US"/>
          </a:p>
        </p:txBody>
      </p:sp>
      <p:sp>
        <p:nvSpPr>
          <p:cNvPr id="47119" name="Line 23"/>
          <p:cNvSpPr>
            <a:spLocks noChangeShapeType="1"/>
          </p:cNvSpPr>
          <p:nvPr/>
        </p:nvSpPr>
        <p:spPr bwMode="auto">
          <a:xfrm>
            <a:off x="3086100" y="5172075"/>
            <a:ext cx="0" cy="157163"/>
          </a:xfrm>
          <a:prstGeom prst="line">
            <a:avLst/>
          </a:prstGeom>
          <a:noFill/>
          <a:ln w="12700">
            <a:solidFill>
              <a:schemeClr val="tx1"/>
            </a:solidFill>
            <a:round/>
            <a:headEnd/>
            <a:tailEnd/>
          </a:ln>
        </p:spPr>
        <p:txBody>
          <a:bodyPr wrap="none" anchor="ctr"/>
          <a:lstStyle/>
          <a:p>
            <a:endParaRPr lang="en-US"/>
          </a:p>
        </p:txBody>
      </p:sp>
      <p:sp>
        <p:nvSpPr>
          <p:cNvPr id="47120" name="Line 24"/>
          <p:cNvSpPr>
            <a:spLocks noChangeShapeType="1"/>
          </p:cNvSpPr>
          <p:nvPr/>
        </p:nvSpPr>
        <p:spPr bwMode="auto">
          <a:xfrm>
            <a:off x="3771900" y="5172075"/>
            <a:ext cx="0" cy="157163"/>
          </a:xfrm>
          <a:prstGeom prst="line">
            <a:avLst/>
          </a:prstGeom>
          <a:noFill/>
          <a:ln w="12700">
            <a:solidFill>
              <a:schemeClr val="tx1"/>
            </a:solidFill>
            <a:round/>
            <a:headEnd/>
            <a:tailEnd/>
          </a:ln>
        </p:spPr>
        <p:txBody>
          <a:bodyPr wrap="none" anchor="ctr"/>
          <a:lstStyle/>
          <a:p>
            <a:endParaRPr lang="en-US"/>
          </a:p>
        </p:txBody>
      </p:sp>
      <p:sp>
        <p:nvSpPr>
          <p:cNvPr id="47121" name="Line 25"/>
          <p:cNvSpPr>
            <a:spLocks noChangeShapeType="1"/>
          </p:cNvSpPr>
          <p:nvPr/>
        </p:nvSpPr>
        <p:spPr bwMode="auto">
          <a:xfrm>
            <a:off x="4457700" y="5172075"/>
            <a:ext cx="0" cy="157163"/>
          </a:xfrm>
          <a:prstGeom prst="line">
            <a:avLst/>
          </a:prstGeom>
          <a:noFill/>
          <a:ln w="12700">
            <a:solidFill>
              <a:schemeClr val="tx1"/>
            </a:solidFill>
            <a:round/>
            <a:headEnd/>
            <a:tailEnd/>
          </a:ln>
        </p:spPr>
        <p:txBody>
          <a:bodyPr wrap="none" anchor="ctr"/>
          <a:lstStyle/>
          <a:p>
            <a:endParaRPr lang="en-US"/>
          </a:p>
        </p:txBody>
      </p:sp>
      <p:sp>
        <p:nvSpPr>
          <p:cNvPr id="47122" name="Line 26"/>
          <p:cNvSpPr>
            <a:spLocks noChangeShapeType="1"/>
          </p:cNvSpPr>
          <p:nvPr/>
        </p:nvSpPr>
        <p:spPr bwMode="auto">
          <a:xfrm>
            <a:off x="5143500" y="5172075"/>
            <a:ext cx="0" cy="157163"/>
          </a:xfrm>
          <a:prstGeom prst="line">
            <a:avLst/>
          </a:prstGeom>
          <a:noFill/>
          <a:ln w="12700">
            <a:solidFill>
              <a:schemeClr val="tx1"/>
            </a:solidFill>
            <a:round/>
            <a:headEnd/>
            <a:tailEnd/>
          </a:ln>
        </p:spPr>
        <p:txBody>
          <a:bodyPr wrap="none" anchor="ctr"/>
          <a:lstStyle/>
          <a:p>
            <a:endParaRPr lang="en-US"/>
          </a:p>
        </p:txBody>
      </p:sp>
      <p:sp>
        <p:nvSpPr>
          <p:cNvPr id="47123" name="Line 27"/>
          <p:cNvSpPr>
            <a:spLocks noChangeShapeType="1"/>
          </p:cNvSpPr>
          <p:nvPr/>
        </p:nvSpPr>
        <p:spPr bwMode="auto">
          <a:xfrm>
            <a:off x="5829300" y="5172075"/>
            <a:ext cx="0" cy="157163"/>
          </a:xfrm>
          <a:prstGeom prst="line">
            <a:avLst/>
          </a:prstGeom>
          <a:noFill/>
          <a:ln w="12700">
            <a:solidFill>
              <a:schemeClr val="tx1"/>
            </a:solidFill>
            <a:round/>
            <a:headEnd/>
            <a:tailEnd/>
          </a:ln>
        </p:spPr>
        <p:txBody>
          <a:bodyPr wrap="none" anchor="ctr"/>
          <a:lstStyle/>
          <a:p>
            <a:endParaRPr lang="en-US"/>
          </a:p>
        </p:txBody>
      </p:sp>
      <p:sp>
        <p:nvSpPr>
          <p:cNvPr id="47124" name="Line 28"/>
          <p:cNvSpPr>
            <a:spLocks noChangeShapeType="1"/>
          </p:cNvSpPr>
          <p:nvPr/>
        </p:nvSpPr>
        <p:spPr bwMode="auto">
          <a:xfrm>
            <a:off x="6600825" y="5172075"/>
            <a:ext cx="0" cy="157163"/>
          </a:xfrm>
          <a:prstGeom prst="line">
            <a:avLst/>
          </a:prstGeom>
          <a:noFill/>
          <a:ln w="12700">
            <a:solidFill>
              <a:schemeClr val="tx1"/>
            </a:solidFill>
            <a:round/>
            <a:headEnd/>
            <a:tailEnd/>
          </a:ln>
        </p:spPr>
        <p:txBody>
          <a:bodyPr wrap="none" anchor="ctr"/>
          <a:lstStyle/>
          <a:p>
            <a:endParaRPr lang="en-US"/>
          </a:p>
        </p:txBody>
      </p:sp>
      <p:sp>
        <p:nvSpPr>
          <p:cNvPr id="47125" name="Line 29"/>
          <p:cNvSpPr>
            <a:spLocks noChangeShapeType="1"/>
          </p:cNvSpPr>
          <p:nvPr/>
        </p:nvSpPr>
        <p:spPr bwMode="auto">
          <a:xfrm>
            <a:off x="7372350" y="5172075"/>
            <a:ext cx="0" cy="157163"/>
          </a:xfrm>
          <a:prstGeom prst="line">
            <a:avLst/>
          </a:prstGeom>
          <a:noFill/>
          <a:ln w="12700">
            <a:solidFill>
              <a:schemeClr val="tx1"/>
            </a:solidFill>
            <a:round/>
            <a:headEnd/>
            <a:tailEnd/>
          </a:ln>
        </p:spPr>
        <p:txBody>
          <a:bodyPr wrap="none" anchor="ctr"/>
          <a:lstStyle/>
          <a:p>
            <a:endParaRPr lang="en-US"/>
          </a:p>
        </p:txBody>
      </p:sp>
      <p:sp>
        <p:nvSpPr>
          <p:cNvPr id="47126" name="Line 30"/>
          <p:cNvSpPr>
            <a:spLocks noChangeShapeType="1"/>
          </p:cNvSpPr>
          <p:nvPr/>
        </p:nvSpPr>
        <p:spPr bwMode="auto">
          <a:xfrm>
            <a:off x="8058150" y="5172075"/>
            <a:ext cx="0" cy="157163"/>
          </a:xfrm>
          <a:prstGeom prst="line">
            <a:avLst/>
          </a:prstGeom>
          <a:noFill/>
          <a:ln w="12700">
            <a:solidFill>
              <a:schemeClr val="tx1"/>
            </a:solidFill>
            <a:round/>
            <a:headEnd/>
            <a:tailEnd/>
          </a:ln>
        </p:spPr>
        <p:txBody>
          <a:bodyPr wrap="none" anchor="ctr"/>
          <a:lstStyle/>
          <a:p>
            <a:endParaRPr lang="en-US"/>
          </a:p>
        </p:txBody>
      </p:sp>
      <p:sp>
        <p:nvSpPr>
          <p:cNvPr id="47127" name="Line 31"/>
          <p:cNvSpPr>
            <a:spLocks noChangeShapeType="1"/>
          </p:cNvSpPr>
          <p:nvPr/>
        </p:nvSpPr>
        <p:spPr bwMode="auto">
          <a:xfrm>
            <a:off x="2320925" y="1993900"/>
            <a:ext cx="158750" cy="0"/>
          </a:xfrm>
          <a:prstGeom prst="line">
            <a:avLst/>
          </a:prstGeom>
          <a:noFill/>
          <a:ln w="12700">
            <a:solidFill>
              <a:schemeClr val="tx1"/>
            </a:solidFill>
            <a:round/>
            <a:headEnd/>
            <a:tailEnd/>
          </a:ln>
        </p:spPr>
        <p:txBody>
          <a:bodyPr wrap="none" anchor="ctr"/>
          <a:lstStyle/>
          <a:p>
            <a:endParaRPr lang="en-US"/>
          </a:p>
        </p:txBody>
      </p:sp>
      <p:sp>
        <p:nvSpPr>
          <p:cNvPr id="47128" name="Line 32"/>
          <p:cNvSpPr>
            <a:spLocks noChangeShapeType="1"/>
          </p:cNvSpPr>
          <p:nvPr/>
        </p:nvSpPr>
        <p:spPr bwMode="auto">
          <a:xfrm>
            <a:off x="2320925" y="2679700"/>
            <a:ext cx="158750" cy="0"/>
          </a:xfrm>
          <a:prstGeom prst="line">
            <a:avLst/>
          </a:prstGeom>
          <a:noFill/>
          <a:ln w="12700">
            <a:solidFill>
              <a:schemeClr val="tx1"/>
            </a:solidFill>
            <a:round/>
            <a:headEnd/>
            <a:tailEnd/>
          </a:ln>
        </p:spPr>
        <p:txBody>
          <a:bodyPr wrap="none" anchor="ctr"/>
          <a:lstStyle/>
          <a:p>
            <a:endParaRPr lang="en-US"/>
          </a:p>
        </p:txBody>
      </p:sp>
      <p:sp>
        <p:nvSpPr>
          <p:cNvPr id="47129" name="Line 33"/>
          <p:cNvSpPr>
            <a:spLocks noChangeShapeType="1"/>
          </p:cNvSpPr>
          <p:nvPr/>
        </p:nvSpPr>
        <p:spPr bwMode="auto">
          <a:xfrm>
            <a:off x="2320925" y="3279775"/>
            <a:ext cx="158750" cy="0"/>
          </a:xfrm>
          <a:prstGeom prst="line">
            <a:avLst/>
          </a:prstGeom>
          <a:noFill/>
          <a:ln w="12700">
            <a:solidFill>
              <a:schemeClr val="tx1"/>
            </a:solidFill>
            <a:round/>
            <a:headEnd/>
            <a:tailEnd/>
          </a:ln>
        </p:spPr>
        <p:txBody>
          <a:bodyPr wrap="none" anchor="ctr"/>
          <a:lstStyle/>
          <a:p>
            <a:endParaRPr lang="en-US"/>
          </a:p>
        </p:txBody>
      </p:sp>
      <p:sp>
        <p:nvSpPr>
          <p:cNvPr id="47130" name="Line 34"/>
          <p:cNvSpPr>
            <a:spLocks noChangeShapeType="1"/>
          </p:cNvSpPr>
          <p:nvPr/>
        </p:nvSpPr>
        <p:spPr bwMode="auto">
          <a:xfrm>
            <a:off x="2320925" y="3965575"/>
            <a:ext cx="158750" cy="0"/>
          </a:xfrm>
          <a:prstGeom prst="line">
            <a:avLst/>
          </a:prstGeom>
          <a:noFill/>
          <a:ln w="12700">
            <a:solidFill>
              <a:schemeClr val="tx1"/>
            </a:solidFill>
            <a:round/>
            <a:headEnd/>
            <a:tailEnd/>
          </a:ln>
        </p:spPr>
        <p:txBody>
          <a:bodyPr wrap="none" anchor="ctr"/>
          <a:lstStyle/>
          <a:p>
            <a:endParaRPr lang="en-US"/>
          </a:p>
        </p:txBody>
      </p:sp>
      <p:sp>
        <p:nvSpPr>
          <p:cNvPr id="47131" name="Line 35"/>
          <p:cNvSpPr>
            <a:spLocks noChangeShapeType="1"/>
          </p:cNvSpPr>
          <p:nvPr/>
        </p:nvSpPr>
        <p:spPr bwMode="auto">
          <a:xfrm>
            <a:off x="2320925" y="4565650"/>
            <a:ext cx="158750" cy="0"/>
          </a:xfrm>
          <a:prstGeom prst="line">
            <a:avLst/>
          </a:prstGeom>
          <a:noFill/>
          <a:ln w="12700">
            <a:solidFill>
              <a:schemeClr val="tx1"/>
            </a:solidFill>
            <a:round/>
            <a:headEnd/>
            <a:tailEnd/>
          </a:ln>
        </p:spPr>
        <p:txBody>
          <a:bodyPr wrap="none" anchor="ctr"/>
          <a:lstStyle/>
          <a:p>
            <a:endParaRPr lang="en-US"/>
          </a:p>
        </p:txBody>
      </p:sp>
      <p:sp>
        <p:nvSpPr>
          <p:cNvPr id="47132" name="Line 36"/>
          <p:cNvSpPr>
            <a:spLocks noChangeShapeType="1"/>
          </p:cNvSpPr>
          <p:nvPr/>
        </p:nvSpPr>
        <p:spPr bwMode="auto">
          <a:xfrm>
            <a:off x="2320925" y="5165725"/>
            <a:ext cx="158750" cy="0"/>
          </a:xfrm>
          <a:prstGeom prst="line">
            <a:avLst/>
          </a:prstGeom>
          <a:noFill/>
          <a:ln w="12700">
            <a:solidFill>
              <a:schemeClr val="tx1"/>
            </a:solidFill>
            <a:round/>
            <a:headEnd/>
            <a:tailEnd/>
          </a:ln>
        </p:spPr>
        <p:txBody>
          <a:bodyPr wrap="none" anchor="ctr"/>
          <a:lstStyle/>
          <a:p>
            <a:endParaRPr lang="en-US"/>
          </a:p>
        </p:txBody>
      </p:sp>
      <p:sp>
        <p:nvSpPr>
          <p:cNvPr id="47133" name="Line 37"/>
          <p:cNvSpPr>
            <a:spLocks noChangeShapeType="1"/>
          </p:cNvSpPr>
          <p:nvPr/>
        </p:nvSpPr>
        <p:spPr bwMode="auto">
          <a:xfrm flipV="1">
            <a:off x="2857500" y="1879600"/>
            <a:ext cx="5086350" cy="2886075"/>
          </a:xfrm>
          <a:prstGeom prst="line">
            <a:avLst/>
          </a:prstGeom>
          <a:noFill/>
          <a:ln w="50800">
            <a:solidFill>
              <a:srgbClr val="FF6600"/>
            </a:solidFill>
            <a:round/>
            <a:headEnd/>
            <a:tailEnd/>
          </a:ln>
        </p:spPr>
        <p:txBody>
          <a:bodyPr wrap="none" anchor="ctr"/>
          <a:lstStyle/>
          <a:p>
            <a:endParaRPr lang="en-US"/>
          </a:p>
        </p:txBody>
      </p:sp>
      <p:sp>
        <p:nvSpPr>
          <p:cNvPr id="47134" name="Line 38"/>
          <p:cNvSpPr>
            <a:spLocks noChangeShapeType="1"/>
          </p:cNvSpPr>
          <p:nvPr/>
        </p:nvSpPr>
        <p:spPr bwMode="auto">
          <a:xfrm flipV="1">
            <a:off x="3971925" y="4279900"/>
            <a:ext cx="4057650" cy="742950"/>
          </a:xfrm>
          <a:prstGeom prst="line">
            <a:avLst/>
          </a:prstGeom>
          <a:noFill/>
          <a:ln w="50800">
            <a:solidFill>
              <a:srgbClr val="33CCCC"/>
            </a:solidFill>
            <a:round/>
            <a:headEnd/>
            <a:tailEnd/>
          </a:ln>
        </p:spPr>
        <p:txBody>
          <a:bodyPr wrap="none" anchor="ctr"/>
          <a:lstStyle/>
          <a:p>
            <a:endParaRPr lang="en-US"/>
          </a:p>
        </p:txBody>
      </p:sp>
      <p:sp>
        <p:nvSpPr>
          <p:cNvPr id="47135" name="Rectangle 39"/>
          <p:cNvSpPr>
            <a:spLocks noChangeArrowheads="1"/>
          </p:cNvSpPr>
          <p:nvPr/>
        </p:nvSpPr>
        <p:spPr bwMode="auto">
          <a:xfrm>
            <a:off x="2978150" y="4584700"/>
            <a:ext cx="1300163"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TNT 80 mg</a:t>
            </a:r>
          </a:p>
        </p:txBody>
      </p:sp>
      <p:sp>
        <p:nvSpPr>
          <p:cNvPr id="47136" name="Rectangle 40"/>
          <p:cNvSpPr>
            <a:spLocks noChangeArrowheads="1"/>
          </p:cNvSpPr>
          <p:nvPr/>
        </p:nvSpPr>
        <p:spPr bwMode="auto">
          <a:xfrm>
            <a:off x="3749675" y="4241800"/>
            <a:ext cx="1300163"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TNT 10 mg</a:t>
            </a:r>
          </a:p>
        </p:txBody>
      </p:sp>
      <p:sp>
        <p:nvSpPr>
          <p:cNvPr id="47137" name="Rectangle 41"/>
          <p:cNvSpPr>
            <a:spLocks noChangeArrowheads="1"/>
          </p:cNvSpPr>
          <p:nvPr/>
        </p:nvSpPr>
        <p:spPr bwMode="auto">
          <a:xfrm>
            <a:off x="4519613" y="3898900"/>
            <a:ext cx="1011237"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Lipid-Rx</a:t>
            </a:r>
          </a:p>
        </p:txBody>
      </p:sp>
      <p:sp>
        <p:nvSpPr>
          <p:cNvPr id="47138" name="Rectangle 42"/>
          <p:cNvSpPr>
            <a:spLocks noChangeArrowheads="1"/>
          </p:cNvSpPr>
          <p:nvPr/>
        </p:nvSpPr>
        <p:spPr bwMode="auto">
          <a:xfrm>
            <a:off x="5291138" y="3384550"/>
            <a:ext cx="1082675"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CARE-Pl</a:t>
            </a:r>
          </a:p>
        </p:txBody>
      </p:sp>
      <p:sp>
        <p:nvSpPr>
          <p:cNvPr id="47139" name="Rectangle 43"/>
          <p:cNvSpPr>
            <a:spLocks noChangeArrowheads="1"/>
          </p:cNvSpPr>
          <p:nvPr/>
        </p:nvSpPr>
        <p:spPr bwMode="auto">
          <a:xfrm>
            <a:off x="3663950" y="3384550"/>
            <a:ext cx="1154113"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CARE-Rx</a:t>
            </a:r>
          </a:p>
        </p:txBody>
      </p:sp>
      <p:sp>
        <p:nvSpPr>
          <p:cNvPr id="47140" name="Rectangle 44"/>
          <p:cNvSpPr>
            <a:spLocks noChangeArrowheads="1"/>
          </p:cNvSpPr>
          <p:nvPr/>
        </p:nvSpPr>
        <p:spPr bwMode="auto">
          <a:xfrm>
            <a:off x="4519613" y="2698750"/>
            <a:ext cx="819150"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4S-Rx</a:t>
            </a:r>
          </a:p>
        </p:txBody>
      </p:sp>
      <p:sp>
        <p:nvSpPr>
          <p:cNvPr id="47141" name="Rectangle 45"/>
          <p:cNvSpPr>
            <a:spLocks noChangeArrowheads="1"/>
          </p:cNvSpPr>
          <p:nvPr/>
        </p:nvSpPr>
        <p:spPr bwMode="auto">
          <a:xfrm>
            <a:off x="5378450" y="2527300"/>
            <a:ext cx="939800"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Lipid-Pl</a:t>
            </a:r>
          </a:p>
        </p:txBody>
      </p:sp>
      <p:sp>
        <p:nvSpPr>
          <p:cNvPr id="47142" name="Rectangle 46"/>
          <p:cNvSpPr>
            <a:spLocks noChangeArrowheads="1"/>
          </p:cNvSpPr>
          <p:nvPr/>
        </p:nvSpPr>
        <p:spPr bwMode="auto">
          <a:xfrm>
            <a:off x="5634038" y="2184400"/>
            <a:ext cx="1203325"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TNT Entry</a:t>
            </a:r>
          </a:p>
        </p:txBody>
      </p:sp>
      <p:sp>
        <p:nvSpPr>
          <p:cNvPr id="47143" name="Rectangle 47"/>
          <p:cNvSpPr>
            <a:spLocks noChangeArrowheads="1"/>
          </p:cNvSpPr>
          <p:nvPr/>
        </p:nvSpPr>
        <p:spPr bwMode="auto">
          <a:xfrm>
            <a:off x="6750050" y="1584325"/>
            <a:ext cx="747713"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4S-Pl</a:t>
            </a:r>
          </a:p>
        </p:txBody>
      </p:sp>
      <p:sp>
        <p:nvSpPr>
          <p:cNvPr id="47144" name="Rectangle 48"/>
          <p:cNvSpPr>
            <a:spLocks noChangeArrowheads="1"/>
          </p:cNvSpPr>
          <p:nvPr/>
        </p:nvSpPr>
        <p:spPr bwMode="auto">
          <a:xfrm>
            <a:off x="4176713" y="4498975"/>
            <a:ext cx="1419225"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AFCAPS-Rx</a:t>
            </a:r>
          </a:p>
        </p:txBody>
      </p:sp>
      <p:sp>
        <p:nvSpPr>
          <p:cNvPr id="47145" name="Rectangle 49"/>
          <p:cNvSpPr>
            <a:spLocks noChangeArrowheads="1"/>
          </p:cNvSpPr>
          <p:nvPr/>
        </p:nvSpPr>
        <p:spPr bwMode="auto">
          <a:xfrm>
            <a:off x="5548313" y="3984625"/>
            <a:ext cx="1069975"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WOS-Rx</a:t>
            </a:r>
          </a:p>
        </p:txBody>
      </p:sp>
      <p:sp>
        <p:nvSpPr>
          <p:cNvPr id="47146" name="Rectangle 50"/>
          <p:cNvSpPr>
            <a:spLocks noChangeArrowheads="1"/>
          </p:cNvSpPr>
          <p:nvPr/>
        </p:nvSpPr>
        <p:spPr bwMode="auto">
          <a:xfrm>
            <a:off x="6919913" y="3813175"/>
            <a:ext cx="998537"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WOS-Pl</a:t>
            </a:r>
          </a:p>
        </p:txBody>
      </p:sp>
      <p:sp>
        <p:nvSpPr>
          <p:cNvPr id="47147" name="Rectangle 51"/>
          <p:cNvSpPr>
            <a:spLocks noChangeArrowheads="1"/>
          </p:cNvSpPr>
          <p:nvPr/>
        </p:nvSpPr>
        <p:spPr bwMode="auto">
          <a:xfrm>
            <a:off x="6234113" y="4670425"/>
            <a:ext cx="1347787" cy="366713"/>
          </a:xfrm>
          <a:prstGeom prst="rect">
            <a:avLst/>
          </a:prstGeom>
          <a:noFill/>
          <a:ln w="12700">
            <a:noFill/>
            <a:miter lim="800000"/>
            <a:headEnd/>
            <a:tailEnd/>
          </a:ln>
        </p:spPr>
        <p:txBody>
          <a:bodyPr wrap="none" lIns="109065" tIns="53576" rIns="109065" bIns="53576">
            <a:spAutoFit/>
          </a:bodyPr>
          <a:lstStyle/>
          <a:p>
            <a:pPr defTabSz="1101725" eaLnBrk="0" hangingPunct="0"/>
            <a:r>
              <a:rPr lang="en-US" sz="1700">
                <a:solidFill>
                  <a:schemeClr val="bg1"/>
                </a:solidFill>
                <a:latin typeface="Arial" charset="0"/>
              </a:rPr>
              <a:t>AFCAPS-Pl</a:t>
            </a:r>
          </a:p>
        </p:txBody>
      </p:sp>
      <p:sp>
        <p:nvSpPr>
          <p:cNvPr id="47148" name="Rectangle 52"/>
          <p:cNvSpPr>
            <a:spLocks noChangeArrowheads="1"/>
          </p:cNvSpPr>
          <p:nvPr/>
        </p:nvSpPr>
        <p:spPr bwMode="auto">
          <a:xfrm>
            <a:off x="3171825" y="5867400"/>
            <a:ext cx="4371975" cy="442913"/>
          </a:xfrm>
          <a:prstGeom prst="rect">
            <a:avLst/>
          </a:prstGeom>
          <a:noFill/>
          <a:ln w="12700">
            <a:noFill/>
            <a:miter lim="800000"/>
            <a:headEnd/>
            <a:tailEnd/>
          </a:ln>
        </p:spPr>
        <p:txBody>
          <a:bodyPr wrap="none" lIns="109065" tIns="53576" rIns="109065" bIns="53576">
            <a:spAutoFit/>
          </a:bodyPr>
          <a:lstStyle/>
          <a:p>
            <a:pPr defTabSz="1101725" eaLnBrk="0" hangingPunct="0"/>
            <a:r>
              <a:rPr lang="en-US" sz="2200">
                <a:solidFill>
                  <a:schemeClr val="bg1"/>
                </a:solidFill>
                <a:latin typeface="Arial" charset="0"/>
              </a:rPr>
              <a:t>LDL-cholesterol [mg/dL (mmol/L)]</a:t>
            </a:r>
          </a:p>
        </p:txBody>
      </p:sp>
      <p:sp>
        <p:nvSpPr>
          <p:cNvPr id="47149" name="Rectangle 53"/>
          <p:cNvSpPr>
            <a:spLocks noChangeArrowheads="1"/>
          </p:cNvSpPr>
          <p:nvPr/>
        </p:nvSpPr>
        <p:spPr bwMode="auto">
          <a:xfrm>
            <a:off x="3048000" y="1879600"/>
            <a:ext cx="2598738" cy="693738"/>
          </a:xfrm>
          <a:prstGeom prst="rect">
            <a:avLst/>
          </a:prstGeom>
          <a:noFill/>
          <a:ln w="12700">
            <a:noFill/>
            <a:miter lim="800000"/>
            <a:headEnd/>
            <a:tailEnd/>
          </a:ln>
        </p:spPr>
        <p:txBody>
          <a:bodyPr wrap="none" lIns="109065" tIns="53576" rIns="109065" bIns="53576">
            <a:spAutoFit/>
          </a:bodyPr>
          <a:lstStyle/>
          <a:p>
            <a:pPr defTabSz="1101725" eaLnBrk="0" hangingPunct="0"/>
            <a:r>
              <a:rPr lang="en-US" sz="1900">
                <a:solidFill>
                  <a:schemeClr val="bg1"/>
                </a:solidFill>
                <a:latin typeface="Arial" charset="0"/>
              </a:rPr>
              <a:t>Secondary prevention</a:t>
            </a:r>
          </a:p>
          <a:p>
            <a:pPr defTabSz="1101725" eaLnBrk="0" hangingPunct="0"/>
            <a:r>
              <a:rPr lang="en-US" sz="1900">
                <a:solidFill>
                  <a:schemeClr val="bg1"/>
                </a:solidFill>
                <a:latin typeface="Arial" charset="0"/>
              </a:rPr>
              <a:t>Primary prevention</a:t>
            </a:r>
          </a:p>
        </p:txBody>
      </p:sp>
      <p:sp>
        <p:nvSpPr>
          <p:cNvPr id="47150" name="Line 54"/>
          <p:cNvSpPr>
            <a:spLocks noChangeShapeType="1"/>
          </p:cNvSpPr>
          <p:nvPr/>
        </p:nvSpPr>
        <p:spPr bwMode="auto">
          <a:xfrm>
            <a:off x="2686050" y="2378075"/>
            <a:ext cx="257175" cy="0"/>
          </a:xfrm>
          <a:prstGeom prst="line">
            <a:avLst/>
          </a:prstGeom>
          <a:noFill/>
          <a:ln w="76200">
            <a:solidFill>
              <a:srgbClr val="33CCCC"/>
            </a:solidFill>
            <a:round/>
            <a:headEnd/>
            <a:tailEnd/>
          </a:ln>
        </p:spPr>
        <p:txBody>
          <a:bodyPr wrap="none" anchor="ctr"/>
          <a:lstStyle/>
          <a:p>
            <a:endParaRPr lang="en-US"/>
          </a:p>
        </p:txBody>
      </p:sp>
      <p:sp>
        <p:nvSpPr>
          <p:cNvPr id="47151" name="Line 55"/>
          <p:cNvSpPr>
            <a:spLocks noChangeShapeType="1"/>
          </p:cNvSpPr>
          <p:nvPr/>
        </p:nvSpPr>
        <p:spPr bwMode="auto">
          <a:xfrm>
            <a:off x="2686050" y="2055813"/>
            <a:ext cx="257175" cy="0"/>
          </a:xfrm>
          <a:prstGeom prst="line">
            <a:avLst/>
          </a:prstGeom>
          <a:noFill/>
          <a:ln w="76200">
            <a:solidFill>
              <a:srgbClr val="FF6600"/>
            </a:solidFill>
            <a:round/>
            <a:headEnd/>
            <a:tailEnd/>
          </a:ln>
        </p:spPr>
        <p:txBody>
          <a:bodyPr wrap="none" anchor="ctr"/>
          <a:lstStyle/>
          <a:p>
            <a:endParaRPr lang="en-US"/>
          </a:p>
        </p:txBody>
      </p:sp>
      <p:sp>
        <p:nvSpPr>
          <p:cNvPr id="47152" name="Rectangle 56"/>
          <p:cNvSpPr>
            <a:spLocks noChangeArrowheads="1"/>
          </p:cNvSpPr>
          <p:nvPr/>
        </p:nvSpPr>
        <p:spPr bwMode="auto">
          <a:xfrm>
            <a:off x="3265488" y="4314825"/>
            <a:ext cx="157162" cy="157163"/>
          </a:xfrm>
          <a:prstGeom prst="rect">
            <a:avLst/>
          </a:prstGeom>
          <a:solidFill>
            <a:srgbClr val="FC0128"/>
          </a:solidFill>
          <a:ln w="12700">
            <a:solidFill>
              <a:schemeClr val="tx1"/>
            </a:solidFill>
            <a:miter lim="800000"/>
            <a:headEnd/>
            <a:tailEnd/>
          </a:ln>
        </p:spPr>
        <p:txBody>
          <a:bodyPr wrap="none" anchor="ctr"/>
          <a:lstStyle/>
          <a:p>
            <a:endParaRPr lang="en-US">
              <a:solidFill>
                <a:schemeClr val="bg1"/>
              </a:solidFill>
            </a:endParaRPr>
          </a:p>
        </p:txBody>
      </p:sp>
      <p:sp>
        <p:nvSpPr>
          <p:cNvPr id="47153" name="Rectangle 57"/>
          <p:cNvSpPr>
            <a:spLocks noChangeArrowheads="1"/>
          </p:cNvSpPr>
          <p:nvPr/>
        </p:nvSpPr>
        <p:spPr bwMode="auto">
          <a:xfrm>
            <a:off x="3951288" y="4057650"/>
            <a:ext cx="157162" cy="157163"/>
          </a:xfrm>
          <a:prstGeom prst="rect">
            <a:avLst/>
          </a:prstGeom>
          <a:solidFill>
            <a:srgbClr val="FC0128"/>
          </a:solidFill>
          <a:ln w="12700">
            <a:solidFill>
              <a:schemeClr val="tx1"/>
            </a:solidFill>
            <a:miter lim="800000"/>
            <a:headEnd/>
            <a:tailEnd/>
          </a:ln>
        </p:spPr>
        <p:txBody>
          <a:bodyPr wrap="none" anchor="ctr"/>
          <a:lstStyle/>
          <a:p>
            <a:endParaRPr lang="en-US">
              <a:solidFill>
                <a:schemeClr val="bg1"/>
              </a:solidFill>
            </a:endParaRPr>
          </a:p>
        </p:txBody>
      </p:sp>
      <p:sp>
        <p:nvSpPr>
          <p:cNvPr id="47154" name="Rectangle 58"/>
          <p:cNvSpPr>
            <a:spLocks noChangeArrowheads="1"/>
          </p:cNvSpPr>
          <p:nvPr/>
        </p:nvSpPr>
        <p:spPr bwMode="auto">
          <a:xfrm>
            <a:off x="4035425" y="3886200"/>
            <a:ext cx="158750" cy="157163"/>
          </a:xfrm>
          <a:prstGeom prst="rect">
            <a:avLst/>
          </a:prstGeom>
          <a:solidFill>
            <a:schemeClr val="bg1"/>
          </a:solidFill>
          <a:ln w="12700">
            <a:solidFill>
              <a:schemeClr val="tx2"/>
            </a:solidFill>
            <a:miter lim="800000"/>
            <a:headEnd/>
            <a:tailEnd/>
          </a:ln>
        </p:spPr>
        <p:txBody>
          <a:bodyPr wrap="none" anchor="ctr"/>
          <a:lstStyle/>
          <a:p>
            <a:endParaRPr lang="en-US">
              <a:solidFill>
                <a:schemeClr val="bg1"/>
              </a:solidFill>
            </a:endParaRPr>
          </a:p>
        </p:txBody>
      </p:sp>
      <p:sp>
        <p:nvSpPr>
          <p:cNvPr id="47155" name="Rectangle 59"/>
          <p:cNvSpPr>
            <a:spLocks noChangeArrowheads="1"/>
          </p:cNvSpPr>
          <p:nvPr/>
        </p:nvSpPr>
        <p:spPr bwMode="auto">
          <a:xfrm>
            <a:off x="4551363" y="3714750"/>
            <a:ext cx="155575" cy="157163"/>
          </a:xfrm>
          <a:prstGeom prst="rect">
            <a:avLst/>
          </a:prstGeom>
          <a:solidFill>
            <a:schemeClr val="bg1"/>
          </a:solidFill>
          <a:ln w="12700">
            <a:solidFill>
              <a:schemeClr val="tx2"/>
            </a:solidFill>
            <a:miter lim="800000"/>
            <a:headEnd/>
            <a:tailEnd/>
          </a:ln>
        </p:spPr>
        <p:txBody>
          <a:bodyPr wrap="none" anchor="ctr"/>
          <a:lstStyle/>
          <a:p>
            <a:endParaRPr lang="en-US">
              <a:solidFill>
                <a:schemeClr val="bg1"/>
              </a:solidFill>
            </a:endParaRPr>
          </a:p>
        </p:txBody>
      </p:sp>
      <p:sp>
        <p:nvSpPr>
          <p:cNvPr id="47156" name="Rectangle 60"/>
          <p:cNvSpPr>
            <a:spLocks noChangeArrowheads="1"/>
          </p:cNvSpPr>
          <p:nvPr/>
        </p:nvSpPr>
        <p:spPr bwMode="auto">
          <a:xfrm>
            <a:off x="5492750" y="3200400"/>
            <a:ext cx="157163" cy="157163"/>
          </a:xfrm>
          <a:prstGeom prst="rect">
            <a:avLst/>
          </a:prstGeom>
          <a:solidFill>
            <a:schemeClr val="bg1"/>
          </a:solidFill>
          <a:ln w="12700">
            <a:solidFill>
              <a:schemeClr val="tx2"/>
            </a:solidFill>
            <a:miter lim="800000"/>
            <a:headEnd/>
            <a:tailEnd/>
          </a:ln>
        </p:spPr>
        <p:txBody>
          <a:bodyPr wrap="none" anchor="ctr"/>
          <a:lstStyle/>
          <a:p>
            <a:endParaRPr lang="en-US">
              <a:solidFill>
                <a:schemeClr val="bg1"/>
              </a:solidFill>
            </a:endParaRPr>
          </a:p>
        </p:txBody>
      </p:sp>
      <p:sp>
        <p:nvSpPr>
          <p:cNvPr id="47157" name="Rectangle 61"/>
          <p:cNvSpPr>
            <a:spLocks noChangeArrowheads="1"/>
          </p:cNvSpPr>
          <p:nvPr/>
        </p:nvSpPr>
        <p:spPr bwMode="auto">
          <a:xfrm>
            <a:off x="5835650" y="2943225"/>
            <a:ext cx="157163" cy="157163"/>
          </a:xfrm>
          <a:prstGeom prst="rect">
            <a:avLst/>
          </a:prstGeom>
          <a:solidFill>
            <a:schemeClr val="bg1"/>
          </a:solidFill>
          <a:ln w="12700">
            <a:solidFill>
              <a:schemeClr val="tx2"/>
            </a:solidFill>
            <a:miter lim="800000"/>
            <a:headEnd/>
            <a:tailEnd/>
          </a:ln>
        </p:spPr>
        <p:txBody>
          <a:bodyPr wrap="none" anchor="ctr"/>
          <a:lstStyle/>
          <a:p>
            <a:endParaRPr lang="en-US">
              <a:solidFill>
                <a:schemeClr val="bg1"/>
              </a:solidFill>
            </a:endParaRPr>
          </a:p>
        </p:txBody>
      </p:sp>
      <p:sp>
        <p:nvSpPr>
          <p:cNvPr id="47158" name="Rectangle 62"/>
          <p:cNvSpPr>
            <a:spLocks noChangeArrowheads="1"/>
          </p:cNvSpPr>
          <p:nvPr/>
        </p:nvSpPr>
        <p:spPr bwMode="auto">
          <a:xfrm>
            <a:off x="6351588" y="2600325"/>
            <a:ext cx="157162" cy="157163"/>
          </a:xfrm>
          <a:prstGeom prst="rect">
            <a:avLst/>
          </a:prstGeom>
          <a:solidFill>
            <a:srgbClr val="FC0128"/>
          </a:solidFill>
          <a:ln w="12700">
            <a:solidFill>
              <a:schemeClr val="tx1"/>
            </a:solidFill>
            <a:miter lim="800000"/>
            <a:headEnd/>
            <a:tailEnd/>
          </a:ln>
        </p:spPr>
        <p:txBody>
          <a:bodyPr wrap="none" anchor="ctr"/>
          <a:lstStyle/>
          <a:p>
            <a:endParaRPr lang="en-US">
              <a:solidFill>
                <a:schemeClr val="bg1"/>
              </a:solidFill>
            </a:endParaRPr>
          </a:p>
        </p:txBody>
      </p:sp>
      <p:sp>
        <p:nvSpPr>
          <p:cNvPr id="47159" name="Rectangle 63"/>
          <p:cNvSpPr>
            <a:spLocks noChangeArrowheads="1"/>
          </p:cNvSpPr>
          <p:nvPr/>
        </p:nvSpPr>
        <p:spPr bwMode="auto">
          <a:xfrm>
            <a:off x="7121525" y="1914525"/>
            <a:ext cx="158750" cy="157163"/>
          </a:xfrm>
          <a:prstGeom prst="rect">
            <a:avLst/>
          </a:prstGeom>
          <a:solidFill>
            <a:schemeClr val="bg1"/>
          </a:solidFill>
          <a:ln w="12700">
            <a:solidFill>
              <a:schemeClr val="tx2"/>
            </a:solidFill>
            <a:miter lim="800000"/>
            <a:headEnd/>
            <a:tailEnd/>
          </a:ln>
        </p:spPr>
        <p:txBody>
          <a:bodyPr wrap="none" anchor="ctr"/>
          <a:lstStyle/>
          <a:p>
            <a:endParaRPr lang="en-US">
              <a:solidFill>
                <a:schemeClr val="bg1"/>
              </a:solidFill>
            </a:endParaRPr>
          </a:p>
        </p:txBody>
      </p:sp>
      <p:sp>
        <p:nvSpPr>
          <p:cNvPr id="47160" name="Rectangle 64"/>
          <p:cNvSpPr>
            <a:spLocks noChangeArrowheads="1"/>
          </p:cNvSpPr>
          <p:nvPr/>
        </p:nvSpPr>
        <p:spPr bwMode="auto">
          <a:xfrm>
            <a:off x="4894263" y="3028950"/>
            <a:ext cx="155575" cy="157163"/>
          </a:xfrm>
          <a:prstGeom prst="rect">
            <a:avLst/>
          </a:prstGeom>
          <a:solidFill>
            <a:schemeClr val="bg1"/>
          </a:solidFill>
          <a:ln w="12700">
            <a:solidFill>
              <a:schemeClr val="tx2"/>
            </a:solidFill>
            <a:miter lim="800000"/>
            <a:headEnd/>
            <a:tailEnd/>
          </a:ln>
        </p:spPr>
        <p:txBody>
          <a:bodyPr wrap="none" anchor="ctr"/>
          <a:lstStyle/>
          <a:p>
            <a:endParaRPr lang="en-US">
              <a:solidFill>
                <a:schemeClr val="bg1"/>
              </a:solidFill>
            </a:endParaRPr>
          </a:p>
        </p:txBody>
      </p:sp>
      <p:sp>
        <p:nvSpPr>
          <p:cNvPr id="47161" name="Oval 65"/>
          <p:cNvSpPr>
            <a:spLocks noChangeArrowheads="1"/>
          </p:cNvSpPr>
          <p:nvPr/>
        </p:nvSpPr>
        <p:spPr bwMode="auto">
          <a:xfrm>
            <a:off x="4464050" y="4914900"/>
            <a:ext cx="157163" cy="157163"/>
          </a:xfrm>
          <a:prstGeom prst="ellipse">
            <a:avLst/>
          </a:prstGeom>
          <a:solidFill>
            <a:schemeClr val="bg1"/>
          </a:solidFill>
          <a:ln w="12700">
            <a:solidFill>
              <a:schemeClr val="bg1"/>
            </a:solidFill>
            <a:round/>
            <a:headEnd/>
            <a:tailEnd/>
          </a:ln>
        </p:spPr>
        <p:txBody>
          <a:bodyPr wrap="none" anchor="ctr"/>
          <a:lstStyle/>
          <a:p>
            <a:endParaRPr lang="en-US">
              <a:solidFill>
                <a:schemeClr val="bg1"/>
              </a:solidFill>
            </a:endParaRPr>
          </a:p>
        </p:txBody>
      </p:sp>
      <p:sp>
        <p:nvSpPr>
          <p:cNvPr id="47162" name="Oval 66"/>
          <p:cNvSpPr>
            <a:spLocks noChangeArrowheads="1"/>
          </p:cNvSpPr>
          <p:nvPr/>
        </p:nvSpPr>
        <p:spPr bwMode="auto">
          <a:xfrm>
            <a:off x="6092825" y="4743450"/>
            <a:ext cx="158750" cy="157163"/>
          </a:xfrm>
          <a:prstGeom prst="ellipse">
            <a:avLst/>
          </a:prstGeom>
          <a:solidFill>
            <a:schemeClr val="bg1"/>
          </a:solidFill>
          <a:ln w="12700">
            <a:solidFill>
              <a:schemeClr val="tx1"/>
            </a:solidFill>
            <a:round/>
            <a:headEnd/>
            <a:tailEnd/>
          </a:ln>
        </p:spPr>
        <p:txBody>
          <a:bodyPr wrap="none" anchor="ctr"/>
          <a:lstStyle/>
          <a:p>
            <a:endParaRPr lang="en-US">
              <a:solidFill>
                <a:schemeClr val="bg1"/>
              </a:solidFill>
            </a:endParaRPr>
          </a:p>
        </p:txBody>
      </p:sp>
      <p:sp>
        <p:nvSpPr>
          <p:cNvPr id="47163" name="Oval 67"/>
          <p:cNvSpPr>
            <a:spLocks noChangeArrowheads="1"/>
          </p:cNvSpPr>
          <p:nvPr/>
        </p:nvSpPr>
        <p:spPr bwMode="auto">
          <a:xfrm>
            <a:off x="7294563" y="4229100"/>
            <a:ext cx="155575" cy="157163"/>
          </a:xfrm>
          <a:prstGeom prst="ellipse">
            <a:avLst/>
          </a:prstGeom>
          <a:solidFill>
            <a:schemeClr val="bg1"/>
          </a:solidFill>
          <a:ln w="12700">
            <a:solidFill>
              <a:schemeClr val="tx1"/>
            </a:solidFill>
            <a:round/>
            <a:headEnd/>
            <a:tailEnd/>
          </a:ln>
        </p:spPr>
        <p:txBody>
          <a:bodyPr wrap="none" anchor="ctr"/>
          <a:lstStyle/>
          <a:p>
            <a:endParaRPr lang="en-US">
              <a:solidFill>
                <a:schemeClr val="bg1"/>
              </a:solidFill>
            </a:endParaRPr>
          </a:p>
        </p:txBody>
      </p:sp>
      <p:sp>
        <p:nvSpPr>
          <p:cNvPr id="47164" name="Oval 68"/>
          <p:cNvSpPr>
            <a:spLocks noChangeArrowheads="1"/>
          </p:cNvSpPr>
          <p:nvPr/>
        </p:nvSpPr>
        <p:spPr bwMode="auto">
          <a:xfrm>
            <a:off x="5922963" y="4314825"/>
            <a:ext cx="155575" cy="157163"/>
          </a:xfrm>
          <a:prstGeom prst="ellipse">
            <a:avLst/>
          </a:prstGeom>
          <a:solidFill>
            <a:schemeClr val="bg1"/>
          </a:solidFill>
          <a:ln w="12700">
            <a:solidFill>
              <a:schemeClr val="tx1"/>
            </a:solidFill>
            <a:round/>
            <a:headEnd/>
            <a:tailEnd/>
          </a:ln>
        </p:spPr>
        <p:txBody>
          <a:bodyPr wrap="none" anchor="ctr"/>
          <a:lstStyle/>
          <a:p>
            <a:endParaRPr lang="en-US">
              <a:solidFill>
                <a:schemeClr val="bg1"/>
              </a:solidFill>
            </a:endParaRPr>
          </a:p>
        </p:txBody>
      </p:sp>
      <p:sp useBgFill="1">
        <p:nvSpPr>
          <p:cNvPr id="71" name="TextBox 70"/>
          <p:cNvSpPr txBox="1"/>
          <p:nvPr/>
        </p:nvSpPr>
        <p:spPr>
          <a:xfrm>
            <a:off x="285720" y="1714488"/>
            <a:ext cx="8143932" cy="4462760"/>
          </a:xfrm>
          <a:prstGeom prst="rect">
            <a:avLst/>
          </a:prstGeom>
          <a:ln>
            <a:solidFill>
              <a:schemeClr val="bg1"/>
            </a:solidFill>
          </a:ln>
          <a:effectLst>
            <a:outerShdw blurRad="50800" dist="38100" dir="2700000" algn="tl" rotWithShape="0">
              <a:schemeClr val="bg1">
                <a:alpha val="40000"/>
              </a:schemeClr>
            </a:outerShdw>
          </a:effectLst>
        </p:spPr>
        <p:txBody>
          <a:bodyPr wrap="square" rtlCol="0">
            <a:spAutoFit/>
          </a:bodyPr>
          <a:lstStyle/>
          <a:p>
            <a:r>
              <a:rPr lang="en-US" sz="4400" i="0" dirty="0" smtClean="0">
                <a:solidFill>
                  <a:schemeClr val="bg1"/>
                </a:solidFill>
              </a:rPr>
              <a:t>Disadvantages</a:t>
            </a:r>
          </a:p>
          <a:p>
            <a:pPr lvl="1">
              <a:buFont typeface="Arial" pitchFamily="34" charset="0"/>
              <a:buChar char="•"/>
            </a:pPr>
            <a:r>
              <a:rPr lang="en-US" sz="4000" i="0" dirty="0" smtClean="0">
                <a:solidFill>
                  <a:schemeClr val="bg1"/>
                </a:solidFill>
              </a:rPr>
              <a:t>Large sample size</a:t>
            </a:r>
          </a:p>
          <a:p>
            <a:pPr lvl="1">
              <a:buFont typeface="Arial" pitchFamily="34" charset="0"/>
              <a:buChar char="•"/>
            </a:pPr>
            <a:r>
              <a:rPr lang="en-US" sz="4000" i="0" dirty="0" smtClean="0">
                <a:solidFill>
                  <a:schemeClr val="bg1"/>
                </a:solidFill>
              </a:rPr>
              <a:t>Long duration of studies</a:t>
            </a:r>
          </a:p>
          <a:p>
            <a:pPr lvl="1">
              <a:buFont typeface="Arial" pitchFamily="34" charset="0"/>
              <a:buChar char="•"/>
            </a:pPr>
            <a:r>
              <a:rPr lang="en-US" sz="4000" i="0" dirty="0" smtClean="0">
                <a:solidFill>
                  <a:schemeClr val="bg1"/>
                </a:solidFill>
              </a:rPr>
              <a:t>Expensive</a:t>
            </a:r>
          </a:p>
          <a:p>
            <a:pPr lvl="1">
              <a:buFont typeface="Arial" pitchFamily="34" charset="0"/>
              <a:buChar char="•"/>
            </a:pPr>
            <a:r>
              <a:rPr lang="en-US" sz="4000" i="0" dirty="0" smtClean="0">
                <a:solidFill>
                  <a:schemeClr val="bg1"/>
                </a:solidFill>
              </a:rPr>
              <a:t>Mean therapeutic targets</a:t>
            </a:r>
          </a:p>
          <a:p>
            <a:pPr lvl="1">
              <a:buFont typeface="Arial" pitchFamily="34" charset="0"/>
              <a:buChar char="•"/>
            </a:pPr>
            <a:r>
              <a:rPr lang="en-US" sz="4000" i="0" dirty="0" smtClean="0">
                <a:solidFill>
                  <a:schemeClr val="bg1"/>
                </a:solidFill>
              </a:rPr>
              <a:t>Difficult to show incremental benefit over contemporary therapy</a:t>
            </a:r>
            <a:endParaRPr lang="en-US" sz="4000" i="0" dirty="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 Continuing Medical Implementation ®                                       …..</a:t>
            </a:r>
            <a:r>
              <a:rPr lang="en-US" i="1" smtClean="0"/>
              <a:t>.bridging the care gap </a:t>
            </a:r>
            <a:endParaRPr lang="en-US" i="1"/>
          </a:p>
        </p:txBody>
      </p:sp>
      <p:pic>
        <p:nvPicPr>
          <p:cNvPr id="27443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Continuing Medical Implementation ®                                       …..</a:t>
            </a:r>
            <a:r>
              <a:rPr lang="en-US" i="1" smtClean="0"/>
              <a:t>.bridging the care gap </a:t>
            </a:r>
            <a:endParaRPr lang="en-US" i="1"/>
          </a:p>
        </p:txBody>
      </p:sp>
      <p:pic>
        <p:nvPicPr>
          <p:cNvPr id="4099" name="Picture 3"/>
          <p:cNvPicPr>
            <a:picLocks noGrp="1" noChangeAspect="1" noChangeArrowheads="1"/>
          </p:cNvPicPr>
          <p:nvPr>
            <p:ph idx="1"/>
          </p:nvPr>
        </p:nvPicPr>
        <p:blipFill>
          <a:blip r:embed="rId2" cstate="print"/>
          <a:srcRect/>
          <a:stretch>
            <a:fillRect/>
          </a:stretch>
        </p:blipFill>
        <p:spPr bwMode="auto">
          <a:xfrm>
            <a:off x="0" y="-1"/>
            <a:ext cx="9144000" cy="6858001"/>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Continuing Medical Implementation ®                                       …..</a:t>
            </a:r>
            <a:r>
              <a:rPr lang="en-US" i="1" smtClean="0"/>
              <a:t>.bridging the care gap </a:t>
            </a:r>
            <a:endParaRPr lang="en-US" i="1"/>
          </a:p>
        </p:txBody>
      </p:sp>
      <p:pic>
        <p:nvPicPr>
          <p:cNvPr id="5123" name="Picture 3"/>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Continuing Medical Implementation ®                                       …..</a:t>
            </a:r>
            <a:r>
              <a:rPr lang="en-US" i="1" smtClean="0"/>
              <a:t>.bridging the care gap </a:t>
            </a:r>
            <a:endParaRPr lang="en-US" i="1"/>
          </a:p>
        </p:txBody>
      </p:sp>
      <p:pic>
        <p:nvPicPr>
          <p:cNvPr id="614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Continuing Medical Implementation ®                                       …..</a:t>
            </a:r>
            <a:r>
              <a:rPr lang="en-US" i="1" smtClean="0"/>
              <a:t>.bridging the care gap </a:t>
            </a:r>
            <a:endParaRPr lang="en-US" i="1"/>
          </a:p>
        </p:txBody>
      </p:sp>
      <p:pic>
        <p:nvPicPr>
          <p:cNvPr id="819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Continuing Medical Implementation ®                                       …..</a:t>
            </a:r>
            <a:r>
              <a:rPr lang="en-US" i="1" smtClean="0"/>
              <a:t>.bridging the care gap </a:t>
            </a:r>
            <a:endParaRPr lang="en-US" i="1"/>
          </a:p>
        </p:txBody>
      </p:sp>
      <p:pic>
        <p:nvPicPr>
          <p:cNvPr id="9218" name="Picture 2"/>
          <p:cNvPicPr>
            <a:picLocks noGrp="1" noChangeAspect="1" noChangeArrowheads="1"/>
          </p:cNvPicPr>
          <p:nvPr>
            <p:ph idx="1"/>
          </p:nvPr>
        </p:nvPicPr>
        <p:blipFill>
          <a:blip r:embed="rId2" cstate="print"/>
          <a:srcRect/>
          <a:stretch>
            <a:fillRect/>
          </a:stretch>
        </p:blipFill>
        <p:spPr bwMode="auto">
          <a:xfrm>
            <a:off x="0" y="0"/>
            <a:ext cx="9118875"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t>© </a:t>
            </a:r>
            <a:r>
              <a:rPr lang="en-US">
                <a:cs typeface="Arial" pitchFamily="34" charset="0"/>
              </a:rPr>
              <a:t>Continuing Medical Implementation </a:t>
            </a:r>
            <a:r>
              <a:rPr lang="en-US"/>
              <a:t>®</a:t>
            </a:r>
            <a:r>
              <a:rPr lang="en-US">
                <a:cs typeface="Arial" pitchFamily="34" charset="0"/>
              </a:rPr>
              <a:t>                                       …..</a:t>
            </a:r>
            <a:r>
              <a:rPr lang="en-US" i="1">
                <a:cs typeface="Arial" pitchFamily="34" charset="0"/>
              </a:rPr>
              <a:t>.bridging the care gap </a:t>
            </a:r>
          </a:p>
        </p:txBody>
      </p:sp>
      <p:pic>
        <p:nvPicPr>
          <p:cNvPr id="394242" name="Picture 2"/>
          <p:cNvPicPr>
            <a:picLocks noChangeAspect="1" noChangeArrowheads="1"/>
          </p:cNvPicPr>
          <p:nvPr/>
        </p:nvPicPr>
        <p:blipFill>
          <a:blip r:embed="rId3" cstate="print"/>
          <a:srcRect/>
          <a:stretch>
            <a:fillRect/>
          </a:stretch>
        </p:blipFill>
        <p:spPr bwMode="auto">
          <a:xfrm>
            <a:off x="0" y="1654175"/>
            <a:ext cx="9144000" cy="4899025"/>
          </a:xfrm>
          <a:prstGeom prst="rect">
            <a:avLst/>
          </a:prstGeom>
          <a:noFill/>
        </p:spPr>
      </p:pic>
      <p:sp>
        <p:nvSpPr>
          <p:cNvPr id="394243" name="Rectangle 3"/>
          <p:cNvSpPr>
            <a:spLocks noGrp="1" noChangeArrowheads="1"/>
          </p:cNvSpPr>
          <p:nvPr>
            <p:ph type="title"/>
          </p:nvPr>
        </p:nvSpPr>
        <p:spPr>
          <a:xfrm>
            <a:off x="3657600" y="304800"/>
            <a:ext cx="3429000" cy="838200"/>
          </a:xfrm>
          <a:solidFill>
            <a:srgbClr val="FF0000"/>
          </a:solidFill>
          <a:ln w="38100" cmpd="dbl">
            <a:solidFill>
              <a:schemeClr val="bg1"/>
            </a:solidFill>
          </a:ln>
        </p:spPr>
        <p:txBody>
          <a:bodyPr/>
          <a:lstStyle/>
          <a:p>
            <a:r>
              <a:rPr lang="en-US"/>
              <a:t>Precautions</a:t>
            </a:r>
          </a:p>
        </p:txBody>
      </p:sp>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Continuing Medical Implementation ®                                       …..</a:t>
            </a:r>
            <a:r>
              <a:rPr lang="en-US" i="1" smtClean="0"/>
              <a:t>.bridging the care gap </a:t>
            </a:r>
            <a:endParaRPr lang="en-US" i="1"/>
          </a:p>
        </p:txBody>
      </p:sp>
      <p:pic>
        <p:nvPicPr>
          <p:cNvPr id="717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Continuing Medical Implementation ®                                       …..</a:t>
            </a:r>
            <a:r>
              <a:rPr lang="en-US" i="1" smtClean="0"/>
              <a:t>.bridging the care gap </a:t>
            </a:r>
            <a:endParaRPr lang="en-US" i="1"/>
          </a:p>
        </p:txBody>
      </p:sp>
      <p:pic>
        <p:nvPicPr>
          <p:cNvPr id="10242" name="Picture 2"/>
          <p:cNvPicPr>
            <a:picLocks noGrp="1" noChangeAspect="1" noChangeArrowheads="1"/>
          </p:cNvPicPr>
          <p:nvPr>
            <p:ph idx="1"/>
          </p:nvPr>
        </p:nvPicPr>
        <p:blipFill>
          <a:blip r:embed="rId2" cstate="print"/>
          <a:srcRect/>
          <a:stretch>
            <a:fillRect/>
          </a:stretch>
        </p:blipFill>
        <p:spPr bwMode="auto">
          <a:xfrm>
            <a:off x="0" y="0"/>
            <a:ext cx="9118875"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 </a:t>
            </a:r>
            <a:r>
              <a:rPr lang="en-US">
                <a:cs typeface="Arial" pitchFamily="34" charset="0"/>
              </a:rPr>
              <a:t>Continuing Medical Implementation </a:t>
            </a:r>
            <a:r>
              <a:rPr lang="en-US"/>
              <a:t>®</a:t>
            </a:r>
            <a:r>
              <a:rPr lang="en-US">
                <a:cs typeface="Arial" pitchFamily="34" charset="0"/>
              </a:rPr>
              <a:t>                                       …..</a:t>
            </a:r>
            <a:r>
              <a:rPr lang="en-US" i="1">
                <a:cs typeface="Arial" pitchFamily="34" charset="0"/>
              </a:rPr>
              <a:t>.bridging the care gap </a:t>
            </a:r>
          </a:p>
        </p:txBody>
      </p:sp>
      <p:sp>
        <p:nvSpPr>
          <p:cNvPr id="485378" name="Rectangle 2"/>
          <p:cNvSpPr>
            <a:spLocks noGrp="1" noChangeArrowheads="1"/>
          </p:cNvSpPr>
          <p:nvPr>
            <p:ph type="title"/>
          </p:nvPr>
        </p:nvSpPr>
        <p:spPr/>
        <p:txBody>
          <a:bodyPr/>
          <a:lstStyle/>
          <a:p>
            <a:endParaRPr lang="en-US"/>
          </a:p>
        </p:txBody>
      </p:sp>
      <p:sp>
        <p:nvSpPr>
          <p:cNvPr id="485379" name="Rectangle 3"/>
          <p:cNvSpPr>
            <a:spLocks noGrp="1" noChangeArrowheads="1"/>
          </p:cNvSpPr>
          <p:nvPr>
            <p:ph type="body" idx="1"/>
          </p:nvPr>
        </p:nvSpPr>
        <p:spPr/>
        <p:txBody>
          <a:bodyPr/>
          <a:lstStyle/>
          <a:p>
            <a:endParaRPr lang="en-US"/>
          </a:p>
        </p:txBody>
      </p:sp>
      <p:pic>
        <p:nvPicPr>
          <p:cNvPr id="48538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ph/>
          </p:nvPr>
        </p:nvGraphicFramePr>
        <p:xfrm>
          <a:off x="1752600" y="87313"/>
          <a:ext cx="6003925" cy="6681787"/>
        </p:xfrm>
        <a:graphic>
          <a:graphicData uri="http://schemas.openxmlformats.org/presentationml/2006/ole">
            <p:oleObj spid="_x0000_s22530" name="Bitmap Image" r:id="rId4" imgW="8183117" imgH="9104762" progId="PBrush">
              <p:embed/>
            </p:oleObj>
          </a:graphicData>
        </a:graphic>
      </p:graphicFrame>
      <p:sp>
        <p:nvSpPr>
          <p:cNvPr id="22531" name="Footer Placeholder 3"/>
          <p:cNvSpPr>
            <a:spLocks noGrp="1"/>
          </p:cNvSpPr>
          <p:nvPr>
            <p:ph type="ftr" sz="quarter" idx="11"/>
          </p:nvPr>
        </p:nvSpPr>
        <p:spPr>
          <a:noFill/>
        </p:spPr>
        <p:txBody>
          <a:bodyPr/>
          <a:lstStyle/>
          <a:p>
            <a:r>
              <a:rPr lang="en-US" smtClean="0"/>
              <a:t>© </a:t>
            </a:r>
            <a:r>
              <a:rPr lang="en-US" smtClean="0">
                <a:cs typeface="Arial" charset="0"/>
              </a:rPr>
              <a:t>Continuing Medical Implementation </a:t>
            </a:r>
            <a:r>
              <a:rPr lang="en-US" smtClean="0"/>
              <a:t>®</a:t>
            </a:r>
            <a:r>
              <a:rPr lang="en-US" smtClean="0">
                <a:cs typeface="Arial" charset="0"/>
              </a:rPr>
              <a:t>                                       …..</a:t>
            </a:r>
            <a:r>
              <a:rPr lang="en-US" i="1" smtClean="0">
                <a:cs typeface="Arial" charset="0"/>
              </a:rPr>
              <a:t>.bridging the care gap </a:t>
            </a:r>
          </a:p>
        </p:txBody>
      </p: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Continuing Medical Implementation ®                                       …..</a:t>
            </a:r>
            <a:r>
              <a:rPr lang="en-US" i="1" smtClean="0"/>
              <a:t>.bridging the care gap </a:t>
            </a:r>
            <a:endParaRPr lang="en-US" i="1"/>
          </a:p>
        </p:txBody>
      </p:sp>
      <p:pic>
        <p:nvPicPr>
          <p:cNvPr id="11266" name="Picture 2"/>
          <p:cNvPicPr>
            <a:picLocks noGrp="1" noChangeAspect="1" noChangeArrowheads="1"/>
          </p:cNvPicPr>
          <p:nvPr>
            <p:ph idx="1"/>
          </p:nvPr>
        </p:nvPicPr>
        <p:blipFill>
          <a:blip r:embed="rId2" cstate="print"/>
          <a:srcRect/>
          <a:stretch>
            <a:fillRect/>
          </a:stretch>
        </p:blipFill>
        <p:spPr bwMode="auto">
          <a:xfrm>
            <a:off x="0" y="-1"/>
            <a:ext cx="9144000" cy="6858001"/>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Continuing Medical Implementation ®                                       …..</a:t>
            </a:r>
            <a:r>
              <a:rPr lang="en-US" i="1" smtClean="0"/>
              <a:t>.bridging the care gap </a:t>
            </a:r>
            <a:endParaRPr lang="en-US" i="1"/>
          </a:p>
        </p:txBody>
      </p:sp>
      <p:pic>
        <p:nvPicPr>
          <p:cNvPr id="14338" name="Picture 2"/>
          <p:cNvPicPr>
            <a:picLocks noGrp="1" noChangeAspect="1" noChangeArrowheads="1"/>
          </p:cNvPicPr>
          <p:nvPr>
            <p:ph idx="1"/>
          </p:nvPr>
        </p:nvPicPr>
        <p:blipFill>
          <a:blip r:embed="rId2" cstate="print"/>
          <a:srcRect/>
          <a:stretch>
            <a:fillRect/>
          </a:stretch>
        </p:blipFill>
        <p:spPr bwMode="auto">
          <a:xfrm>
            <a:off x="0" y="0"/>
            <a:ext cx="9131738"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Continuing Medical Implementation ®                                       …..</a:t>
            </a:r>
            <a:r>
              <a:rPr lang="en-US" i="1" smtClean="0"/>
              <a:t>.bridging the care gap </a:t>
            </a:r>
            <a:endParaRPr lang="en-US" i="1"/>
          </a:p>
        </p:txBody>
      </p:sp>
      <p:pic>
        <p:nvPicPr>
          <p:cNvPr id="13314" name="Picture 2"/>
          <p:cNvPicPr>
            <a:picLocks noGrp="1" noChangeAspect="1" noChangeArrowheads="1"/>
          </p:cNvPicPr>
          <p:nvPr>
            <p:ph idx="1"/>
          </p:nvPr>
        </p:nvPicPr>
        <p:blipFill>
          <a:blip r:embed="rId2" cstate="print"/>
          <a:srcRect/>
          <a:stretch>
            <a:fillRect/>
          </a:stretch>
        </p:blipFill>
        <p:spPr bwMode="auto">
          <a:xfrm>
            <a:off x="0" y="0"/>
            <a:ext cx="9130288"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Continuing Medical Implementation ®                                       …..</a:t>
            </a:r>
            <a:r>
              <a:rPr lang="en-US" i="1" smtClean="0"/>
              <a:t>.bridging the care gap </a:t>
            </a:r>
            <a:endParaRPr lang="en-US" i="1"/>
          </a:p>
        </p:txBody>
      </p:sp>
      <p:pic>
        <p:nvPicPr>
          <p:cNvPr id="12290" name="Picture 2"/>
          <p:cNvPicPr>
            <a:picLocks noGrp="1" noChangeAspect="1" noChangeArrowheads="1"/>
          </p:cNvPicPr>
          <p:nvPr>
            <p:ph idx="1"/>
          </p:nvPr>
        </p:nvPicPr>
        <p:blipFill>
          <a:blip r:embed="rId2" cstate="print"/>
          <a:srcRect/>
          <a:stretch>
            <a:fillRect/>
          </a:stretch>
        </p:blipFill>
        <p:spPr bwMode="auto">
          <a:xfrm>
            <a:off x="0" y="0"/>
            <a:ext cx="9118875"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Continuing Medical Implementation ®                                       …..</a:t>
            </a:r>
            <a:r>
              <a:rPr lang="en-US" i="1" smtClean="0"/>
              <a:t>.bridging the care gap </a:t>
            </a:r>
            <a:endParaRPr lang="en-US" i="1"/>
          </a:p>
        </p:txBody>
      </p:sp>
      <p:pic>
        <p:nvPicPr>
          <p:cNvPr id="16386" name="Picture 2"/>
          <p:cNvPicPr>
            <a:picLocks noGrp="1" noChangeAspect="1" noChangeArrowheads="1"/>
          </p:cNvPicPr>
          <p:nvPr>
            <p:ph idx="1"/>
          </p:nvPr>
        </p:nvPicPr>
        <p:blipFill>
          <a:blip r:embed="rId2" cstate="print"/>
          <a:srcRect/>
          <a:stretch>
            <a:fillRect/>
          </a:stretch>
        </p:blipFill>
        <p:spPr bwMode="auto">
          <a:xfrm>
            <a:off x="0" y="0"/>
            <a:ext cx="9131738"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Continuing Medical Implementation ®                                       …..</a:t>
            </a:r>
            <a:r>
              <a:rPr lang="en-US" i="1" smtClean="0"/>
              <a:t>.bridging the care gap </a:t>
            </a:r>
            <a:endParaRPr lang="en-US" i="1"/>
          </a:p>
        </p:txBody>
      </p:sp>
      <p:pic>
        <p:nvPicPr>
          <p:cNvPr id="1741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Continuing Medical Implementation ®                                       …..</a:t>
            </a:r>
            <a:r>
              <a:rPr lang="en-US" i="1" smtClean="0"/>
              <a:t>.bridging the care gap </a:t>
            </a:r>
            <a:endParaRPr lang="en-US" i="1"/>
          </a:p>
        </p:txBody>
      </p:sp>
      <p:pic>
        <p:nvPicPr>
          <p:cNvPr id="1843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 y="0"/>
            <a:ext cx="9143999"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1"/>
            <a:ext cx="9143999"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Continuing Medical Implementation ®                                       …..</a:t>
            </a:r>
            <a:r>
              <a:rPr lang="en-US" i="1" smtClean="0"/>
              <a:t>.bridging the care gap </a:t>
            </a:r>
            <a:endParaRPr lang="en-US" i="1"/>
          </a:p>
        </p:txBody>
      </p:sp>
      <p:pic>
        <p:nvPicPr>
          <p:cNvPr id="27545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66" y="428612"/>
            <a:ext cx="7358114" cy="1143000"/>
          </a:xfrm>
        </p:spPr>
        <p:txBody>
          <a:bodyPr/>
          <a:lstStyle/>
          <a:p>
            <a:pPr eaLnBrk="1" hangingPunct="1">
              <a:defRPr/>
            </a:pPr>
            <a:r>
              <a:rPr lang="en-US" dirty="0" smtClean="0"/>
              <a:t>Surrogate End-point </a:t>
            </a:r>
            <a:br>
              <a:rPr lang="en-US" dirty="0" smtClean="0"/>
            </a:br>
            <a:r>
              <a:rPr lang="en-US" dirty="0" smtClean="0"/>
              <a:t>Trials</a:t>
            </a:r>
            <a:br>
              <a:rPr lang="en-US" dirty="0" smtClean="0"/>
            </a:br>
            <a:endParaRPr lang="en-US" dirty="0" smtClean="0"/>
          </a:p>
        </p:txBody>
      </p:sp>
      <p:sp>
        <p:nvSpPr>
          <p:cNvPr id="5" name="Text Placeholder 4"/>
          <p:cNvSpPr>
            <a:spLocks noGrp="1"/>
          </p:cNvSpPr>
          <p:nvPr>
            <p:ph type="body" idx="1"/>
          </p:nvPr>
        </p:nvSpPr>
        <p:spPr/>
        <p:txBody>
          <a:bodyPr/>
          <a:lstStyle/>
          <a:p>
            <a:pPr algn="ctr"/>
            <a:r>
              <a:rPr lang="en-US" sz="2800" dirty="0" smtClean="0"/>
              <a:t>IVUS Studies</a:t>
            </a:r>
            <a:endParaRPr lang="en-US" sz="2800" dirty="0"/>
          </a:p>
        </p:txBody>
      </p:sp>
      <p:pic>
        <p:nvPicPr>
          <p:cNvPr id="49155" name="Content Placeholder 4" descr="REVERSAL.jpg"/>
          <p:cNvPicPr>
            <a:picLocks noGrp="1" noChangeAspect="1"/>
          </p:cNvPicPr>
          <p:nvPr>
            <p:ph sz="half" idx="2"/>
          </p:nvPr>
        </p:nvPicPr>
        <p:blipFill>
          <a:blip r:embed="rId3" cstate="print"/>
          <a:stretch>
            <a:fillRect/>
          </a:stretch>
        </p:blipFill>
        <p:spPr>
          <a:xfrm>
            <a:off x="357158" y="2500306"/>
            <a:ext cx="4040188" cy="3315947"/>
          </a:xfrm>
        </p:spPr>
      </p:pic>
      <p:sp>
        <p:nvSpPr>
          <p:cNvPr id="6" name="Text Placeholder 5"/>
          <p:cNvSpPr>
            <a:spLocks noGrp="1"/>
          </p:cNvSpPr>
          <p:nvPr>
            <p:ph type="body" sz="quarter" idx="3"/>
          </p:nvPr>
        </p:nvSpPr>
        <p:spPr/>
        <p:txBody>
          <a:bodyPr/>
          <a:lstStyle/>
          <a:p>
            <a:pPr algn="ctr"/>
            <a:r>
              <a:rPr lang="en-US" sz="2800" dirty="0" smtClean="0"/>
              <a:t>CIMT Studies</a:t>
            </a:r>
            <a:endParaRPr lang="en-US" sz="2800" dirty="0"/>
          </a:p>
        </p:txBody>
      </p:sp>
      <p:sp>
        <p:nvSpPr>
          <p:cNvPr id="49156" name="Footer Placeholder 2"/>
          <p:cNvSpPr>
            <a:spLocks noGrp="1"/>
          </p:cNvSpPr>
          <p:nvPr>
            <p:ph type="ftr" sz="quarter" idx="11"/>
          </p:nvPr>
        </p:nvSpPr>
        <p:spPr>
          <a:noFill/>
        </p:spPr>
        <p:txBody>
          <a:bodyPr/>
          <a:lstStyle/>
          <a:p>
            <a:r>
              <a:rPr lang="en-US" dirty="0" smtClean="0"/>
              <a:t>© Continuing Medical Implementation ®                                       …..</a:t>
            </a:r>
            <a:r>
              <a:rPr lang="en-US" i="1" dirty="0" smtClean="0"/>
              <a:t>.bridging the care gap </a:t>
            </a:r>
          </a:p>
        </p:txBody>
      </p:sp>
      <p:pic>
        <p:nvPicPr>
          <p:cNvPr id="8" name="Picture 8" descr="ctxtracedbulb"/>
          <p:cNvPicPr>
            <a:picLocks noGrp="1" noChangeAspect="1" noChangeArrowheads="1"/>
          </p:cNvPicPr>
          <p:nvPr>
            <p:ph sz="quarter" idx="4"/>
          </p:nvPr>
        </p:nvPicPr>
        <p:blipFill>
          <a:blip r:embed="rId4" cstate="print"/>
          <a:srcRect/>
          <a:stretch>
            <a:fillRect/>
          </a:stretch>
        </p:blipFill>
        <p:spPr bwMode="auto">
          <a:xfrm>
            <a:off x="4500562" y="2502475"/>
            <a:ext cx="4500594" cy="3355417"/>
          </a:xfrm>
          <a:prstGeom prst="rect">
            <a:avLst/>
          </a:prstGeom>
          <a:noFill/>
        </p:spPr>
      </p:pic>
      <p:sp useBgFill="1">
        <p:nvSpPr>
          <p:cNvPr id="9" name="TextBox 8"/>
          <p:cNvSpPr txBox="1"/>
          <p:nvPr/>
        </p:nvSpPr>
        <p:spPr>
          <a:xfrm>
            <a:off x="928662" y="1785926"/>
            <a:ext cx="7500990" cy="4524315"/>
          </a:xfrm>
          <a:prstGeom prst="rect">
            <a:avLst/>
          </a:prstGeom>
          <a:ln>
            <a:solidFill>
              <a:schemeClr val="bg1"/>
            </a:solidFill>
          </a:ln>
          <a:effectLst>
            <a:outerShdw blurRad="50800" dist="38100" dir="2700000" algn="tl" rotWithShape="0">
              <a:prstClr val="black">
                <a:alpha val="40000"/>
              </a:prstClr>
            </a:outerShdw>
          </a:effectLst>
        </p:spPr>
        <p:txBody>
          <a:bodyPr wrap="square" rtlCol="0">
            <a:spAutoFit/>
          </a:bodyPr>
          <a:lstStyle/>
          <a:p>
            <a:r>
              <a:rPr lang="en-US" sz="3600" dirty="0" smtClean="0">
                <a:solidFill>
                  <a:schemeClr val="bg1"/>
                </a:solidFill>
              </a:rPr>
              <a:t>Advantages</a:t>
            </a:r>
          </a:p>
          <a:p>
            <a:pPr>
              <a:buFont typeface="Arial" pitchFamily="34" charset="0"/>
              <a:buChar char="•"/>
            </a:pPr>
            <a:r>
              <a:rPr lang="en-US" sz="3600" dirty="0" smtClean="0">
                <a:solidFill>
                  <a:schemeClr val="bg1"/>
                </a:solidFill>
              </a:rPr>
              <a:t>Smaller sample size</a:t>
            </a:r>
          </a:p>
          <a:p>
            <a:pPr>
              <a:buFont typeface="Arial" pitchFamily="34" charset="0"/>
              <a:buChar char="•"/>
            </a:pPr>
            <a:r>
              <a:rPr lang="en-US" sz="3600" dirty="0" smtClean="0">
                <a:solidFill>
                  <a:schemeClr val="bg1"/>
                </a:solidFill>
              </a:rPr>
              <a:t>More rapid results</a:t>
            </a:r>
          </a:p>
          <a:p>
            <a:pPr>
              <a:buFont typeface="Arial" pitchFamily="34" charset="0"/>
              <a:buChar char="•"/>
            </a:pPr>
            <a:r>
              <a:rPr lang="en-US" sz="3600" dirty="0" smtClean="0">
                <a:solidFill>
                  <a:schemeClr val="bg1"/>
                </a:solidFill>
              </a:rPr>
              <a:t>Lower costs</a:t>
            </a:r>
          </a:p>
          <a:p>
            <a:r>
              <a:rPr lang="en-US" sz="3600" dirty="0" smtClean="0">
                <a:solidFill>
                  <a:schemeClr val="bg1"/>
                </a:solidFill>
              </a:rPr>
              <a:t>Disadvantages</a:t>
            </a:r>
          </a:p>
          <a:p>
            <a:pPr>
              <a:buFont typeface="Arial" pitchFamily="34" charset="0"/>
              <a:buChar char="•"/>
            </a:pPr>
            <a:r>
              <a:rPr lang="en-US" sz="3600" dirty="0" smtClean="0">
                <a:solidFill>
                  <a:schemeClr val="bg1"/>
                </a:solidFill>
              </a:rPr>
              <a:t>May not always predict clinical events</a:t>
            </a:r>
          </a:p>
          <a:p>
            <a:pPr>
              <a:buFont typeface="Arial" pitchFamily="34" charset="0"/>
              <a:buChar char="•"/>
            </a:pPr>
            <a:r>
              <a:rPr lang="en-US" sz="3600" dirty="0" smtClean="0">
                <a:solidFill>
                  <a:schemeClr val="bg1"/>
                </a:solidFill>
              </a:rPr>
              <a:t>Measure parameters earlier in the atherosclerotic timeline</a:t>
            </a:r>
            <a:endParaRPr lang="en-US" sz="3600" dirty="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3" name="Picture 3"/>
          <p:cNvPicPr>
            <a:picLocks noChangeAspect="1" noChangeArrowheads="1"/>
          </p:cNvPicPr>
          <p:nvPr/>
        </p:nvPicPr>
        <p:blipFill>
          <a:blip r:embed="rId3" cstate="print"/>
          <a:srcRect/>
          <a:stretch>
            <a:fillRect/>
          </a:stretch>
        </p:blipFill>
        <p:spPr bwMode="auto">
          <a:xfrm>
            <a:off x="-32" y="-24"/>
            <a:ext cx="9144032" cy="685802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Continuing Medical Implementation ®                                       …..</a:t>
            </a:r>
            <a:r>
              <a:rPr lang="en-US" i="1" smtClean="0"/>
              <a:t>.bridging the care gap </a:t>
            </a:r>
            <a:endParaRPr lang="en-US" i="1"/>
          </a:p>
        </p:txBody>
      </p:sp>
      <p:pic>
        <p:nvPicPr>
          <p:cNvPr id="272386"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Continuing Medical Implementation ®                                       …..</a:t>
            </a:r>
            <a:r>
              <a:rPr lang="en-US" i="1" smtClean="0"/>
              <a:t>.bridging the care gap </a:t>
            </a:r>
            <a:endParaRPr lang="en-US" i="1"/>
          </a:p>
        </p:txBody>
      </p:sp>
      <p:pic>
        <p:nvPicPr>
          <p:cNvPr id="273410" name="Picture 2"/>
          <p:cNvPicPr>
            <a:picLocks noChangeAspect="1" noChangeArrowheads="1"/>
          </p:cNvPicPr>
          <p:nvPr/>
        </p:nvPicPr>
        <p:blipFill>
          <a:blip r:embed="rId2" cstate="print"/>
          <a:srcRect/>
          <a:stretch>
            <a:fillRect/>
          </a:stretch>
        </p:blipFill>
        <p:spPr bwMode="auto">
          <a:xfrm>
            <a:off x="0" y="-24"/>
            <a:ext cx="9144000" cy="685802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5"/>
          <p:cNvSpPr>
            <a:spLocks noGrp="1"/>
          </p:cNvSpPr>
          <p:nvPr>
            <p:ph type="ftr" sz="quarter" idx="11"/>
          </p:nvPr>
        </p:nvSpPr>
        <p:spPr>
          <a:noFill/>
        </p:spPr>
        <p:txBody>
          <a:bodyPr/>
          <a:lstStyle/>
          <a:p>
            <a:r>
              <a:rPr lang="en-US" smtClean="0">
                <a:latin typeface="Times New Roman" pitchFamily="18" charset="0"/>
                <a:cs typeface="Times New Roman" pitchFamily="18" charset="0"/>
              </a:rPr>
              <a:t>© </a:t>
            </a:r>
            <a:r>
              <a:rPr lang="en-US" smtClean="0">
                <a:latin typeface="Times New Roman" pitchFamily="18" charset="0"/>
                <a:cs typeface="Arial" pitchFamily="34" charset="0"/>
              </a:rPr>
              <a:t>Continuing Medical Implementation </a:t>
            </a:r>
            <a:r>
              <a:rPr lang="en-US" smtClean="0">
                <a:latin typeface="Times New Roman" pitchFamily="18" charset="0"/>
                <a:cs typeface="Times New Roman" pitchFamily="18" charset="0"/>
              </a:rPr>
              <a:t>®</a:t>
            </a:r>
            <a:r>
              <a:rPr lang="en-US" smtClean="0">
                <a:latin typeface="Times New Roman" pitchFamily="18" charset="0"/>
                <a:cs typeface="Arial" pitchFamily="34" charset="0"/>
              </a:rPr>
              <a:t>                                       …..</a:t>
            </a:r>
            <a:r>
              <a:rPr lang="en-US" i="1" smtClean="0">
                <a:latin typeface="Times New Roman" pitchFamily="18" charset="0"/>
                <a:cs typeface="Arial" pitchFamily="34" charset="0"/>
              </a:rPr>
              <a:t>.bridging the care gap </a:t>
            </a:r>
          </a:p>
        </p:txBody>
      </p:sp>
      <p:sp>
        <p:nvSpPr>
          <p:cNvPr id="449538" name="Rectangle 2"/>
          <p:cNvSpPr>
            <a:spLocks noGrp="1" noChangeArrowheads="1"/>
          </p:cNvSpPr>
          <p:nvPr>
            <p:ph type="title"/>
          </p:nvPr>
        </p:nvSpPr>
        <p:spPr/>
        <p:txBody>
          <a:bodyPr/>
          <a:lstStyle/>
          <a:p>
            <a:pPr eaLnBrk="1" hangingPunct="1">
              <a:defRPr/>
            </a:pPr>
            <a:r>
              <a:rPr lang="en-US"/>
              <a:t>Research Presentations</a:t>
            </a:r>
          </a:p>
        </p:txBody>
      </p:sp>
      <p:pic>
        <p:nvPicPr>
          <p:cNvPr id="109572" name="Picture 3"/>
          <p:cNvPicPr>
            <a:picLocks noGrp="1" noChangeAspect="1" noChangeArrowheads="1"/>
          </p:cNvPicPr>
          <p:nvPr>
            <p:ph sz="half" idx="2"/>
          </p:nvPr>
        </p:nvPicPr>
        <p:blipFill>
          <a:blip r:embed="rId3" cstate="print"/>
          <a:srcRect/>
          <a:stretch>
            <a:fillRect/>
          </a:stretch>
        </p:blipFill>
        <p:spPr>
          <a:xfrm>
            <a:off x="5611813" y="2133600"/>
            <a:ext cx="2492375" cy="4114800"/>
          </a:xfrm>
        </p:spPr>
      </p:pic>
      <p:pic>
        <p:nvPicPr>
          <p:cNvPr id="109573" name="Picture 4"/>
          <p:cNvPicPr>
            <a:picLocks noGrp="1" noChangeAspect="1" noChangeArrowheads="1"/>
          </p:cNvPicPr>
          <p:nvPr>
            <p:ph sz="half" idx="1"/>
          </p:nvPr>
        </p:nvPicPr>
        <p:blipFill>
          <a:blip r:embed="rId4" cstate="print"/>
          <a:srcRect/>
          <a:stretch>
            <a:fillRect/>
          </a:stretch>
        </p:blipFill>
        <p:spPr>
          <a:xfrm>
            <a:off x="1649413" y="2133600"/>
            <a:ext cx="2492375" cy="4114800"/>
          </a:xfrm>
        </p:spPr>
      </p:pic>
      <p:sp>
        <p:nvSpPr>
          <p:cNvPr id="109574" name="Text Box 5"/>
          <p:cNvSpPr txBox="1">
            <a:spLocks noChangeArrowheads="1"/>
          </p:cNvSpPr>
          <p:nvPr/>
        </p:nvSpPr>
        <p:spPr bwMode="auto">
          <a:xfrm>
            <a:off x="1676400" y="1143000"/>
            <a:ext cx="2438400" cy="831850"/>
          </a:xfrm>
          <a:prstGeom prst="rect">
            <a:avLst/>
          </a:prstGeom>
          <a:solidFill>
            <a:srgbClr val="008080"/>
          </a:solidFill>
          <a:ln w="9525">
            <a:solidFill>
              <a:schemeClr val="bg1"/>
            </a:solidFill>
            <a:miter lim="800000"/>
            <a:headEnd/>
            <a:tailEnd/>
          </a:ln>
        </p:spPr>
        <p:txBody>
          <a:bodyPr>
            <a:spAutoFit/>
          </a:bodyPr>
          <a:lstStyle/>
          <a:p>
            <a:pPr algn="ctr">
              <a:spcBef>
                <a:spcPct val="50000"/>
              </a:spcBef>
            </a:pPr>
            <a:r>
              <a:rPr lang="en-US">
                <a:solidFill>
                  <a:schemeClr val="bg1"/>
                </a:solidFill>
              </a:rPr>
              <a:t>IAS 6/2006    Rome</a:t>
            </a:r>
          </a:p>
        </p:txBody>
      </p:sp>
      <p:sp>
        <p:nvSpPr>
          <p:cNvPr id="109575" name="Text Box 6"/>
          <p:cNvSpPr txBox="1">
            <a:spLocks noChangeArrowheads="1"/>
          </p:cNvSpPr>
          <p:nvPr/>
        </p:nvSpPr>
        <p:spPr bwMode="auto">
          <a:xfrm>
            <a:off x="5638800" y="1143000"/>
            <a:ext cx="2438400" cy="831850"/>
          </a:xfrm>
          <a:prstGeom prst="rect">
            <a:avLst/>
          </a:prstGeom>
          <a:solidFill>
            <a:srgbClr val="008080"/>
          </a:solidFill>
          <a:ln w="9525">
            <a:solidFill>
              <a:schemeClr val="bg1"/>
            </a:solidFill>
            <a:miter lim="800000"/>
            <a:headEnd/>
            <a:tailEnd/>
          </a:ln>
        </p:spPr>
        <p:txBody>
          <a:bodyPr>
            <a:spAutoFit/>
          </a:bodyPr>
          <a:lstStyle/>
          <a:p>
            <a:pPr algn="ctr">
              <a:spcBef>
                <a:spcPct val="50000"/>
              </a:spcBef>
            </a:pPr>
            <a:r>
              <a:rPr lang="en-US">
                <a:solidFill>
                  <a:schemeClr val="bg1"/>
                </a:solidFill>
              </a:rPr>
              <a:t>EuroPrevent  4/2007 - Madrid</a:t>
            </a:r>
          </a:p>
        </p:txBody>
      </p:sp>
    </p:spTree>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4"/>
          <p:cNvSpPr>
            <a:spLocks noGrp="1"/>
          </p:cNvSpPr>
          <p:nvPr>
            <p:ph type="ftr" sz="quarter" idx="11"/>
          </p:nvPr>
        </p:nvSpPr>
        <p:spPr>
          <a:noFill/>
        </p:spPr>
        <p:txBody>
          <a:bodyPr/>
          <a:lstStyle/>
          <a:p>
            <a:r>
              <a:rPr lang="en-US" smtClean="0">
                <a:latin typeface="Times New Roman" pitchFamily="18" charset="0"/>
                <a:cs typeface="Times New Roman" pitchFamily="18" charset="0"/>
              </a:rPr>
              <a:t>© </a:t>
            </a:r>
            <a:r>
              <a:rPr lang="en-US" smtClean="0">
                <a:latin typeface="Times New Roman" pitchFamily="18" charset="0"/>
                <a:cs typeface="Arial" pitchFamily="34" charset="0"/>
              </a:rPr>
              <a:t>Continuing Medical Implementation </a:t>
            </a:r>
            <a:r>
              <a:rPr lang="en-US" smtClean="0">
                <a:latin typeface="Times New Roman" pitchFamily="18" charset="0"/>
                <a:cs typeface="Times New Roman" pitchFamily="18" charset="0"/>
              </a:rPr>
              <a:t>®</a:t>
            </a:r>
            <a:r>
              <a:rPr lang="en-US" smtClean="0">
                <a:latin typeface="Times New Roman" pitchFamily="18" charset="0"/>
                <a:cs typeface="Arial" pitchFamily="34" charset="0"/>
              </a:rPr>
              <a:t>                                       …..</a:t>
            </a:r>
            <a:r>
              <a:rPr lang="en-US" i="1" smtClean="0">
                <a:latin typeface="Times New Roman" pitchFamily="18" charset="0"/>
                <a:cs typeface="Arial" pitchFamily="34" charset="0"/>
              </a:rPr>
              <a:t>.bridging the care gap </a:t>
            </a:r>
          </a:p>
        </p:txBody>
      </p:sp>
      <p:sp>
        <p:nvSpPr>
          <p:cNvPr id="446466" name="Rectangle 2"/>
          <p:cNvSpPr>
            <a:spLocks noGrp="1" noChangeArrowheads="1"/>
          </p:cNvSpPr>
          <p:nvPr>
            <p:ph type="title"/>
          </p:nvPr>
        </p:nvSpPr>
        <p:spPr/>
        <p:txBody>
          <a:bodyPr/>
          <a:lstStyle/>
          <a:p>
            <a:pPr eaLnBrk="1" hangingPunct="1">
              <a:defRPr/>
            </a:pPr>
            <a:r>
              <a:rPr lang="en-US"/>
              <a:t>CCC 2007 Poster Presentation</a:t>
            </a:r>
          </a:p>
        </p:txBody>
      </p:sp>
      <p:pic>
        <p:nvPicPr>
          <p:cNvPr id="110596" name="Picture 3"/>
          <p:cNvPicPr>
            <a:picLocks noGrp="1" noChangeAspect="1" noChangeArrowheads="1"/>
          </p:cNvPicPr>
          <p:nvPr>
            <p:ph idx="1"/>
          </p:nvPr>
        </p:nvPicPr>
        <p:blipFill>
          <a:blip r:embed="rId3" cstate="print"/>
          <a:srcRect/>
          <a:stretch>
            <a:fillRect/>
          </a:stretch>
        </p:blipFill>
        <p:spPr>
          <a:xfrm>
            <a:off x="0" y="1854200"/>
            <a:ext cx="9144000" cy="4165600"/>
          </a:xfrm>
        </p:spPr>
      </p:pic>
    </p:spTree>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AHA QCOR 2009 </a:t>
            </a:r>
            <a:br>
              <a:rPr lang="en-US" dirty="0" smtClean="0"/>
            </a:br>
            <a:r>
              <a:rPr lang="en-US" dirty="0" smtClean="0"/>
              <a:t>Poster Presentation</a:t>
            </a:r>
            <a:endParaRPr lang="en-US" dirty="0"/>
          </a:p>
        </p:txBody>
      </p:sp>
      <p:sp>
        <p:nvSpPr>
          <p:cNvPr id="111619" name="Footer Placeholder 3"/>
          <p:cNvSpPr>
            <a:spLocks noGrp="1"/>
          </p:cNvSpPr>
          <p:nvPr>
            <p:ph type="ftr" sz="quarter" idx="11"/>
          </p:nvPr>
        </p:nvSpPr>
        <p:spPr>
          <a:noFill/>
        </p:spPr>
        <p:txBody>
          <a:bodyPr/>
          <a:lstStyle/>
          <a:p>
            <a:r>
              <a:rPr lang="en-US" smtClean="0">
                <a:latin typeface="Times New Roman" pitchFamily="18" charset="0"/>
                <a:cs typeface="Times New Roman" pitchFamily="18" charset="0"/>
              </a:rPr>
              <a:t>© </a:t>
            </a:r>
            <a:r>
              <a:rPr lang="en-US" smtClean="0">
                <a:latin typeface="Times New Roman" pitchFamily="18" charset="0"/>
                <a:cs typeface="Arial" pitchFamily="34" charset="0"/>
              </a:rPr>
              <a:t>Continuing Medical Implementation </a:t>
            </a:r>
            <a:r>
              <a:rPr lang="en-US" smtClean="0">
                <a:latin typeface="Times New Roman" pitchFamily="18" charset="0"/>
                <a:cs typeface="Times New Roman" pitchFamily="18" charset="0"/>
              </a:rPr>
              <a:t>®</a:t>
            </a:r>
            <a:r>
              <a:rPr lang="en-US" smtClean="0">
                <a:latin typeface="Times New Roman" pitchFamily="18" charset="0"/>
                <a:cs typeface="Arial" pitchFamily="34" charset="0"/>
              </a:rPr>
              <a:t>                                       …..</a:t>
            </a:r>
            <a:r>
              <a:rPr lang="en-US" i="1" smtClean="0">
                <a:latin typeface="Times New Roman" pitchFamily="18" charset="0"/>
                <a:cs typeface="Arial" pitchFamily="34" charset="0"/>
              </a:rPr>
              <a:t>.bridging the care gap </a:t>
            </a:r>
          </a:p>
        </p:txBody>
      </p:sp>
      <p:pic>
        <p:nvPicPr>
          <p:cNvPr id="111620" name="Picture 2"/>
          <p:cNvPicPr>
            <a:picLocks noGrp="1" noChangeAspect="1" noChangeArrowheads="1"/>
          </p:cNvPicPr>
          <p:nvPr>
            <p:ph idx="1"/>
          </p:nvPr>
        </p:nvPicPr>
        <p:blipFill>
          <a:blip r:embed="rId2" cstate="print"/>
          <a:srcRect/>
          <a:stretch>
            <a:fillRect/>
          </a:stretch>
        </p:blipFill>
        <p:spPr>
          <a:xfrm>
            <a:off x="0" y="1851025"/>
            <a:ext cx="9120188" cy="4364038"/>
          </a:xfrm>
        </p:spPr>
      </p:pic>
    </p:spTree>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Percent of patients achieving LDL target 2.5 mmol/L (100 mg/dl)</a:t>
            </a:r>
            <a:endParaRPr lang="en-US" sz="4000" dirty="0"/>
          </a:p>
        </p:txBody>
      </p:sp>
      <p:graphicFrame>
        <p:nvGraphicFramePr>
          <p:cNvPr id="6" name="Content Placeholder 4"/>
          <p:cNvGraphicFramePr>
            <a:graphicFrameLocks noGrp="1"/>
          </p:cNvGraphicFramePr>
          <p:nvPr>
            <p:ph idx="1"/>
          </p:nvPr>
        </p:nvGraphicFramePr>
        <p:xfrm>
          <a:off x="0" y="1500188"/>
          <a:ext cx="9144000" cy="5214937"/>
        </p:xfrm>
        <a:graphic>
          <a:graphicData uri="http://schemas.openxmlformats.org/drawingml/2006/chart">
            <c:chart xmlns:c="http://schemas.openxmlformats.org/drawingml/2006/chart" xmlns:r="http://schemas.openxmlformats.org/officeDocument/2006/relationships" r:id="rId2"/>
          </a:graphicData>
        </a:graphic>
      </p:graphicFrame>
      <p:sp>
        <p:nvSpPr>
          <p:cNvPr id="350212" name="TextBox 1"/>
          <p:cNvSpPr txBox="1">
            <a:spLocks noChangeArrowheads="1"/>
          </p:cNvSpPr>
          <p:nvPr/>
        </p:nvSpPr>
        <p:spPr bwMode="auto">
          <a:xfrm>
            <a:off x="3857625" y="6429375"/>
            <a:ext cx="3357563" cy="214313"/>
          </a:xfrm>
          <a:prstGeom prst="rect">
            <a:avLst/>
          </a:prstGeom>
          <a:noFill/>
          <a:ln w="9525">
            <a:noFill/>
            <a:miter lim="800000"/>
            <a:headEnd/>
            <a:tailEnd/>
          </a:ln>
        </p:spPr>
        <p:txBody>
          <a:bodyPr/>
          <a:lstStyle/>
          <a:p>
            <a:r>
              <a:rPr lang="en-US" sz="1400" dirty="0">
                <a:solidFill>
                  <a:srgbClr val="FFFFFF"/>
                </a:solidFill>
              </a:rPr>
              <a:t>* OCC = Ottawa Cardiovascular Centre</a:t>
            </a:r>
          </a:p>
        </p:txBody>
      </p:sp>
      <p:sp>
        <p:nvSpPr>
          <p:cNvPr id="5" name="TextBox 4"/>
          <p:cNvSpPr txBox="1"/>
          <p:nvPr/>
        </p:nvSpPr>
        <p:spPr>
          <a:xfrm>
            <a:off x="2857488" y="1928802"/>
            <a:ext cx="3571900" cy="338554"/>
          </a:xfrm>
          <a:prstGeom prst="rect">
            <a:avLst/>
          </a:prstGeom>
          <a:noFill/>
        </p:spPr>
        <p:txBody>
          <a:bodyPr wrap="square" rtlCol="0">
            <a:spAutoFit/>
          </a:bodyPr>
          <a:lstStyle/>
          <a:p>
            <a:r>
              <a:rPr lang="en-US" sz="1600" dirty="0" smtClean="0">
                <a:solidFill>
                  <a:schemeClr val="bg1"/>
                </a:solidFill>
              </a:rPr>
              <a:t>ST = statin treated   SF = Statin Naive</a:t>
            </a:r>
            <a:endParaRPr lang="en-US" sz="1600" dirty="0">
              <a:solidFill>
                <a:schemeClr val="bg1"/>
              </a:solidFill>
            </a:endParaRPr>
          </a:p>
        </p:txBody>
      </p:sp>
    </p:spTree>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AutoShape 2"/>
          <p:cNvSpPr>
            <a:spLocks noGrp="1" noChangeArrowheads="1"/>
          </p:cNvSpPr>
          <p:nvPr>
            <p:ph type="title"/>
          </p:nvPr>
        </p:nvSpPr>
        <p:spPr>
          <a:xfrm>
            <a:off x="0" y="125413"/>
            <a:ext cx="9144000" cy="1143000"/>
          </a:xfrm>
        </p:spPr>
        <p:txBody>
          <a:bodyPr/>
          <a:lstStyle/>
          <a:p>
            <a:r>
              <a:rPr lang="en-US" sz="3200"/>
              <a:t>Target LDL Control Rates</a:t>
            </a:r>
            <a:br>
              <a:rPr lang="en-US" sz="3200"/>
            </a:br>
            <a:r>
              <a:rPr lang="en-US" sz="3200"/>
              <a:t>High and Very High Risk Patients</a:t>
            </a:r>
          </a:p>
        </p:txBody>
      </p:sp>
      <p:graphicFrame>
        <p:nvGraphicFramePr>
          <p:cNvPr id="433155" name="Group 3"/>
          <p:cNvGraphicFramePr>
            <a:graphicFrameLocks noGrp="1"/>
          </p:cNvGraphicFramePr>
          <p:nvPr>
            <p:ph idx="1"/>
          </p:nvPr>
        </p:nvGraphicFramePr>
        <p:xfrm>
          <a:off x="0" y="1341438"/>
          <a:ext cx="9144001" cy="5516564"/>
        </p:xfrm>
        <a:graphic>
          <a:graphicData uri="http://schemas.openxmlformats.org/drawingml/2006/table">
            <a:tbl>
              <a:tblPr/>
              <a:tblGrid>
                <a:gridCol w="1524000"/>
                <a:gridCol w="1522678"/>
                <a:gridCol w="1526646"/>
                <a:gridCol w="1522677"/>
                <a:gridCol w="1524000"/>
                <a:gridCol w="1524000"/>
              </a:tblGrid>
              <a:tr h="1406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000" b="1" i="0" u="none" strike="noStrike" cap="none" normalizeH="0" baseline="0" dirty="0" smtClean="0">
                          <a:ln>
                            <a:noFill/>
                          </a:ln>
                          <a:solidFill>
                            <a:schemeClr val="bg1"/>
                          </a:solidFill>
                          <a:effectLst/>
                          <a:latin typeface="Arial" charset="0"/>
                          <a:cs typeface="Arial" charset="0"/>
                        </a:rPr>
                        <a:t>Target LDL</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000" b="1" i="0" u="none" strike="noStrike" cap="none" normalizeH="0" baseline="0" dirty="0" smtClean="0">
                          <a:ln>
                            <a:noFill/>
                          </a:ln>
                          <a:solidFill>
                            <a:schemeClr val="bg1"/>
                          </a:solidFill>
                          <a:effectLst/>
                          <a:latin typeface="Arial" charset="0"/>
                          <a:cs typeface="Arial" charset="0"/>
                        </a:rPr>
                        <a:t>mmol/L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000" b="1" i="0" u="none" strike="noStrike" cap="none" normalizeH="0" baseline="0" dirty="0" smtClean="0">
                          <a:ln>
                            <a:noFill/>
                          </a:ln>
                          <a:solidFill>
                            <a:schemeClr val="bg1"/>
                          </a:solidFill>
                          <a:effectLst/>
                          <a:latin typeface="Arial" charset="0"/>
                          <a:cs typeface="Arial" charset="0"/>
                        </a:rPr>
                        <a:t>VP/GOALL % at 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000" b="1" i="0" u="none" strike="noStrike" cap="none" normalizeH="0" baseline="0" dirty="0" smtClean="0">
                          <a:ln>
                            <a:noFill/>
                          </a:ln>
                          <a:solidFill>
                            <a:schemeClr val="bg1"/>
                          </a:solidFill>
                          <a:effectLst/>
                          <a:latin typeface="Arial" charset="0"/>
                          <a:cs typeface="Arial" charset="0"/>
                        </a:rPr>
                        <a:t>CALIPSO </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000" b="1" i="0" u="none" strike="noStrike" cap="none" normalizeH="0" baseline="0" dirty="0" smtClean="0">
                          <a:ln>
                            <a:noFill/>
                          </a:ln>
                          <a:solidFill>
                            <a:schemeClr val="bg1"/>
                          </a:solidFill>
                          <a:effectLst/>
                          <a:latin typeface="Arial" charset="0"/>
                          <a:cs typeface="Arial" charset="0"/>
                        </a:rPr>
                        <a:t>% at 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000" b="1" i="0" u="none" strike="noStrike" cap="none" normalizeH="0" baseline="0" dirty="0" smtClean="0">
                          <a:ln>
                            <a:noFill/>
                          </a:ln>
                          <a:solidFill>
                            <a:schemeClr val="bg1"/>
                          </a:solidFill>
                          <a:effectLst/>
                          <a:latin typeface="Arial" charset="0"/>
                          <a:cs typeface="Arial" charset="0"/>
                        </a:rPr>
                        <a:t>GUIDE</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defRPr/>
                      </a:pPr>
                      <a:r>
                        <a:rPr kumimoji="0" lang="en-US" sz="2000" b="1" i="0" u="none" strike="noStrike" cap="none" normalizeH="0" baseline="0" dirty="0" smtClean="0">
                          <a:ln>
                            <a:noFill/>
                          </a:ln>
                          <a:solidFill>
                            <a:schemeClr val="bg1"/>
                          </a:solidFill>
                          <a:effectLst/>
                          <a:latin typeface="Arial" charset="0"/>
                          <a:cs typeface="Arial" charset="0"/>
                        </a:rPr>
                        <a:t>% at 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000" b="1" i="0" u="none" strike="noStrike" cap="none" normalizeH="0" baseline="0" dirty="0" smtClean="0">
                          <a:ln>
                            <a:noFill/>
                          </a:ln>
                          <a:solidFill>
                            <a:schemeClr val="bg1"/>
                          </a:solidFill>
                          <a:effectLst/>
                          <a:latin typeface="Arial" charset="0"/>
                          <a:cs typeface="Arial" charset="0"/>
                        </a:rPr>
                        <a:t>OCC  LOT</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000" b="1" i="0" u="none" strike="noStrike" cap="none" normalizeH="0" baseline="0" dirty="0" smtClean="0">
                          <a:ln>
                            <a:noFill/>
                          </a:ln>
                          <a:solidFill>
                            <a:schemeClr val="bg1"/>
                          </a:solidFill>
                          <a:effectLst/>
                          <a:latin typeface="Arial" charset="0"/>
                          <a:cs typeface="Arial" charset="0"/>
                        </a:rPr>
                        <a:t>All pts.</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000" b="1" i="0" u="none" strike="noStrike" cap="none" normalizeH="0" baseline="0" dirty="0" smtClean="0">
                          <a:ln>
                            <a:noFill/>
                          </a:ln>
                          <a:solidFill>
                            <a:schemeClr val="bg1"/>
                          </a:solidFill>
                          <a:effectLst/>
                          <a:latin typeface="Arial" charset="0"/>
                          <a:cs typeface="Arial" charset="0"/>
                        </a:rPr>
                        <a:t>% at 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000" b="1" i="0" u="none" strike="noStrike" cap="none" normalizeH="0" baseline="0" dirty="0" smtClean="0">
                          <a:ln>
                            <a:noFill/>
                          </a:ln>
                          <a:solidFill>
                            <a:schemeClr val="bg1"/>
                          </a:solidFill>
                          <a:effectLst/>
                          <a:latin typeface="Arial" charset="0"/>
                          <a:cs typeface="Arial" charset="0"/>
                        </a:rPr>
                        <a:t>OCC LOT</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000" b="1" i="0" u="none" strike="noStrike" cap="none" normalizeH="0" baseline="0" smtClean="0">
                          <a:ln>
                            <a:noFill/>
                          </a:ln>
                          <a:solidFill>
                            <a:schemeClr val="bg1"/>
                          </a:solidFill>
                          <a:effectLst/>
                          <a:latin typeface="Arial" charset="0"/>
                          <a:cs typeface="Arial" charset="0"/>
                        </a:rPr>
                        <a:t> Statin pts </a:t>
                      </a:r>
                      <a:r>
                        <a:rPr kumimoji="0" lang="en-US" sz="2000" b="1" i="0" u="none" strike="noStrike" cap="none" normalizeH="0" baseline="0" dirty="0" smtClean="0">
                          <a:ln>
                            <a:noFill/>
                          </a:ln>
                          <a:solidFill>
                            <a:schemeClr val="bg1"/>
                          </a:solidFill>
                          <a:effectLst/>
                          <a:latin typeface="Arial" charset="0"/>
                          <a:cs typeface="Arial" charset="0"/>
                        </a:rPr>
                        <a:t>% at 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rgbClr val="808080"/>
                    </a:solidFill>
                  </a:tcPr>
                </a:tc>
              </a:tr>
              <a:tr h="108267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smtClean="0">
                          <a:ln>
                            <a:noFill/>
                          </a:ln>
                          <a:solidFill>
                            <a:schemeClr val="tx1"/>
                          </a:solidFill>
                          <a:effectLst/>
                          <a:latin typeface="Arial" charset="0"/>
                          <a:cs typeface="Arial" charset="0"/>
                        </a:rPr>
                        <a:t>&lt; 3.0</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endParaRPr kumimoji="0" lang="en-US" sz="2400" b="1" i="0" u="none" strike="noStrike" cap="none" normalizeH="0" baseline="0" dirty="0" smtClean="0">
                        <a:ln>
                          <a:noFill/>
                        </a:ln>
                        <a:solidFill>
                          <a:schemeClr val="tx1"/>
                        </a:solidFill>
                        <a:effectLst/>
                        <a:latin typeface="Arial" charset="0"/>
                        <a:cs typeface="Arial" charset="0"/>
                      </a:endParaRP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endParaRPr kumimoji="0" lang="en-US" sz="2400" b="1" i="0" u="none" strike="noStrike" cap="none" normalizeH="0" baseline="0" dirty="0" smtClean="0">
                        <a:ln>
                          <a:noFill/>
                        </a:ln>
                        <a:solidFill>
                          <a:schemeClr val="tx1"/>
                        </a:solidFill>
                        <a:effectLst/>
                        <a:latin typeface="Arial" charset="0"/>
                        <a:cs typeface="Arial" charset="0"/>
                      </a:endParaRP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endParaRPr kumimoji="0" lang="en-US" sz="2400" b="1" i="0" u="none" strike="noStrike" cap="none" normalizeH="0" baseline="0" dirty="0" smtClean="0">
                        <a:ln>
                          <a:noFill/>
                        </a:ln>
                        <a:solidFill>
                          <a:schemeClr val="tx1"/>
                        </a:solidFill>
                        <a:effectLst/>
                        <a:latin typeface="Arial" charset="0"/>
                        <a:cs typeface="Arial" charset="0"/>
                      </a:endParaRP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dirty="0" smtClean="0">
                          <a:ln>
                            <a:noFill/>
                          </a:ln>
                          <a:solidFill>
                            <a:schemeClr val="tx1"/>
                          </a:solidFill>
                          <a:effectLst/>
                          <a:latin typeface="Arial" charset="0"/>
                          <a:cs typeface="Arial" charset="0"/>
                        </a:rPr>
                        <a:t>94</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dirty="0" smtClean="0">
                          <a:ln>
                            <a:noFill/>
                          </a:ln>
                          <a:solidFill>
                            <a:schemeClr val="tx1"/>
                          </a:solidFill>
                          <a:effectLst/>
                          <a:latin typeface="Arial" charset="0"/>
                          <a:cs typeface="Arial" charset="0"/>
                        </a:rPr>
                        <a:t>96</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r>
              <a:tr h="10112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smtClean="0">
                          <a:ln>
                            <a:noFill/>
                          </a:ln>
                          <a:solidFill>
                            <a:schemeClr val="tx1"/>
                          </a:solidFill>
                          <a:effectLst/>
                          <a:latin typeface="Arial" charset="0"/>
                          <a:cs typeface="Arial" charset="0"/>
                        </a:rPr>
                        <a:t>&lt; 2.5</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dirty="0" smtClean="0">
                          <a:ln>
                            <a:noFill/>
                          </a:ln>
                          <a:solidFill>
                            <a:schemeClr val="tx1"/>
                          </a:solidFill>
                          <a:effectLst/>
                          <a:latin typeface="Arial" charset="0"/>
                          <a:cs typeface="Arial" charset="0"/>
                        </a:rPr>
                        <a:t>51</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dirty="0" smtClean="0">
                          <a:ln>
                            <a:noFill/>
                          </a:ln>
                          <a:solidFill>
                            <a:schemeClr val="tx1"/>
                          </a:solidFill>
                          <a:effectLst/>
                          <a:latin typeface="Arial" charset="0"/>
                          <a:cs typeface="Arial" charset="0"/>
                        </a:rPr>
                        <a:t>64</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dirty="0" smtClean="0">
                          <a:ln>
                            <a:noFill/>
                          </a:ln>
                          <a:solidFill>
                            <a:schemeClr val="tx1"/>
                          </a:solidFill>
                          <a:effectLst/>
                          <a:latin typeface="Arial" charset="0"/>
                          <a:cs typeface="Arial" charset="0"/>
                        </a:rPr>
                        <a:t>71</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dirty="0" smtClean="0">
                          <a:ln>
                            <a:noFill/>
                          </a:ln>
                          <a:solidFill>
                            <a:schemeClr val="tx1"/>
                          </a:solidFill>
                          <a:effectLst/>
                          <a:latin typeface="Arial" charset="0"/>
                          <a:cs typeface="Arial" charset="0"/>
                        </a:rPr>
                        <a:t>89</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dirty="0" smtClean="0">
                          <a:ln>
                            <a:noFill/>
                          </a:ln>
                          <a:solidFill>
                            <a:schemeClr val="tx1"/>
                          </a:solidFill>
                          <a:effectLst/>
                          <a:latin typeface="Arial" charset="0"/>
                          <a:cs typeface="Arial" charset="0"/>
                        </a:rPr>
                        <a:t>93</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r>
              <a:tr h="100488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smtClean="0">
                          <a:ln>
                            <a:noFill/>
                          </a:ln>
                          <a:solidFill>
                            <a:schemeClr val="tx1"/>
                          </a:solidFill>
                          <a:effectLst/>
                          <a:latin typeface="Arial" charset="0"/>
                          <a:cs typeface="Arial" charset="0"/>
                        </a:rPr>
                        <a:t>&lt; 2.0</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dirty="0" smtClean="0">
                          <a:ln>
                            <a:noFill/>
                          </a:ln>
                          <a:solidFill>
                            <a:schemeClr val="tx1"/>
                          </a:solidFill>
                          <a:effectLst/>
                          <a:latin typeface="Arial" charset="0"/>
                          <a:cs typeface="Arial" charset="0"/>
                        </a:rPr>
                        <a:t>22</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dirty="0" smtClean="0">
                          <a:ln>
                            <a:noFill/>
                          </a:ln>
                          <a:solidFill>
                            <a:schemeClr val="tx1"/>
                          </a:solidFill>
                          <a:effectLst/>
                          <a:latin typeface="Arial" charset="0"/>
                          <a:cs typeface="Arial" charset="0"/>
                        </a:rPr>
                        <a:t>30</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dirty="0" smtClean="0">
                          <a:ln>
                            <a:noFill/>
                          </a:ln>
                          <a:solidFill>
                            <a:schemeClr val="tx1"/>
                          </a:solidFill>
                          <a:effectLst/>
                          <a:latin typeface="Arial" charset="0"/>
                          <a:cs typeface="Arial" charset="0"/>
                        </a:rPr>
                        <a:t>41</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dirty="0" smtClean="0">
                          <a:ln>
                            <a:noFill/>
                          </a:ln>
                          <a:solidFill>
                            <a:schemeClr val="tx1"/>
                          </a:solidFill>
                          <a:effectLst/>
                          <a:latin typeface="Arial" charset="0"/>
                          <a:cs typeface="Arial" charset="0"/>
                        </a:rPr>
                        <a:t>75</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dirty="0" smtClean="0">
                          <a:ln>
                            <a:noFill/>
                          </a:ln>
                          <a:solidFill>
                            <a:schemeClr val="tx1"/>
                          </a:solidFill>
                          <a:effectLst/>
                          <a:latin typeface="Arial" charset="0"/>
                          <a:cs typeface="Arial" charset="0"/>
                        </a:rPr>
                        <a:t>79</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r>
              <a:tr h="10112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smtClean="0">
                          <a:ln>
                            <a:noFill/>
                          </a:ln>
                          <a:solidFill>
                            <a:schemeClr val="tx1"/>
                          </a:solidFill>
                          <a:effectLst/>
                          <a:latin typeface="Arial" charset="0"/>
                          <a:cs typeface="Arial" charset="0"/>
                        </a:rPr>
                        <a:t>&lt; 1.8</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dirty="0" smtClean="0">
                          <a:ln>
                            <a:noFill/>
                          </a:ln>
                          <a:solidFill>
                            <a:schemeClr val="tx1"/>
                          </a:solidFill>
                          <a:effectLst/>
                          <a:latin typeface="Arial" charset="0"/>
                          <a:cs typeface="Arial" charset="0"/>
                        </a:rPr>
                        <a:t>21</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dirty="0" smtClean="0">
                          <a:ln>
                            <a:noFill/>
                          </a:ln>
                          <a:solidFill>
                            <a:schemeClr val="tx1"/>
                          </a:solidFill>
                          <a:effectLst/>
                          <a:latin typeface="Arial" charset="0"/>
                          <a:cs typeface="Arial" charset="0"/>
                        </a:rPr>
                        <a:t>19</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endParaRPr kumimoji="0" lang="en-US" sz="2400" b="1" i="0" u="none" strike="noStrike" cap="none" normalizeH="0" baseline="0" dirty="0" smtClean="0">
                        <a:ln>
                          <a:noFill/>
                        </a:ln>
                        <a:solidFill>
                          <a:schemeClr val="tx1"/>
                        </a:solidFill>
                        <a:effectLst/>
                        <a:latin typeface="Arial" charset="0"/>
                        <a:cs typeface="Arial" charset="0"/>
                      </a:endParaRP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dirty="0" smtClean="0">
                          <a:ln>
                            <a:noFill/>
                          </a:ln>
                          <a:solidFill>
                            <a:schemeClr val="tx1"/>
                          </a:solidFill>
                          <a:effectLst/>
                          <a:latin typeface="Arial" charset="0"/>
                          <a:cs typeface="Arial" charset="0"/>
                        </a:rPr>
                        <a:t>55</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 charset="2"/>
                        <a:buNone/>
                        <a:tabLst/>
                      </a:pPr>
                      <a:r>
                        <a:rPr kumimoji="0" lang="en-US" sz="2400" b="1" i="0" u="none" strike="noStrike" cap="none" normalizeH="0" baseline="0" dirty="0" smtClean="0">
                          <a:ln>
                            <a:noFill/>
                          </a:ln>
                          <a:solidFill>
                            <a:schemeClr val="tx1"/>
                          </a:solidFill>
                          <a:effectLst/>
                          <a:latin typeface="Arial" charset="0"/>
                          <a:cs typeface="Arial" charset="0"/>
                        </a:rPr>
                        <a:t>58</a:t>
                      </a:r>
                    </a:p>
                  </a:txBody>
                  <a:tcPr anchor="ctr" anchorCtr="1" horzOverflow="overflow">
                    <a:lnL w="12700" cap="flat" cmpd="sng" algn="ctr">
                      <a:solidFill>
                        <a:srgbClr val="669900"/>
                      </a:solidFill>
                      <a:prstDash val="solid"/>
                      <a:round/>
                      <a:headEnd type="none" w="med" len="med"/>
                      <a:tailEnd type="none" w="med" len="med"/>
                    </a:lnL>
                    <a:lnR w="12700" cap="flat" cmpd="sng" algn="ctr">
                      <a:solidFill>
                        <a:srgbClr val="669900"/>
                      </a:solidFill>
                      <a:prstDash val="solid"/>
                      <a:round/>
                      <a:headEnd type="none" w="med" len="med"/>
                      <a:tailEnd type="none" w="med" len="med"/>
                    </a:lnR>
                    <a:lnT w="12700" cap="flat" cmpd="sng" algn="ctr">
                      <a:solidFill>
                        <a:srgbClr val="669900"/>
                      </a:solidFill>
                      <a:prstDash val="solid"/>
                      <a:round/>
                      <a:headEnd type="none" w="med" len="med"/>
                      <a:tailEnd type="none" w="med" len="med"/>
                    </a:lnT>
                    <a:lnB w="12700" cap="flat" cmpd="sng" algn="ctr">
                      <a:solidFill>
                        <a:srgbClr val="669900"/>
                      </a:solidFill>
                      <a:prstDash val="solid"/>
                      <a:round/>
                      <a:headEnd type="none" w="med" len="med"/>
                      <a:tailEnd type="none" w="med" len="med"/>
                    </a:lnB>
                    <a:lnTlToBr>
                      <a:noFill/>
                    </a:lnTlToBr>
                    <a:lnBlToTr>
                      <a:noFill/>
                    </a:lnBlToTr>
                    <a:solidFill>
                      <a:schemeClr val="bg1"/>
                    </a:solidFill>
                  </a:tcPr>
                </a:tc>
              </a:tr>
            </a:tbl>
          </a:graphicData>
        </a:graphic>
      </p:graphicFrame>
      <p:sp>
        <p:nvSpPr>
          <p:cNvPr id="433199" name="Rectangle 47"/>
          <p:cNvSpPr>
            <a:spLocks noChangeArrowheads="1"/>
          </p:cNvSpPr>
          <p:nvPr/>
        </p:nvSpPr>
        <p:spPr bwMode="auto">
          <a:xfrm>
            <a:off x="0" y="0"/>
            <a:ext cx="9144000" cy="1341438"/>
          </a:xfrm>
          <a:prstGeom prst="rect">
            <a:avLst/>
          </a:prstGeom>
          <a:noFill/>
          <a:ln w="9525" algn="ctr">
            <a:noFill/>
            <a:miter lim="800000"/>
            <a:headEnd/>
            <a:tailEnd/>
          </a:ln>
          <a:effectLst/>
        </p:spPr>
        <p:txBody>
          <a:bodyPr wrap="none" anchor="ctr"/>
          <a:lstStyle/>
          <a:p>
            <a:endParaRPr lang="en-US"/>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Lipid_Targets_Care_Gap">
  <a:themeElements>
    <a:clrScheme name="CMI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MI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MI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MI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MI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MI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MI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MI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MI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
      <a:dk1>
        <a:srgbClr val="676767"/>
      </a:dk1>
      <a:lt1>
        <a:srgbClr val="FFFFFF"/>
      </a:lt1>
      <a:dk2>
        <a:srgbClr val="000000"/>
      </a:dk2>
      <a:lt2>
        <a:srgbClr val="618FFD"/>
      </a:lt2>
      <a:accent1>
        <a:srgbClr val="FAFD00"/>
      </a:accent1>
      <a:accent2>
        <a:srgbClr val="FE9B03"/>
      </a:accent2>
      <a:accent3>
        <a:srgbClr val="AAAAAA"/>
      </a:accent3>
      <a:accent4>
        <a:srgbClr val="DADADA"/>
      </a:accent4>
      <a:accent5>
        <a:srgbClr val="FCFEAA"/>
      </a:accent5>
      <a:accent6>
        <a:srgbClr val="E68C02"/>
      </a:accent6>
      <a:hlink>
        <a:srgbClr val="FF5008"/>
      </a:hlink>
      <a:folHlink>
        <a:srgbClr val="23232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499</TotalTime>
  <Words>4321</Words>
  <Application>Microsoft Office PowerPoint</Application>
  <PresentationFormat>On-screen Show (4:3)</PresentationFormat>
  <Paragraphs>1147</Paragraphs>
  <Slides>97</Slides>
  <Notes>77</Notes>
  <HiddenSlides>6</HiddenSlides>
  <MMClips>0</MMClips>
  <ScaleCrop>false</ScaleCrop>
  <HeadingPairs>
    <vt:vector size="6" baseType="variant">
      <vt:variant>
        <vt:lpstr>Theme</vt:lpstr>
      </vt:variant>
      <vt:variant>
        <vt:i4>13</vt:i4>
      </vt:variant>
      <vt:variant>
        <vt:lpstr>Embedded OLE Servers</vt:lpstr>
      </vt:variant>
      <vt:variant>
        <vt:i4>3</vt:i4>
      </vt:variant>
      <vt:variant>
        <vt:lpstr>Slide Titles</vt:lpstr>
      </vt:variant>
      <vt:variant>
        <vt:i4>97</vt:i4>
      </vt:variant>
    </vt:vector>
  </HeadingPairs>
  <TitlesOfParts>
    <vt:vector size="113" baseType="lpstr">
      <vt:lpstr>Lipid_Targets_Care_Gap</vt:lpstr>
      <vt:lpstr>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1_Default Design</vt:lpstr>
      <vt:lpstr>Bitmap Image</vt:lpstr>
      <vt:lpstr>Chart</vt:lpstr>
      <vt:lpstr>Microsoft Office Excel 97-2003 Worksheet</vt:lpstr>
      <vt:lpstr>  Atherosclerotic Regression:  Bridging the CARE GAP  in Lipid Management 2009   </vt:lpstr>
      <vt:lpstr>Atherosclerosis timeline</vt:lpstr>
      <vt:lpstr>Goals of Lipid Lowering  Therapy</vt:lpstr>
      <vt:lpstr>Slide 4</vt:lpstr>
      <vt:lpstr>Slide 5</vt:lpstr>
      <vt:lpstr>Explaining the fall in CHD deaths in USA 1980-2000 : RESULTS</vt:lpstr>
      <vt:lpstr>Is Lower Better?  Clinical Outcome Trials</vt:lpstr>
      <vt:lpstr>Slide 8</vt:lpstr>
      <vt:lpstr>Surrogate End-point  Trials </vt:lpstr>
      <vt:lpstr>Slide 10</vt:lpstr>
      <vt:lpstr>Slide 11</vt:lpstr>
      <vt:lpstr>Comparison of LDL-C reduction and  change in atheroma volume</vt:lpstr>
      <vt:lpstr>Recent Coronary IVUS Progression Trials</vt:lpstr>
      <vt:lpstr>Slide 14</vt:lpstr>
      <vt:lpstr>Slide 15</vt:lpstr>
      <vt:lpstr>Mean cIMT during 24 months  of therapy</vt:lpstr>
      <vt:lpstr>Baseline cIMT in LIPID (pediatric), ASAP and ENHANCE </vt:lpstr>
      <vt:lpstr>Stop Atherosclerosis in Native  Diabetics Study</vt:lpstr>
      <vt:lpstr>SANDS* Design: Primary Prevention</vt:lpstr>
      <vt:lpstr>Algorithm for Lipid  Management</vt:lpstr>
      <vt:lpstr>Algorithm for Blood Pressure Control</vt:lpstr>
      <vt:lpstr>Slide 22</vt:lpstr>
      <vt:lpstr>Slide 23</vt:lpstr>
      <vt:lpstr>Target Achievement and Drugs Required</vt:lpstr>
      <vt:lpstr>Slide 25</vt:lpstr>
      <vt:lpstr>SANDS Population Sub-study</vt:lpstr>
      <vt:lpstr>Change in Lipid and CRP at 36 Months: Standard  vs Aggressive Therapy Subgroups</vt:lpstr>
      <vt:lpstr>Change in CIMT at 36 Months: Standard  vs Aggressive Therapy Subgroups</vt:lpstr>
      <vt:lpstr>SANDS and Surrogate  Endpoints</vt:lpstr>
      <vt:lpstr>SANDS and Surrogate  Endpoints</vt:lpstr>
      <vt:lpstr>Surrogate Outcome Trials Is Lower Better?</vt:lpstr>
      <vt:lpstr>So Does it Matter How To  Get LDL to Target?</vt:lpstr>
      <vt:lpstr>Explorer efficacy Change (%) in lipids and lipoproteins at 6 weeks</vt:lpstr>
      <vt:lpstr>EXPLORER: Patients achieving NCEP ATP III treatment goals and low CRP levels</vt:lpstr>
      <vt:lpstr>Slide 35</vt:lpstr>
      <vt:lpstr>CWG LDL Target Revision</vt:lpstr>
      <vt:lpstr>Slide 37</vt:lpstr>
      <vt:lpstr>Is Lower Safe?</vt:lpstr>
      <vt:lpstr>Slide 39</vt:lpstr>
      <vt:lpstr>What About CRP?</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2009 CCS Dyslipidemia and Prevention Guidelines</vt:lpstr>
      <vt:lpstr>Slide 58</vt:lpstr>
      <vt:lpstr>Slide 59</vt:lpstr>
      <vt:lpstr>Slide 60</vt:lpstr>
      <vt:lpstr>Framingham 10 Year Risk Total CVD-Men</vt:lpstr>
      <vt:lpstr>Framingham 10 Year Risk Total CVD-Women</vt:lpstr>
      <vt:lpstr>Slide 63</vt:lpstr>
      <vt:lpstr>Slide 64</vt:lpstr>
      <vt:lpstr>Slide 65</vt:lpstr>
      <vt:lpstr>% LDL Reduction to Achieve Target</vt:lpstr>
      <vt:lpstr>Slide 67</vt:lpstr>
      <vt:lpstr>Lipid Optimization Tool Database</vt:lpstr>
      <vt:lpstr>Disclaimer</vt:lpstr>
      <vt:lpstr>Slide 70</vt:lpstr>
      <vt:lpstr>Slide 71</vt:lpstr>
      <vt:lpstr>Slide 72</vt:lpstr>
      <vt:lpstr>Slide 73</vt:lpstr>
      <vt:lpstr>Slide 74</vt:lpstr>
      <vt:lpstr>Slide 75</vt:lpstr>
      <vt:lpstr>Precautions</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Research Presentations</vt:lpstr>
      <vt:lpstr>CCC 2007 Poster Presentation</vt:lpstr>
      <vt:lpstr>AHA QCOR 2009  Poster Presentation</vt:lpstr>
      <vt:lpstr>Percent of patients achieving LDL target 2.5 mmol/L (100 mg/dl)</vt:lpstr>
      <vt:lpstr>Target LDL Control Rates High and Very High Risk Patients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Atherosclerotic Regression: The Next Frontier in Lipid Management  </dc:title>
  <dc:creator>Joel Niznick</dc:creator>
  <cp:lastModifiedBy>Joel Niznick</cp:lastModifiedBy>
  <cp:revision>58</cp:revision>
  <dcterms:created xsi:type="dcterms:W3CDTF">2009-09-27T15:26:36Z</dcterms:created>
  <dcterms:modified xsi:type="dcterms:W3CDTF">2010-02-06T05:39:49Z</dcterms:modified>
</cp:coreProperties>
</file>