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117"/>
  </p:notesMasterIdLst>
  <p:sldIdLst>
    <p:sldId id="300" r:id="rId3"/>
    <p:sldId id="418" r:id="rId4"/>
    <p:sldId id="417" r:id="rId5"/>
    <p:sldId id="329" r:id="rId6"/>
    <p:sldId id="330" r:id="rId7"/>
    <p:sldId id="332" r:id="rId8"/>
    <p:sldId id="305" r:id="rId9"/>
    <p:sldId id="331" r:id="rId10"/>
    <p:sldId id="398" r:id="rId11"/>
    <p:sldId id="265" r:id="rId12"/>
    <p:sldId id="257" r:id="rId13"/>
    <p:sldId id="402" r:id="rId14"/>
    <p:sldId id="284" r:id="rId15"/>
    <p:sldId id="270" r:id="rId16"/>
    <p:sldId id="303" r:id="rId17"/>
    <p:sldId id="304" r:id="rId18"/>
    <p:sldId id="302" r:id="rId19"/>
    <p:sldId id="306" r:id="rId20"/>
    <p:sldId id="289" r:id="rId21"/>
    <p:sldId id="301" r:id="rId22"/>
    <p:sldId id="295" r:id="rId23"/>
    <p:sldId id="333" r:id="rId24"/>
    <p:sldId id="334" r:id="rId25"/>
    <p:sldId id="335" r:id="rId26"/>
    <p:sldId id="283" r:id="rId27"/>
    <p:sldId id="277" r:id="rId28"/>
    <p:sldId id="278" r:id="rId29"/>
    <p:sldId id="282" r:id="rId30"/>
    <p:sldId id="293" r:id="rId31"/>
    <p:sldId id="296" r:id="rId32"/>
    <p:sldId id="297" r:id="rId33"/>
    <p:sldId id="307" r:id="rId34"/>
    <p:sldId id="298" r:id="rId35"/>
    <p:sldId id="299" r:id="rId36"/>
    <p:sldId id="400" r:id="rId37"/>
    <p:sldId id="401" r:id="rId38"/>
    <p:sldId id="262" r:id="rId39"/>
    <p:sldId id="337" r:id="rId40"/>
    <p:sldId id="258" r:id="rId41"/>
    <p:sldId id="279" r:id="rId42"/>
    <p:sldId id="280" r:id="rId43"/>
    <p:sldId id="391" r:id="rId44"/>
    <p:sldId id="403" r:id="rId45"/>
    <p:sldId id="275" r:id="rId46"/>
    <p:sldId id="267" r:id="rId47"/>
    <p:sldId id="269" r:id="rId48"/>
    <p:sldId id="359" r:id="rId49"/>
    <p:sldId id="320" r:id="rId50"/>
    <p:sldId id="321" r:id="rId51"/>
    <p:sldId id="322" r:id="rId52"/>
    <p:sldId id="323" r:id="rId53"/>
    <p:sldId id="424" r:id="rId54"/>
    <p:sldId id="423" r:id="rId55"/>
    <p:sldId id="362" r:id="rId56"/>
    <p:sldId id="361" r:id="rId57"/>
    <p:sldId id="360" r:id="rId58"/>
    <p:sldId id="317" r:id="rId59"/>
    <p:sldId id="272" r:id="rId60"/>
    <p:sldId id="271" r:id="rId61"/>
    <p:sldId id="292" r:id="rId62"/>
    <p:sldId id="286" r:id="rId63"/>
    <p:sldId id="288" r:id="rId64"/>
    <p:sldId id="339" r:id="rId65"/>
    <p:sldId id="340" r:id="rId66"/>
    <p:sldId id="336" r:id="rId67"/>
    <p:sldId id="287" r:id="rId68"/>
    <p:sldId id="314" r:id="rId69"/>
    <p:sldId id="315" r:id="rId70"/>
    <p:sldId id="316" r:id="rId71"/>
    <p:sldId id="404" r:id="rId72"/>
    <p:sldId id="405" r:id="rId73"/>
    <p:sldId id="406" r:id="rId74"/>
    <p:sldId id="419" r:id="rId75"/>
    <p:sldId id="420" r:id="rId76"/>
    <p:sldId id="421" r:id="rId77"/>
    <p:sldId id="412" r:id="rId78"/>
    <p:sldId id="413" r:id="rId79"/>
    <p:sldId id="414" r:id="rId80"/>
    <p:sldId id="415" r:id="rId81"/>
    <p:sldId id="416" r:id="rId82"/>
    <p:sldId id="312" r:id="rId83"/>
    <p:sldId id="313" r:id="rId84"/>
    <p:sldId id="407" r:id="rId85"/>
    <p:sldId id="408" r:id="rId86"/>
    <p:sldId id="409" r:id="rId87"/>
    <p:sldId id="410" r:id="rId88"/>
    <p:sldId id="310" r:id="rId89"/>
    <p:sldId id="364" r:id="rId90"/>
    <p:sldId id="311" r:id="rId91"/>
    <p:sldId id="363" r:id="rId92"/>
    <p:sldId id="365" r:id="rId93"/>
    <p:sldId id="281" r:id="rId94"/>
    <p:sldId id="285" r:id="rId95"/>
    <p:sldId id="422" r:id="rId96"/>
    <p:sldId id="379" r:id="rId97"/>
    <p:sldId id="387" r:id="rId98"/>
    <p:sldId id="395" r:id="rId99"/>
    <p:sldId id="396" r:id="rId100"/>
    <p:sldId id="376" r:id="rId101"/>
    <p:sldId id="377" r:id="rId102"/>
    <p:sldId id="399" r:id="rId103"/>
    <p:sldId id="378" r:id="rId104"/>
    <p:sldId id="381" r:id="rId105"/>
    <p:sldId id="368" r:id="rId106"/>
    <p:sldId id="369" r:id="rId107"/>
    <p:sldId id="370" r:id="rId108"/>
    <p:sldId id="367" r:id="rId109"/>
    <p:sldId id="371" r:id="rId110"/>
    <p:sldId id="372" r:id="rId111"/>
    <p:sldId id="383" r:id="rId112"/>
    <p:sldId id="397" r:id="rId113"/>
    <p:sldId id="373" r:id="rId114"/>
    <p:sldId id="366" r:id="rId115"/>
    <p:sldId id="411" r:id="rId11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FF9933"/>
    <a:srgbClr val="33CCCC"/>
    <a:srgbClr val="006666"/>
    <a:srgbClr val="008080"/>
    <a:srgbClr val="00CC99"/>
    <a:srgbClr val="CC00CC"/>
    <a:srgbClr val="FF33CC"/>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6" autoAdjust="0"/>
    <p:restoredTop sz="94676" autoAdjust="0"/>
  </p:normalViewPr>
  <p:slideViewPr>
    <p:cSldViewPr>
      <p:cViewPr varScale="1">
        <p:scale>
          <a:sx n="81" d="100"/>
          <a:sy n="81" d="100"/>
        </p:scale>
        <p:origin x="144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36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notesMaster" Target="notesMasters/notesMaster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F35B5F-C830-4E08-86DA-7C9120610709}" type="doc">
      <dgm:prSet loTypeId="urn:microsoft.com/office/officeart/2005/8/layout/pyramid1" loCatId="pyramid" qsTypeId="urn:microsoft.com/office/officeart/2005/8/quickstyle/simple1" qsCatId="simple" csTypeId="urn:microsoft.com/office/officeart/2005/8/colors/accent1_2" csCatId="accent1" phldr="1"/>
      <dgm:spPr/>
    </dgm:pt>
    <dgm:pt modelId="{2387260A-5A75-4776-A031-B8891BAA40E0}">
      <dgm:prSet phldrT="[Text]" custT="1"/>
      <dgm:spPr>
        <a:solidFill>
          <a:srgbClr val="009999"/>
        </a:solidFill>
      </dgm:spPr>
      <dgm:t>
        <a:bodyPr/>
        <a:lstStyle/>
        <a:p>
          <a:r>
            <a:rPr lang="en-CA" sz="2000" b="1" dirty="0">
              <a:solidFill>
                <a:schemeClr val="bg1"/>
              </a:solidFill>
            </a:rPr>
            <a:t>Trial Drug D</a:t>
          </a:r>
        </a:p>
      </dgm:t>
    </dgm:pt>
    <dgm:pt modelId="{2F542C01-E062-479D-A6D5-2CCA284E71B7}" type="parTrans" cxnId="{41E1734C-53E4-4E52-9ACF-A72516FAF029}">
      <dgm:prSet/>
      <dgm:spPr/>
      <dgm:t>
        <a:bodyPr/>
        <a:lstStyle/>
        <a:p>
          <a:endParaRPr lang="en-CA"/>
        </a:p>
      </dgm:t>
    </dgm:pt>
    <dgm:pt modelId="{B90617AD-9082-48FE-AD88-51A7238EC08A}" type="sibTrans" cxnId="{41E1734C-53E4-4E52-9ACF-A72516FAF029}">
      <dgm:prSet/>
      <dgm:spPr/>
      <dgm:t>
        <a:bodyPr/>
        <a:lstStyle/>
        <a:p>
          <a:endParaRPr lang="en-CA"/>
        </a:p>
      </dgm:t>
    </dgm:pt>
    <dgm:pt modelId="{06A1A528-55E1-4846-8D15-4954A759F796}">
      <dgm:prSet phldrT="[Text]" custT="1"/>
      <dgm:spPr>
        <a:solidFill>
          <a:srgbClr val="FFC000"/>
        </a:solidFill>
      </dgm:spPr>
      <dgm:t>
        <a:bodyPr/>
        <a:lstStyle/>
        <a:p>
          <a:r>
            <a:rPr lang="en-CA" sz="2400" b="1" dirty="0">
              <a:solidFill>
                <a:schemeClr val="bg1"/>
              </a:solidFill>
            </a:rPr>
            <a:t>Trial </a:t>
          </a:r>
          <a:r>
            <a:rPr lang="en-CA" sz="2400" b="1" baseline="0" dirty="0">
              <a:solidFill>
                <a:schemeClr val="bg1"/>
              </a:solidFill>
            </a:rPr>
            <a:t>Drug</a:t>
          </a:r>
          <a:r>
            <a:rPr lang="en-CA" sz="2400" b="1" dirty="0">
              <a:solidFill>
                <a:schemeClr val="bg1"/>
              </a:solidFill>
            </a:rPr>
            <a:t> C</a:t>
          </a:r>
        </a:p>
      </dgm:t>
    </dgm:pt>
    <dgm:pt modelId="{7A7B197C-1052-4BA0-A053-C5769C9FBD62}" type="parTrans" cxnId="{10DD743A-617E-4389-AFCC-AD7872001DE6}">
      <dgm:prSet/>
      <dgm:spPr/>
      <dgm:t>
        <a:bodyPr/>
        <a:lstStyle/>
        <a:p>
          <a:endParaRPr lang="en-CA"/>
        </a:p>
      </dgm:t>
    </dgm:pt>
    <dgm:pt modelId="{F3E0E9CB-5B53-4B10-B97E-A18EC1987F69}" type="sibTrans" cxnId="{10DD743A-617E-4389-AFCC-AD7872001DE6}">
      <dgm:prSet/>
      <dgm:spPr/>
      <dgm:t>
        <a:bodyPr/>
        <a:lstStyle/>
        <a:p>
          <a:endParaRPr lang="en-CA"/>
        </a:p>
      </dgm:t>
    </dgm:pt>
    <dgm:pt modelId="{F5A64B57-BD34-4E25-8430-EF1BF4D89293}">
      <dgm:prSet phldrT="[Text]" custT="1"/>
      <dgm:spPr>
        <a:solidFill>
          <a:srgbClr val="00B050"/>
        </a:solidFill>
      </dgm:spPr>
      <dgm:t>
        <a:bodyPr/>
        <a:lstStyle/>
        <a:p>
          <a:r>
            <a:rPr lang="en-CA" sz="2800" b="1" dirty="0">
              <a:solidFill>
                <a:schemeClr val="bg1"/>
              </a:solidFill>
            </a:rPr>
            <a:t>Baseline drug </a:t>
          </a:r>
        </a:p>
        <a:p>
          <a:r>
            <a:rPr lang="en-CA" sz="2800" b="1" dirty="0">
              <a:solidFill>
                <a:schemeClr val="bg1"/>
              </a:solidFill>
            </a:rPr>
            <a:t>A                  B</a:t>
          </a:r>
          <a:r>
            <a:rPr lang="en-CA" sz="2800" dirty="0"/>
            <a:t>                                                                   </a:t>
          </a:r>
        </a:p>
      </dgm:t>
    </dgm:pt>
    <dgm:pt modelId="{0164F6B6-2791-46BA-A16A-99832B5BBF46}" type="parTrans" cxnId="{6FDD1916-F2C8-46C6-9AAA-BE72AC295675}">
      <dgm:prSet/>
      <dgm:spPr/>
      <dgm:t>
        <a:bodyPr/>
        <a:lstStyle/>
        <a:p>
          <a:endParaRPr lang="en-CA"/>
        </a:p>
      </dgm:t>
    </dgm:pt>
    <dgm:pt modelId="{8182462B-BE55-45F9-8B41-D330ED7A5CA7}" type="sibTrans" cxnId="{6FDD1916-F2C8-46C6-9AAA-BE72AC295675}">
      <dgm:prSet/>
      <dgm:spPr/>
      <dgm:t>
        <a:bodyPr/>
        <a:lstStyle/>
        <a:p>
          <a:endParaRPr lang="en-CA"/>
        </a:p>
      </dgm:t>
    </dgm:pt>
    <dgm:pt modelId="{CE18E08C-8424-4BC0-8EBB-3286E824DEEF}">
      <dgm:prSet custT="1"/>
      <dgm:spPr>
        <a:solidFill>
          <a:srgbClr val="0070C0"/>
        </a:solidFill>
      </dgm:spPr>
      <dgm:t>
        <a:bodyPr/>
        <a:lstStyle/>
        <a:p>
          <a:r>
            <a:rPr lang="en-CA" sz="2000" b="1" dirty="0">
              <a:solidFill>
                <a:schemeClr val="bg1"/>
              </a:solidFill>
            </a:rPr>
            <a:t>Trial drug</a:t>
          </a:r>
        </a:p>
        <a:p>
          <a:r>
            <a:rPr lang="en-CA" sz="2000" b="1" dirty="0">
              <a:solidFill>
                <a:schemeClr val="bg1"/>
              </a:solidFill>
            </a:rPr>
            <a:t> E </a:t>
          </a:r>
        </a:p>
      </dgm:t>
    </dgm:pt>
    <dgm:pt modelId="{FE3A3675-9342-44B4-9351-44E1F62537AC}" type="parTrans" cxnId="{EEE64C34-6410-4352-9F7C-F83F6C28AC44}">
      <dgm:prSet/>
      <dgm:spPr/>
      <dgm:t>
        <a:bodyPr/>
        <a:lstStyle/>
        <a:p>
          <a:endParaRPr lang="en-CA"/>
        </a:p>
      </dgm:t>
    </dgm:pt>
    <dgm:pt modelId="{82121852-D1E1-44E8-B072-D1EACAB64BC3}" type="sibTrans" cxnId="{EEE64C34-6410-4352-9F7C-F83F6C28AC44}">
      <dgm:prSet/>
      <dgm:spPr/>
      <dgm:t>
        <a:bodyPr/>
        <a:lstStyle/>
        <a:p>
          <a:endParaRPr lang="en-CA"/>
        </a:p>
      </dgm:t>
    </dgm:pt>
    <dgm:pt modelId="{6AF88E8B-8B8F-41D3-AEA1-6808951136D4}" type="pres">
      <dgm:prSet presAssocID="{1BF35B5F-C830-4E08-86DA-7C9120610709}" presName="Name0" presStyleCnt="0">
        <dgm:presLayoutVars>
          <dgm:dir/>
          <dgm:animLvl val="lvl"/>
          <dgm:resizeHandles val="exact"/>
        </dgm:presLayoutVars>
      </dgm:prSet>
      <dgm:spPr/>
    </dgm:pt>
    <dgm:pt modelId="{66347F87-90B8-4AB4-B1A1-6A9ACD800F9B}" type="pres">
      <dgm:prSet presAssocID="{CE18E08C-8424-4BC0-8EBB-3286E824DEEF}" presName="Name8" presStyleCnt="0"/>
      <dgm:spPr/>
    </dgm:pt>
    <dgm:pt modelId="{5D512B48-BE3A-41DD-BEC3-3F8B9DCAFF41}" type="pres">
      <dgm:prSet presAssocID="{CE18E08C-8424-4BC0-8EBB-3286E824DEEF}" presName="level" presStyleLbl="node1" presStyleIdx="0" presStyleCnt="4" custLinFactNeighborY="-7407">
        <dgm:presLayoutVars>
          <dgm:chMax val="1"/>
          <dgm:bulletEnabled val="1"/>
        </dgm:presLayoutVars>
      </dgm:prSet>
      <dgm:spPr/>
    </dgm:pt>
    <dgm:pt modelId="{F4E6FD4A-F97B-4B3D-BAB8-7CA79DAAB45A}" type="pres">
      <dgm:prSet presAssocID="{CE18E08C-8424-4BC0-8EBB-3286E824DEEF}" presName="levelTx" presStyleLbl="revTx" presStyleIdx="0" presStyleCnt="0">
        <dgm:presLayoutVars>
          <dgm:chMax val="1"/>
          <dgm:bulletEnabled val="1"/>
        </dgm:presLayoutVars>
      </dgm:prSet>
      <dgm:spPr/>
    </dgm:pt>
    <dgm:pt modelId="{ACB4B413-D9DF-4E67-AF8E-201C0C2EC358}" type="pres">
      <dgm:prSet presAssocID="{2387260A-5A75-4776-A031-B8891BAA40E0}" presName="Name8" presStyleCnt="0"/>
      <dgm:spPr/>
    </dgm:pt>
    <dgm:pt modelId="{025247BA-C4D7-4445-9CD2-5073E31D944A}" type="pres">
      <dgm:prSet presAssocID="{2387260A-5A75-4776-A031-B8891BAA40E0}" presName="level" presStyleLbl="node1" presStyleIdx="1" presStyleCnt="4">
        <dgm:presLayoutVars>
          <dgm:chMax val="1"/>
          <dgm:bulletEnabled val="1"/>
        </dgm:presLayoutVars>
      </dgm:prSet>
      <dgm:spPr/>
    </dgm:pt>
    <dgm:pt modelId="{33A2828B-21C5-4199-88E8-1CD2296983B9}" type="pres">
      <dgm:prSet presAssocID="{2387260A-5A75-4776-A031-B8891BAA40E0}" presName="levelTx" presStyleLbl="revTx" presStyleIdx="0" presStyleCnt="0">
        <dgm:presLayoutVars>
          <dgm:chMax val="1"/>
          <dgm:bulletEnabled val="1"/>
        </dgm:presLayoutVars>
      </dgm:prSet>
      <dgm:spPr/>
    </dgm:pt>
    <dgm:pt modelId="{E95139AD-4FDA-409E-868F-E04E42AAC87F}" type="pres">
      <dgm:prSet presAssocID="{06A1A528-55E1-4846-8D15-4954A759F796}" presName="Name8" presStyleCnt="0"/>
      <dgm:spPr/>
    </dgm:pt>
    <dgm:pt modelId="{9B67D5E9-3804-4991-9A40-B61A7BEDDE54}" type="pres">
      <dgm:prSet presAssocID="{06A1A528-55E1-4846-8D15-4954A759F796}" presName="level" presStyleLbl="node1" presStyleIdx="2" presStyleCnt="4">
        <dgm:presLayoutVars>
          <dgm:chMax val="1"/>
          <dgm:bulletEnabled val="1"/>
        </dgm:presLayoutVars>
      </dgm:prSet>
      <dgm:spPr/>
    </dgm:pt>
    <dgm:pt modelId="{BAADDCD2-2488-44B1-9314-FA53274ABDF5}" type="pres">
      <dgm:prSet presAssocID="{06A1A528-55E1-4846-8D15-4954A759F796}" presName="levelTx" presStyleLbl="revTx" presStyleIdx="0" presStyleCnt="0">
        <dgm:presLayoutVars>
          <dgm:chMax val="1"/>
          <dgm:bulletEnabled val="1"/>
        </dgm:presLayoutVars>
      </dgm:prSet>
      <dgm:spPr/>
    </dgm:pt>
    <dgm:pt modelId="{0A06A4C0-2D9A-47DA-A2B5-A82DF18E2573}" type="pres">
      <dgm:prSet presAssocID="{F5A64B57-BD34-4E25-8430-EF1BF4D89293}" presName="Name8" presStyleCnt="0"/>
      <dgm:spPr/>
    </dgm:pt>
    <dgm:pt modelId="{16640EA9-40EB-484F-AA11-55589E89CFB8}" type="pres">
      <dgm:prSet presAssocID="{F5A64B57-BD34-4E25-8430-EF1BF4D89293}" presName="level" presStyleLbl="node1" presStyleIdx="3" presStyleCnt="4">
        <dgm:presLayoutVars>
          <dgm:chMax val="1"/>
          <dgm:bulletEnabled val="1"/>
        </dgm:presLayoutVars>
      </dgm:prSet>
      <dgm:spPr/>
    </dgm:pt>
    <dgm:pt modelId="{1ACC9DF4-F339-4D80-9B17-1DDB0EF91745}" type="pres">
      <dgm:prSet presAssocID="{F5A64B57-BD34-4E25-8430-EF1BF4D89293}" presName="levelTx" presStyleLbl="revTx" presStyleIdx="0" presStyleCnt="0">
        <dgm:presLayoutVars>
          <dgm:chMax val="1"/>
          <dgm:bulletEnabled val="1"/>
        </dgm:presLayoutVars>
      </dgm:prSet>
      <dgm:spPr/>
    </dgm:pt>
  </dgm:ptLst>
  <dgm:cxnLst>
    <dgm:cxn modelId="{6FDD1916-F2C8-46C6-9AAA-BE72AC295675}" srcId="{1BF35B5F-C830-4E08-86DA-7C9120610709}" destId="{F5A64B57-BD34-4E25-8430-EF1BF4D89293}" srcOrd="3" destOrd="0" parTransId="{0164F6B6-2791-46BA-A16A-99832B5BBF46}" sibTransId="{8182462B-BE55-45F9-8B41-D330ED7A5CA7}"/>
    <dgm:cxn modelId="{3E17E91B-4E7F-4B67-BB2F-C58F20BC4496}" type="presOf" srcId="{06A1A528-55E1-4846-8D15-4954A759F796}" destId="{BAADDCD2-2488-44B1-9314-FA53274ABDF5}" srcOrd="1" destOrd="0" presId="urn:microsoft.com/office/officeart/2005/8/layout/pyramid1"/>
    <dgm:cxn modelId="{03B29922-6F11-4EDD-B773-AB99F969C7FA}" type="presOf" srcId="{CE18E08C-8424-4BC0-8EBB-3286E824DEEF}" destId="{5D512B48-BE3A-41DD-BEC3-3F8B9DCAFF41}" srcOrd="0" destOrd="0" presId="urn:microsoft.com/office/officeart/2005/8/layout/pyramid1"/>
    <dgm:cxn modelId="{DE3A4F2B-8C1B-479C-A532-34C9DD40B0E9}" type="presOf" srcId="{2387260A-5A75-4776-A031-B8891BAA40E0}" destId="{025247BA-C4D7-4445-9CD2-5073E31D944A}" srcOrd="0" destOrd="0" presId="urn:microsoft.com/office/officeart/2005/8/layout/pyramid1"/>
    <dgm:cxn modelId="{EEE64C34-6410-4352-9F7C-F83F6C28AC44}" srcId="{1BF35B5F-C830-4E08-86DA-7C9120610709}" destId="{CE18E08C-8424-4BC0-8EBB-3286E824DEEF}" srcOrd="0" destOrd="0" parTransId="{FE3A3675-9342-44B4-9351-44E1F62537AC}" sibTransId="{82121852-D1E1-44E8-B072-D1EACAB64BC3}"/>
    <dgm:cxn modelId="{10DD743A-617E-4389-AFCC-AD7872001DE6}" srcId="{1BF35B5F-C830-4E08-86DA-7C9120610709}" destId="{06A1A528-55E1-4846-8D15-4954A759F796}" srcOrd="2" destOrd="0" parTransId="{7A7B197C-1052-4BA0-A053-C5769C9FBD62}" sibTransId="{F3E0E9CB-5B53-4B10-B97E-A18EC1987F69}"/>
    <dgm:cxn modelId="{EC4DB34B-6439-4EF2-BC64-CC8EE80E4BAF}" type="presOf" srcId="{F5A64B57-BD34-4E25-8430-EF1BF4D89293}" destId="{1ACC9DF4-F339-4D80-9B17-1DDB0EF91745}" srcOrd="1" destOrd="0" presId="urn:microsoft.com/office/officeart/2005/8/layout/pyramid1"/>
    <dgm:cxn modelId="{41E1734C-53E4-4E52-9ACF-A72516FAF029}" srcId="{1BF35B5F-C830-4E08-86DA-7C9120610709}" destId="{2387260A-5A75-4776-A031-B8891BAA40E0}" srcOrd="1" destOrd="0" parTransId="{2F542C01-E062-479D-A6D5-2CCA284E71B7}" sibTransId="{B90617AD-9082-48FE-AD88-51A7238EC08A}"/>
    <dgm:cxn modelId="{C7279DAB-D98F-4F45-B5FB-886BA07DC1E0}" type="presOf" srcId="{F5A64B57-BD34-4E25-8430-EF1BF4D89293}" destId="{16640EA9-40EB-484F-AA11-55589E89CFB8}" srcOrd="0" destOrd="0" presId="urn:microsoft.com/office/officeart/2005/8/layout/pyramid1"/>
    <dgm:cxn modelId="{8EADE0B6-F54C-4D93-A61B-AD1E764E938E}" type="presOf" srcId="{2387260A-5A75-4776-A031-B8891BAA40E0}" destId="{33A2828B-21C5-4199-88E8-1CD2296983B9}" srcOrd="1" destOrd="0" presId="urn:microsoft.com/office/officeart/2005/8/layout/pyramid1"/>
    <dgm:cxn modelId="{3949C6D1-A95D-4F2F-AB7F-E92EDF1CC0E6}" type="presOf" srcId="{1BF35B5F-C830-4E08-86DA-7C9120610709}" destId="{6AF88E8B-8B8F-41D3-AEA1-6808951136D4}" srcOrd="0" destOrd="0" presId="urn:microsoft.com/office/officeart/2005/8/layout/pyramid1"/>
    <dgm:cxn modelId="{F67BD5D5-4DD3-468E-BFAD-B04035A63E24}" type="presOf" srcId="{06A1A528-55E1-4846-8D15-4954A759F796}" destId="{9B67D5E9-3804-4991-9A40-B61A7BEDDE54}" srcOrd="0" destOrd="0" presId="urn:microsoft.com/office/officeart/2005/8/layout/pyramid1"/>
    <dgm:cxn modelId="{5D5546DE-8DE0-431F-A0D1-B4FAA0DD3E6F}" type="presOf" srcId="{CE18E08C-8424-4BC0-8EBB-3286E824DEEF}" destId="{F4E6FD4A-F97B-4B3D-BAB8-7CA79DAAB45A}" srcOrd="1" destOrd="0" presId="urn:microsoft.com/office/officeart/2005/8/layout/pyramid1"/>
    <dgm:cxn modelId="{20A7940E-D1C7-4ED1-B4F5-8B7B69758179}" type="presParOf" srcId="{6AF88E8B-8B8F-41D3-AEA1-6808951136D4}" destId="{66347F87-90B8-4AB4-B1A1-6A9ACD800F9B}" srcOrd="0" destOrd="0" presId="urn:microsoft.com/office/officeart/2005/8/layout/pyramid1"/>
    <dgm:cxn modelId="{87523E20-C3FD-4B18-9F6D-20C9292DAE75}" type="presParOf" srcId="{66347F87-90B8-4AB4-B1A1-6A9ACD800F9B}" destId="{5D512B48-BE3A-41DD-BEC3-3F8B9DCAFF41}" srcOrd="0" destOrd="0" presId="urn:microsoft.com/office/officeart/2005/8/layout/pyramid1"/>
    <dgm:cxn modelId="{B1728D06-F759-47D2-A7C3-B774E5E37C9A}" type="presParOf" srcId="{66347F87-90B8-4AB4-B1A1-6A9ACD800F9B}" destId="{F4E6FD4A-F97B-4B3D-BAB8-7CA79DAAB45A}" srcOrd="1" destOrd="0" presId="urn:microsoft.com/office/officeart/2005/8/layout/pyramid1"/>
    <dgm:cxn modelId="{4D085736-2855-4E84-8531-A23CC09AD866}" type="presParOf" srcId="{6AF88E8B-8B8F-41D3-AEA1-6808951136D4}" destId="{ACB4B413-D9DF-4E67-AF8E-201C0C2EC358}" srcOrd="1" destOrd="0" presId="urn:microsoft.com/office/officeart/2005/8/layout/pyramid1"/>
    <dgm:cxn modelId="{F3ABDCAA-332C-4471-8A8B-BABFECF9B78D}" type="presParOf" srcId="{ACB4B413-D9DF-4E67-AF8E-201C0C2EC358}" destId="{025247BA-C4D7-4445-9CD2-5073E31D944A}" srcOrd="0" destOrd="0" presId="urn:microsoft.com/office/officeart/2005/8/layout/pyramid1"/>
    <dgm:cxn modelId="{FD283DF0-3625-4D07-ABC9-A37140FCDA0C}" type="presParOf" srcId="{ACB4B413-D9DF-4E67-AF8E-201C0C2EC358}" destId="{33A2828B-21C5-4199-88E8-1CD2296983B9}" srcOrd="1" destOrd="0" presId="urn:microsoft.com/office/officeart/2005/8/layout/pyramid1"/>
    <dgm:cxn modelId="{DEDCE01D-419F-47A3-9341-92E58219B207}" type="presParOf" srcId="{6AF88E8B-8B8F-41D3-AEA1-6808951136D4}" destId="{E95139AD-4FDA-409E-868F-E04E42AAC87F}" srcOrd="2" destOrd="0" presId="urn:microsoft.com/office/officeart/2005/8/layout/pyramid1"/>
    <dgm:cxn modelId="{9373EE63-51F2-4FE0-9638-B9551EFDC949}" type="presParOf" srcId="{E95139AD-4FDA-409E-868F-E04E42AAC87F}" destId="{9B67D5E9-3804-4991-9A40-B61A7BEDDE54}" srcOrd="0" destOrd="0" presId="urn:microsoft.com/office/officeart/2005/8/layout/pyramid1"/>
    <dgm:cxn modelId="{2545DC80-C75C-4D73-9D73-734C1D7FE03D}" type="presParOf" srcId="{E95139AD-4FDA-409E-868F-E04E42AAC87F}" destId="{BAADDCD2-2488-44B1-9314-FA53274ABDF5}" srcOrd="1" destOrd="0" presId="urn:microsoft.com/office/officeart/2005/8/layout/pyramid1"/>
    <dgm:cxn modelId="{CC1304DF-5A2D-42B4-ADEE-92A3B01C2F96}" type="presParOf" srcId="{6AF88E8B-8B8F-41D3-AEA1-6808951136D4}" destId="{0A06A4C0-2D9A-47DA-A2B5-A82DF18E2573}" srcOrd="3" destOrd="0" presId="urn:microsoft.com/office/officeart/2005/8/layout/pyramid1"/>
    <dgm:cxn modelId="{12080451-4004-4DE2-9D47-1A415762101A}" type="presParOf" srcId="{0A06A4C0-2D9A-47DA-A2B5-A82DF18E2573}" destId="{16640EA9-40EB-484F-AA11-55589E89CFB8}" srcOrd="0" destOrd="0" presId="urn:microsoft.com/office/officeart/2005/8/layout/pyramid1"/>
    <dgm:cxn modelId="{A64A1198-CE30-475B-9E25-C7F2100C37C4}" type="presParOf" srcId="{0A06A4C0-2D9A-47DA-A2B5-A82DF18E2573}" destId="{1ACC9DF4-F339-4D80-9B17-1DDB0EF9174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BF35B5F-C830-4E08-86DA-7C9120610709}" type="doc">
      <dgm:prSet loTypeId="urn:microsoft.com/office/officeart/2005/8/layout/pyramid1" loCatId="pyramid" qsTypeId="urn:microsoft.com/office/officeart/2005/8/quickstyle/simple1" qsCatId="simple" csTypeId="urn:microsoft.com/office/officeart/2005/8/colors/accent1_2" csCatId="accent1" phldr="1"/>
      <dgm:spPr/>
    </dgm:pt>
    <dgm:pt modelId="{2387260A-5A75-4776-A031-B8891BAA40E0}">
      <dgm:prSet phldrT="[Text]" custT="1"/>
      <dgm:spPr>
        <a:solidFill>
          <a:srgbClr val="009999"/>
        </a:solidFill>
      </dgm:spPr>
      <dgm:t>
        <a:bodyPr/>
        <a:lstStyle/>
        <a:p>
          <a:r>
            <a:rPr lang="en-CA" sz="2400" b="1" dirty="0">
              <a:solidFill>
                <a:schemeClr val="bg1"/>
              </a:solidFill>
            </a:rPr>
            <a:t>*Beta</a:t>
          </a:r>
          <a:r>
            <a:rPr lang="en-CA" sz="2000" b="1" dirty="0">
              <a:solidFill>
                <a:schemeClr val="bg1"/>
              </a:solidFill>
            </a:rPr>
            <a:t> </a:t>
          </a:r>
          <a:r>
            <a:rPr lang="en-CA" sz="2400" b="1" dirty="0">
              <a:solidFill>
                <a:schemeClr val="bg1"/>
              </a:solidFill>
            </a:rPr>
            <a:t>Blocker</a:t>
          </a:r>
          <a:endParaRPr lang="en-CA" sz="2000" b="1" dirty="0">
            <a:solidFill>
              <a:schemeClr val="bg1"/>
            </a:solidFill>
          </a:endParaRPr>
        </a:p>
      </dgm:t>
    </dgm:pt>
    <dgm:pt modelId="{2F542C01-E062-479D-A6D5-2CCA284E71B7}" type="parTrans" cxnId="{41E1734C-53E4-4E52-9ACF-A72516FAF029}">
      <dgm:prSet/>
      <dgm:spPr/>
      <dgm:t>
        <a:bodyPr/>
        <a:lstStyle/>
        <a:p>
          <a:endParaRPr lang="en-CA"/>
        </a:p>
      </dgm:t>
    </dgm:pt>
    <dgm:pt modelId="{B90617AD-9082-48FE-AD88-51A7238EC08A}" type="sibTrans" cxnId="{41E1734C-53E4-4E52-9ACF-A72516FAF029}">
      <dgm:prSet/>
      <dgm:spPr/>
      <dgm:t>
        <a:bodyPr/>
        <a:lstStyle/>
        <a:p>
          <a:endParaRPr lang="en-CA"/>
        </a:p>
      </dgm:t>
    </dgm:pt>
    <dgm:pt modelId="{06A1A528-55E1-4846-8D15-4954A759F796}">
      <dgm:prSet phldrT="[Text]" custT="1"/>
      <dgm:spPr>
        <a:solidFill>
          <a:srgbClr val="FFC000"/>
        </a:solidFill>
      </dgm:spPr>
      <dgm:t>
        <a:bodyPr/>
        <a:lstStyle/>
        <a:p>
          <a:r>
            <a:rPr lang="en-CA" sz="2800" b="1" dirty="0">
              <a:solidFill>
                <a:schemeClr val="bg1"/>
              </a:solidFill>
            </a:rPr>
            <a:t>*ACE inhibitors</a:t>
          </a:r>
        </a:p>
      </dgm:t>
    </dgm:pt>
    <dgm:pt modelId="{7A7B197C-1052-4BA0-A053-C5769C9FBD62}" type="parTrans" cxnId="{10DD743A-617E-4389-AFCC-AD7872001DE6}">
      <dgm:prSet/>
      <dgm:spPr/>
      <dgm:t>
        <a:bodyPr/>
        <a:lstStyle/>
        <a:p>
          <a:endParaRPr lang="en-CA"/>
        </a:p>
      </dgm:t>
    </dgm:pt>
    <dgm:pt modelId="{F3E0E9CB-5B53-4B10-B97E-A18EC1987F69}" type="sibTrans" cxnId="{10DD743A-617E-4389-AFCC-AD7872001DE6}">
      <dgm:prSet/>
      <dgm:spPr/>
      <dgm:t>
        <a:bodyPr/>
        <a:lstStyle/>
        <a:p>
          <a:endParaRPr lang="en-CA"/>
        </a:p>
      </dgm:t>
    </dgm:pt>
    <dgm:pt modelId="{F5A64B57-BD34-4E25-8430-EF1BF4D89293}">
      <dgm:prSet phldrT="[Text]" custT="1"/>
      <dgm:spPr>
        <a:solidFill>
          <a:srgbClr val="00B050"/>
        </a:solidFill>
      </dgm:spPr>
      <dgm:t>
        <a:bodyPr/>
        <a:lstStyle/>
        <a:p>
          <a:r>
            <a:rPr lang="en-CA" sz="2800" b="1">
              <a:solidFill>
                <a:schemeClr val="bg1"/>
              </a:solidFill>
            </a:rPr>
            <a:t>Digoxin</a:t>
          </a:r>
          <a:r>
            <a:rPr lang="en-CA" sz="2300"/>
            <a:t>                                 </a:t>
          </a:r>
          <a:r>
            <a:rPr lang="en-CA" sz="2800" b="1">
              <a:solidFill>
                <a:schemeClr val="bg1"/>
              </a:solidFill>
            </a:rPr>
            <a:t>Diuretics</a:t>
          </a:r>
          <a:r>
            <a:rPr lang="en-CA" sz="2300">
              <a:solidFill>
                <a:schemeClr val="bg1"/>
              </a:solidFill>
            </a:rPr>
            <a:t>   </a:t>
          </a:r>
          <a:r>
            <a:rPr lang="en-CA" sz="2300"/>
            <a:t>                                                                                     </a:t>
          </a:r>
          <a:endParaRPr lang="en-CA" sz="2300" dirty="0"/>
        </a:p>
      </dgm:t>
    </dgm:pt>
    <dgm:pt modelId="{0164F6B6-2791-46BA-A16A-99832B5BBF46}" type="parTrans" cxnId="{6FDD1916-F2C8-46C6-9AAA-BE72AC295675}">
      <dgm:prSet/>
      <dgm:spPr/>
      <dgm:t>
        <a:bodyPr/>
        <a:lstStyle/>
        <a:p>
          <a:endParaRPr lang="en-CA"/>
        </a:p>
      </dgm:t>
    </dgm:pt>
    <dgm:pt modelId="{8182462B-BE55-45F9-8B41-D330ED7A5CA7}" type="sibTrans" cxnId="{6FDD1916-F2C8-46C6-9AAA-BE72AC295675}">
      <dgm:prSet/>
      <dgm:spPr/>
      <dgm:t>
        <a:bodyPr/>
        <a:lstStyle/>
        <a:p>
          <a:endParaRPr lang="en-CA"/>
        </a:p>
      </dgm:t>
    </dgm:pt>
    <dgm:pt modelId="{CE18E08C-8424-4BC0-8EBB-3286E824DEEF}">
      <dgm:prSet custT="1"/>
      <dgm:spPr>
        <a:solidFill>
          <a:srgbClr val="0070C0"/>
        </a:solidFill>
      </dgm:spPr>
      <dgm:t>
        <a:bodyPr/>
        <a:lstStyle/>
        <a:p>
          <a:r>
            <a:rPr lang="en-CA" sz="2400" b="1" dirty="0">
              <a:solidFill>
                <a:schemeClr val="bg1"/>
              </a:solidFill>
            </a:rPr>
            <a:t>*Aldosterone antagonist</a:t>
          </a:r>
        </a:p>
      </dgm:t>
    </dgm:pt>
    <dgm:pt modelId="{FE3A3675-9342-44B4-9351-44E1F62537AC}" type="parTrans" cxnId="{EEE64C34-6410-4352-9F7C-F83F6C28AC44}">
      <dgm:prSet/>
      <dgm:spPr/>
      <dgm:t>
        <a:bodyPr/>
        <a:lstStyle/>
        <a:p>
          <a:endParaRPr lang="en-CA"/>
        </a:p>
      </dgm:t>
    </dgm:pt>
    <dgm:pt modelId="{82121852-D1E1-44E8-B072-D1EACAB64BC3}" type="sibTrans" cxnId="{EEE64C34-6410-4352-9F7C-F83F6C28AC44}">
      <dgm:prSet/>
      <dgm:spPr/>
      <dgm:t>
        <a:bodyPr/>
        <a:lstStyle/>
        <a:p>
          <a:endParaRPr lang="en-CA"/>
        </a:p>
      </dgm:t>
    </dgm:pt>
    <dgm:pt modelId="{8BE0A129-8408-4D72-9C09-5BBC212C01C0}">
      <dgm:prSet custT="1"/>
      <dgm:spPr>
        <a:solidFill>
          <a:srgbClr val="FF0000"/>
        </a:solidFill>
      </dgm:spPr>
      <dgm:t>
        <a:bodyPr/>
        <a:lstStyle/>
        <a:p>
          <a:endParaRPr lang="en-CA" sz="1800" b="1" dirty="0">
            <a:solidFill>
              <a:schemeClr val="bg1"/>
            </a:solidFill>
          </a:endParaRPr>
        </a:p>
      </dgm:t>
    </dgm:pt>
    <dgm:pt modelId="{F5CB497F-EBDE-4EA1-8739-42CC6147E0FB}" type="parTrans" cxnId="{1D0F97F3-545D-49DF-84ED-236B88F9E1A2}">
      <dgm:prSet/>
      <dgm:spPr/>
      <dgm:t>
        <a:bodyPr/>
        <a:lstStyle/>
        <a:p>
          <a:endParaRPr lang="en-CA"/>
        </a:p>
      </dgm:t>
    </dgm:pt>
    <dgm:pt modelId="{7E090623-A06F-4D9D-8181-C602F4F57108}" type="sibTrans" cxnId="{1D0F97F3-545D-49DF-84ED-236B88F9E1A2}">
      <dgm:prSet/>
      <dgm:spPr/>
      <dgm:t>
        <a:bodyPr/>
        <a:lstStyle/>
        <a:p>
          <a:endParaRPr lang="en-CA"/>
        </a:p>
      </dgm:t>
    </dgm:pt>
    <dgm:pt modelId="{C4BFF4CC-F369-4B56-8DFE-AF3C3474A117}">
      <dgm:prSet custT="1"/>
      <dgm:spPr>
        <a:solidFill>
          <a:srgbClr val="CC00CC"/>
        </a:solidFill>
      </dgm:spPr>
      <dgm:t>
        <a:bodyPr/>
        <a:lstStyle/>
        <a:p>
          <a:r>
            <a:rPr lang="en-CA" sz="2000" b="1" dirty="0">
              <a:solidFill>
                <a:schemeClr val="bg1"/>
              </a:solidFill>
            </a:rPr>
            <a:t>ENTRESTO</a:t>
          </a:r>
        </a:p>
        <a:p>
          <a:r>
            <a:rPr lang="en-CA" sz="1800" b="1" dirty="0">
              <a:solidFill>
                <a:schemeClr val="bg1"/>
              </a:solidFill>
            </a:rPr>
            <a:t>IVABRADINE</a:t>
          </a:r>
          <a:endParaRPr lang="en-CA" sz="3200" b="1" dirty="0">
            <a:solidFill>
              <a:schemeClr val="bg1"/>
            </a:solidFill>
          </a:endParaRPr>
        </a:p>
      </dgm:t>
    </dgm:pt>
    <dgm:pt modelId="{FEE41246-0CCA-4C69-B928-BE7852B5240F}" type="parTrans" cxnId="{00050123-3166-483D-8286-9E4F0A11CC0F}">
      <dgm:prSet/>
      <dgm:spPr/>
      <dgm:t>
        <a:bodyPr/>
        <a:lstStyle/>
        <a:p>
          <a:endParaRPr lang="en-CA"/>
        </a:p>
      </dgm:t>
    </dgm:pt>
    <dgm:pt modelId="{E44C95F7-C56C-4D4E-B937-4B8EA5664828}" type="sibTrans" cxnId="{00050123-3166-483D-8286-9E4F0A11CC0F}">
      <dgm:prSet/>
      <dgm:spPr/>
      <dgm:t>
        <a:bodyPr/>
        <a:lstStyle/>
        <a:p>
          <a:endParaRPr lang="en-CA"/>
        </a:p>
      </dgm:t>
    </dgm:pt>
    <dgm:pt modelId="{EDFB4B27-8BCD-46D8-A736-C323665D2E78}">
      <dgm:prSet custT="1"/>
      <dgm:spPr>
        <a:solidFill>
          <a:srgbClr val="7030A0"/>
        </a:solidFill>
      </dgm:spPr>
      <dgm:t>
        <a:bodyPr/>
        <a:lstStyle/>
        <a:p>
          <a:r>
            <a:rPr lang="en-CA" sz="1800" b="1" dirty="0">
              <a:solidFill>
                <a:schemeClr val="bg1"/>
              </a:solidFill>
            </a:rPr>
            <a:t>SGLT2 inhibitor</a:t>
          </a:r>
        </a:p>
      </dgm:t>
    </dgm:pt>
    <dgm:pt modelId="{A3D8F484-0991-4297-B67C-E6AD388DEB54}" type="parTrans" cxnId="{87CDDA06-F42A-456A-B80D-957CF63CD49A}">
      <dgm:prSet/>
      <dgm:spPr/>
      <dgm:t>
        <a:bodyPr/>
        <a:lstStyle/>
        <a:p>
          <a:endParaRPr lang="en-CA"/>
        </a:p>
      </dgm:t>
    </dgm:pt>
    <dgm:pt modelId="{53C1EDB3-353B-496A-92DC-81C760E8B1D4}" type="sibTrans" cxnId="{87CDDA06-F42A-456A-B80D-957CF63CD49A}">
      <dgm:prSet/>
      <dgm:spPr/>
      <dgm:t>
        <a:bodyPr/>
        <a:lstStyle/>
        <a:p>
          <a:endParaRPr lang="en-CA"/>
        </a:p>
      </dgm:t>
    </dgm:pt>
    <dgm:pt modelId="{6AF88E8B-8B8F-41D3-AEA1-6808951136D4}" type="pres">
      <dgm:prSet presAssocID="{1BF35B5F-C830-4E08-86DA-7C9120610709}" presName="Name0" presStyleCnt="0">
        <dgm:presLayoutVars>
          <dgm:dir/>
          <dgm:animLvl val="lvl"/>
          <dgm:resizeHandles val="exact"/>
        </dgm:presLayoutVars>
      </dgm:prSet>
      <dgm:spPr/>
    </dgm:pt>
    <dgm:pt modelId="{DFA85F30-690F-4B88-84A8-16B972AFC42C}" type="pres">
      <dgm:prSet presAssocID="{8BE0A129-8408-4D72-9C09-5BBC212C01C0}" presName="Name8" presStyleCnt="0"/>
      <dgm:spPr/>
    </dgm:pt>
    <dgm:pt modelId="{F48D2A44-EA7B-4E60-9C71-C869CD8829E6}" type="pres">
      <dgm:prSet presAssocID="{8BE0A129-8408-4D72-9C09-5BBC212C01C0}" presName="level" presStyleLbl="node1" presStyleIdx="0" presStyleCnt="7" custLinFactNeighborY="-12963">
        <dgm:presLayoutVars>
          <dgm:chMax val="1"/>
          <dgm:bulletEnabled val="1"/>
        </dgm:presLayoutVars>
      </dgm:prSet>
      <dgm:spPr/>
    </dgm:pt>
    <dgm:pt modelId="{EE1110C9-7CD2-4E24-9997-66D09F52DBFE}" type="pres">
      <dgm:prSet presAssocID="{8BE0A129-8408-4D72-9C09-5BBC212C01C0}" presName="levelTx" presStyleLbl="revTx" presStyleIdx="0" presStyleCnt="0">
        <dgm:presLayoutVars>
          <dgm:chMax val="1"/>
          <dgm:bulletEnabled val="1"/>
        </dgm:presLayoutVars>
      </dgm:prSet>
      <dgm:spPr/>
    </dgm:pt>
    <dgm:pt modelId="{367B1DFD-6F45-47F6-ACD8-B7EAD104A6ED}" type="pres">
      <dgm:prSet presAssocID="{EDFB4B27-8BCD-46D8-A736-C323665D2E78}" presName="Name8" presStyleCnt="0"/>
      <dgm:spPr/>
    </dgm:pt>
    <dgm:pt modelId="{C0DBCA52-BF0B-47E7-BE1A-82C8C027DF2C}" type="pres">
      <dgm:prSet presAssocID="{EDFB4B27-8BCD-46D8-A736-C323665D2E78}" presName="level" presStyleLbl="node1" presStyleIdx="1" presStyleCnt="7">
        <dgm:presLayoutVars>
          <dgm:chMax val="1"/>
          <dgm:bulletEnabled val="1"/>
        </dgm:presLayoutVars>
      </dgm:prSet>
      <dgm:spPr/>
    </dgm:pt>
    <dgm:pt modelId="{E8F1D9E6-883F-4111-BEEA-734E0A67B78E}" type="pres">
      <dgm:prSet presAssocID="{EDFB4B27-8BCD-46D8-A736-C323665D2E78}" presName="levelTx" presStyleLbl="revTx" presStyleIdx="0" presStyleCnt="0">
        <dgm:presLayoutVars>
          <dgm:chMax val="1"/>
          <dgm:bulletEnabled val="1"/>
        </dgm:presLayoutVars>
      </dgm:prSet>
      <dgm:spPr/>
    </dgm:pt>
    <dgm:pt modelId="{8A815B5B-1EC6-487E-AAA3-968A251743A4}" type="pres">
      <dgm:prSet presAssocID="{C4BFF4CC-F369-4B56-8DFE-AF3C3474A117}" presName="Name8" presStyleCnt="0"/>
      <dgm:spPr/>
    </dgm:pt>
    <dgm:pt modelId="{CF5FE5E1-D3C7-4014-9AFD-E56F2D77DE39}" type="pres">
      <dgm:prSet presAssocID="{C4BFF4CC-F369-4B56-8DFE-AF3C3474A117}" presName="level" presStyleLbl="node1" presStyleIdx="2" presStyleCnt="7">
        <dgm:presLayoutVars>
          <dgm:chMax val="1"/>
          <dgm:bulletEnabled val="1"/>
        </dgm:presLayoutVars>
      </dgm:prSet>
      <dgm:spPr/>
    </dgm:pt>
    <dgm:pt modelId="{858B74C5-CD06-48FA-B042-B60DAEA01342}" type="pres">
      <dgm:prSet presAssocID="{C4BFF4CC-F369-4B56-8DFE-AF3C3474A117}" presName="levelTx" presStyleLbl="revTx" presStyleIdx="0" presStyleCnt="0">
        <dgm:presLayoutVars>
          <dgm:chMax val="1"/>
          <dgm:bulletEnabled val="1"/>
        </dgm:presLayoutVars>
      </dgm:prSet>
      <dgm:spPr/>
    </dgm:pt>
    <dgm:pt modelId="{66347F87-90B8-4AB4-B1A1-6A9ACD800F9B}" type="pres">
      <dgm:prSet presAssocID="{CE18E08C-8424-4BC0-8EBB-3286E824DEEF}" presName="Name8" presStyleCnt="0"/>
      <dgm:spPr/>
    </dgm:pt>
    <dgm:pt modelId="{5D512B48-BE3A-41DD-BEC3-3F8B9DCAFF41}" type="pres">
      <dgm:prSet presAssocID="{CE18E08C-8424-4BC0-8EBB-3286E824DEEF}" presName="level" presStyleLbl="node1" presStyleIdx="3" presStyleCnt="7">
        <dgm:presLayoutVars>
          <dgm:chMax val="1"/>
          <dgm:bulletEnabled val="1"/>
        </dgm:presLayoutVars>
      </dgm:prSet>
      <dgm:spPr/>
    </dgm:pt>
    <dgm:pt modelId="{F4E6FD4A-F97B-4B3D-BAB8-7CA79DAAB45A}" type="pres">
      <dgm:prSet presAssocID="{CE18E08C-8424-4BC0-8EBB-3286E824DEEF}" presName="levelTx" presStyleLbl="revTx" presStyleIdx="0" presStyleCnt="0">
        <dgm:presLayoutVars>
          <dgm:chMax val="1"/>
          <dgm:bulletEnabled val="1"/>
        </dgm:presLayoutVars>
      </dgm:prSet>
      <dgm:spPr/>
    </dgm:pt>
    <dgm:pt modelId="{ACB4B413-D9DF-4E67-AF8E-201C0C2EC358}" type="pres">
      <dgm:prSet presAssocID="{2387260A-5A75-4776-A031-B8891BAA40E0}" presName="Name8" presStyleCnt="0"/>
      <dgm:spPr/>
    </dgm:pt>
    <dgm:pt modelId="{025247BA-C4D7-4445-9CD2-5073E31D944A}" type="pres">
      <dgm:prSet presAssocID="{2387260A-5A75-4776-A031-B8891BAA40E0}" presName="level" presStyleLbl="node1" presStyleIdx="4" presStyleCnt="7">
        <dgm:presLayoutVars>
          <dgm:chMax val="1"/>
          <dgm:bulletEnabled val="1"/>
        </dgm:presLayoutVars>
      </dgm:prSet>
      <dgm:spPr/>
    </dgm:pt>
    <dgm:pt modelId="{33A2828B-21C5-4199-88E8-1CD2296983B9}" type="pres">
      <dgm:prSet presAssocID="{2387260A-5A75-4776-A031-B8891BAA40E0}" presName="levelTx" presStyleLbl="revTx" presStyleIdx="0" presStyleCnt="0">
        <dgm:presLayoutVars>
          <dgm:chMax val="1"/>
          <dgm:bulletEnabled val="1"/>
        </dgm:presLayoutVars>
      </dgm:prSet>
      <dgm:spPr/>
    </dgm:pt>
    <dgm:pt modelId="{E95139AD-4FDA-409E-868F-E04E42AAC87F}" type="pres">
      <dgm:prSet presAssocID="{06A1A528-55E1-4846-8D15-4954A759F796}" presName="Name8" presStyleCnt="0"/>
      <dgm:spPr/>
    </dgm:pt>
    <dgm:pt modelId="{9B67D5E9-3804-4991-9A40-B61A7BEDDE54}" type="pres">
      <dgm:prSet presAssocID="{06A1A528-55E1-4846-8D15-4954A759F796}" presName="level" presStyleLbl="node1" presStyleIdx="5" presStyleCnt="7">
        <dgm:presLayoutVars>
          <dgm:chMax val="1"/>
          <dgm:bulletEnabled val="1"/>
        </dgm:presLayoutVars>
      </dgm:prSet>
      <dgm:spPr/>
    </dgm:pt>
    <dgm:pt modelId="{BAADDCD2-2488-44B1-9314-FA53274ABDF5}" type="pres">
      <dgm:prSet presAssocID="{06A1A528-55E1-4846-8D15-4954A759F796}" presName="levelTx" presStyleLbl="revTx" presStyleIdx="0" presStyleCnt="0">
        <dgm:presLayoutVars>
          <dgm:chMax val="1"/>
          <dgm:bulletEnabled val="1"/>
        </dgm:presLayoutVars>
      </dgm:prSet>
      <dgm:spPr/>
    </dgm:pt>
    <dgm:pt modelId="{0A06A4C0-2D9A-47DA-A2B5-A82DF18E2573}" type="pres">
      <dgm:prSet presAssocID="{F5A64B57-BD34-4E25-8430-EF1BF4D89293}" presName="Name8" presStyleCnt="0"/>
      <dgm:spPr/>
    </dgm:pt>
    <dgm:pt modelId="{16640EA9-40EB-484F-AA11-55589E89CFB8}" type="pres">
      <dgm:prSet presAssocID="{F5A64B57-BD34-4E25-8430-EF1BF4D89293}" presName="level" presStyleLbl="node1" presStyleIdx="6" presStyleCnt="7">
        <dgm:presLayoutVars>
          <dgm:chMax val="1"/>
          <dgm:bulletEnabled val="1"/>
        </dgm:presLayoutVars>
      </dgm:prSet>
      <dgm:spPr/>
    </dgm:pt>
    <dgm:pt modelId="{1ACC9DF4-F339-4D80-9B17-1DDB0EF91745}" type="pres">
      <dgm:prSet presAssocID="{F5A64B57-BD34-4E25-8430-EF1BF4D89293}" presName="levelTx" presStyleLbl="revTx" presStyleIdx="0" presStyleCnt="0">
        <dgm:presLayoutVars>
          <dgm:chMax val="1"/>
          <dgm:bulletEnabled val="1"/>
        </dgm:presLayoutVars>
      </dgm:prSet>
      <dgm:spPr/>
    </dgm:pt>
  </dgm:ptLst>
  <dgm:cxnLst>
    <dgm:cxn modelId="{87CDDA06-F42A-456A-B80D-957CF63CD49A}" srcId="{1BF35B5F-C830-4E08-86DA-7C9120610709}" destId="{EDFB4B27-8BCD-46D8-A736-C323665D2E78}" srcOrd="1" destOrd="0" parTransId="{A3D8F484-0991-4297-B67C-E6AD388DEB54}" sibTransId="{53C1EDB3-353B-496A-92DC-81C760E8B1D4}"/>
    <dgm:cxn modelId="{6FDD1916-F2C8-46C6-9AAA-BE72AC295675}" srcId="{1BF35B5F-C830-4E08-86DA-7C9120610709}" destId="{F5A64B57-BD34-4E25-8430-EF1BF4D89293}" srcOrd="6" destOrd="0" parTransId="{0164F6B6-2791-46BA-A16A-99832B5BBF46}" sibTransId="{8182462B-BE55-45F9-8B41-D330ED7A5CA7}"/>
    <dgm:cxn modelId="{3E17E91B-4E7F-4B67-BB2F-C58F20BC4496}" type="presOf" srcId="{06A1A528-55E1-4846-8D15-4954A759F796}" destId="{BAADDCD2-2488-44B1-9314-FA53274ABDF5}" srcOrd="1" destOrd="0" presId="urn:microsoft.com/office/officeart/2005/8/layout/pyramid1"/>
    <dgm:cxn modelId="{03B29922-6F11-4EDD-B773-AB99F969C7FA}" type="presOf" srcId="{CE18E08C-8424-4BC0-8EBB-3286E824DEEF}" destId="{5D512B48-BE3A-41DD-BEC3-3F8B9DCAFF41}" srcOrd="0" destOrd="0" presId="urn:microsoft.com/office/officeart/2005/8/layout/pyramid1"/>
    <dgm:cxn modelId="{00050123-3166-483D-8286-9E4F0A11CC0F}" srcId="{1BF35B5F-C830-4E08-86DA-7C9120610709}" destId="{C4BFF4CC-F369-4B56-8DFE-AF3C3474A117}" srcOrd="2" destOrd="0" parTransId="{FEE41246-0CCA-4C69-B928-BE7852B5240F}" sibTransId="{E44C95F7-C56C-4D4E-B937-4B8EA5664828}"/>
    <dgm:cxn modelId="{DE3A4F2B-8C1B-479C-A532-34C9DD40B0E9}" type="presOf" srcId="{2387260A-5A75-4776-A031-B8891BAA40E0}" destId="{025247BA-C4D7-4445-9CD2-5073E31D944A}" srcOrd="0" destOrd="0" presId="urn:microsoft.com/office/officeart/2005/8/layout/pyramid1"/>
    <dgm:cxn modelId="{EEE64C34-6410-4352-9F7C-F83F6C28AC44}" srcId="{1BF35B5F-C830-4E08-86DA-7C9120610709}" destId="{CE18E08C-8424-4BC0-8EBB-3286E824DEEF}" srcOrd="3" destOrd="0" parTransId="{FE3A3675-9342-44B4-9351-44E1F62537AC}" sibTransId="{82121852-D1E1-44E8-B072-D1EACAB64BC3}"/>
    <dgm:cxn modelId="{10DD743A-617E-4389-AFCC-AD7872001DE6}" srcId="{1BF35B5F-C830-4E08-86DA-7C9120610709}" destId="{06A1A528-55E1-4846-8D15-4954A759F796}" srcOrd="5" destOrd="0" parTransId="{7A7B197C-1052-4BA0-A053-C5769C9FBD62}" sibTransId="{F3E0E9CB-5B53-4B10-B97E-A18EC1987F69}"/>
    <dgm:cxn modelId="{1355843B-74A1-4886-91E4-3E461E16F927}" type="presOf" srcId="{8BE0A129-8408-4D72-9C09-5BBC212C01C0}" destId="{EE1110C9-7CD2-4E24-9997-66D09F52DBFE}" srcOrd="1" destOrd="0" presId="urn:microsoft.com/office/officeart/2005/8/layout/pyramid1"/>
    <dgm:cxn modelId="{EC4DB34B-6439-4EF2-BC64-CC8EE80E4BAF}" type="presOf" srcId="{F5A64B57-BD34-4E25-8430-EF1BF4D89293}" destId="{1ACC9DF4-F339-4D80-9B17-1DDB0EF91745}" srcOrd="1" destOrd="0" presId="urn:microsoft.com/office/officeart/2005/8/layout/pyramid1"/>
    <dgm:cxn modelId="{41E1734C-53E4-4E52-9ACF-A72516FAF029}" srcId="{1BF35B5F-C830-4E08-86DA-7C9120610709}" destId="{2387260A-5A75-4776-A031-B8891BAA40E0}" srcOrd="4" destOrd="0" parTransId="{2F542C01-E062-479D-A6D5-2CCA284E71B7}" sibTransId="{B90617AD-9082-48FE-AD88-51A7238EC08A}"/>
    <dgm:cxn modelId="{14A38779-F323-4291-8D1A-F5A233ACE749}" type="presOf" srcId="{C4BFF4CC-F369-4B56-8DFE-AF3C3474A117}" destId="{CF5FE5E1-D3C7-4014-9AFD-E56F2D77DE39}" srcOrd="0" destOrd="0" presId="urn:microsoft.com/office/officeart/2005/8/layout/pyramid1"/>
    <dgm:cxn modelId="{47B0C196-BF98-4BFF-8166-65BB06189356}" type="presOf" srcId="{EDFB4B27-8BCD-46D8-A736-C323665D2E78}" destId="{E8F1D9E6-883F-4111-BEEA-734E0A67B78E}" srcOrd="1" destOrd="0" presId="urn:microsoft.com/office/officeart/2005/8/layout/pyramid1"/>
    <dgm:cxn modelId="{C7279DAB-D98F-4F45-B5FB-886BA07DC1E0}" type="presOf" srcId="{F5A64B57-BD34-4E25-8430-EF1BF4D89293}" destId="{16640EA9-40EB-484F-AA11-55589E89CFB8}" srcOrd="0" destOrd="0" presId="urn:microsoft.com/office/officeart/2005/8/layout/pyramid1"/>
    <dgm:cxn modelId="{7BF70AB1-6965-4ECE-AFA7-6125C8F34E43}" type="presOf" srcId="{C4BFF4CC-F369-4B56-8DFE-AF3C3474A117}" destId="{858B74C5-CD06-48FA-B042-B60DAEA01342}" srcOrd="1" destOrd="0" presId="urn:microsoft.com/office/officeart/2005/8/layout/pyramid1"/>
    <dgm:cxn modelId="{8EADE0B6-F54C-4D93-A61B-AD1E764E938E}" type="presOf" srcId="{2387260A-5A75-4776-A031-B8891BAA40E0}" destId="{33A2828B-21C5-4199-88E8-1CD2296983B9}" srcOrd="1" destOrd="0" presId="urn:microsoft.com/office/officeart/2005/8/layout/pyramid1"/>
    <dgm:cxn modelId="{9D0B1FC6-0B2C-49A6-AA61-65A1CAD16563}" type="presOf" srcId="{EDFB4B27-8BCD-46D8-A736-C323665D2E78}" destId="{C0DBCA52-BF0B-47E7-BE1A-82C8C027DF2C}" srcOrd="0" destOrd="0" presId="urn:microsoft.com/office/officeart/2005/8/layout/pyramid1"/>
    <dgm:cxn modelId="{3949C6D1-A95D-4F2F-AB7F-E92EDF1CC0E6}" type="presOf" srcId="{1BF35B5F-C830-4E08-86DA-7C9120610709}" destId="{6AF88E8B-8B8F-41D3-AEA1-6808951136D4}" srcOrd="0" destOrd="0" presId="urn:microsoft.com/office/officeart/2005/8/layout/pyramid1"/>
    <dgm:cxn modelId="{F67BD5D5-4DD3-468E-BFAD-B04035A63E24}" type="presOf" srcId="{06A1A528-55E1-4846-8D15-4954A759F796}" destId="{9B67D5E9-3804-4991-9A40-B61A7BEDDE54}" srcOrd="0" destOrd="0" presId="urn:microsoft.com/office/officeart/2005/8/layout/pyramid1"/>
    <dgm:cxn modelId="{5D5546DE-8DE0-431F-A0D1-B4FAA0DD3E6F}" type="presOf" srcId="{CE18E08C-8424-4BC0-8EBB-3286E824DEEF}" destId="{F4E6FD4A-F97B-4B3D-BAB8-7CA79DAAB45A}" srcOrd="1" destOrd="0" presId="urn:microsoft.com/office/officeart/2005/8/layout/pyramid1"/>
    <dgm:cxn modelId="{1D0F97F3-545D-49DF-84ED-236B88F9E1A2}" srcId="{1BF35B5F-C830-4E08-86DA-7C9120610709}" destId="{8BE0A129-8408-4D72-9C09-5BBC212C01C0}" srcOrd="0" destOrd="0" parTransId="{F5CB497F-EBDE-4EA1-8739-42CC6147E0FB}" sibTransId="{7E090623-A06F-4D9D-8181-C602F4F57108}"/>
    <dgm:cxn modelId="{3DC2D4FC-43FA-4612-8335-9C999E5AA439}" type="presOf" srcId="{8BE0A129-8408-4D72-9C09-5BBC212C01C0}" destId="{F48D2A44-EA7B-4E60-9C71-C869CD8829E6}" srcOrd="0" destOrd="0" presId="urn:microsoft.com/office/officeart/2005/8/layout/pyramid1"/>
    <dgm:cxn modelId="{B0F391A4-DDA5-4587-BF96-E22F754617B3}" type="presParOf" srcId="{6AF88E8B-8B8F-41D3-AEA1-6808951136D4}" destId="{DFA85F30-690F-4B88-84A8-16B972AFC42C}" srcOrd="0" destOrd="0" presId="urn:microsoft.com/office/officeart/2005/8/layout/pyramid1"/>
    <dgm:cxn modelId="{2F3ED834-5639-4BE3-86D7-2917C670EFF6}" type="presParOf" srcId="{DFA85F30-690F-4B88-84A8-16B972AFC42C}" destId="{F48D2A44-EA7B-4E60-9C71-C869CD8829E6}" srcOrd="0" destOrd="0" presId="urn:microsoft.com/office/officeart/2005/8/layout/pyramid1"/>
    <dgm:cxn modelId="{DF09272A-41CE-4200-898B-77EB0ED55712}" type="presParOf" srcId="{DFA85F30-690F-4B88-84A8-16B972AFC42C}" destId="{EE1110C9-7CD2-4E24-9997-66D09F52DBFE}" srcOrd="1" destOrd="0" presId="urn:microsoft.com/office/officeart/2005/8/layout/pyramid1"/>
    <dgm:cxn modelId="{DBA1107C-EA5A-4D74-911D-C1AC20048FBC}" type="presParOf" srcId="{6AF88E8B-8B8F-41D3-AEA1-6808951136D4}" destId="{367B1DFD-6F45-47F6-ACD8-B7EAD104A6ED}" srcOrd="1" destOrd="0" presId="urn:microsoft.com/office/officeart/2005/8/layout/pyramid1"/>
    <dgm:cxn modelId="{13BDC140-E1BD-4DDC-83BB-B8129AC480C7}" type="presParOf" srcId="{367B1DFD-6F45-47F6-ACD8-B7EAD104A6ED}" destId="{C0DBCA52-BF0B-47E7-BE1A-82C8C027DF2C}" srcOrd="0" destOrd="0" presId="urn:microsoft.com/office/officeart/2005/8/layout/pyramid1"/>
    <dgm:cxn modelId="{2E6BCD9C-6EB9-4DD3-B66B-D59D212948C5}" type="presParOf" srcId="{367B1DFD-6F45-47F6-ACD8-B7EAD104A6ED}" destId="{E8F1D9E6-883F-4111-BEEA-734E0A67B78E}" srcOrd="1" destOrd="0" presId="urn:microsoft.com/office/officeart/2005/8/layout/pyramid1"/>
    <dgm:cxn modelId="{BB0FAEE5-767F-48C8-B80A-0EB7D5DED9F0}" type="presParOf" srcId="{6AF88E8B-8B8F-41D3-AEA1-6808951136D4}" destId="{8A815B5B-1EC6-487E-AAA3-968A251743A4}" srcOrd="2" destOrd="0" presId="urn:microsoft.com/office/officeart/2005/8/layout/pyramid1"/>
    <dgm:cxn modelId="{69956D33-71BB-4C8B-859A-E82BD663FE34}" type="presParOf" srcId="{8A815B5B-1EC6-487E-AAA3-968A251743A4}" destId="{CF5FE5E1-D3C7-4014-9AFD-E56F2D77DE39}" srcOrd="0" destOrd="0" presId="urn:microsoft.com/office/officeart/2005/8/layout/pyramid1"/>
    <dgm:cxn modelId="{0C839C29-0977-4618-9826-C5C97C93C5DE}" type="presParOf" srcId="{8A815B5B-1EC6-487E-AAA3-968A251743A4}" destId="{858B74C5-CD06-48FA-B042-B60DAEA01342}" srcOrd="1" destOrd="0" presId="urn:microsoft.com/office/officeart/2005/8/layout/pyramid1"/>
    <dgm:cxn modelId="{20A7940E-D1C7-4ED1-B4F5-8B7B69758179}" type="presParOf" srcId="{6AF88E8B-8B8F-41D3-AEA1-6808951136D4}" destId="{66347F87-90B8-4AB4-B1A1-6A9ACD800F9B}" srcOrd="3" destOrd="0" presId="urn:microsoft.com/office/officeart/2005/8/layout/pyramid1"/>
    <dgm:cxn modelId="{87523E20-C3FD-4B18-9F6D-20C9292DAE75}" type="presParOf" srcId="{66347F87-90B8-4AB4-B1A1-6A9ACD800F9B}" destId="{5D512B48-BE3A-41DD-BEC3-3F8B9DCAFF41}" srcOrd="0" destOrd="0" presId="urn:microsoft.com/office/officeart/2005/8/layout/pyramid1"/>
    <dgm:cxn modelId="{B1728D06-F759-47D2-A7C3-B774E5E37C9A}" type="presParOf" srcId="{66347F87-90B8-4AB4-B1A1-6A9ACD800F9B}" destId="{F4E6FD4A-F97B-4B3D-BAB8-7CA79DAAB45A}" srcOrd="1" destOrd="0" presId="urn:microsoft.com/office/officeart/2005/8/layout/pyramid1"/>
    <dgm:cxn modelId="{4D085736-2855-4E84-8531-A23CC09AD866}" type="presParOf" srcId="{6AF88E8B-8B8F-41D3-AEA1-6808951136D4}" destId="{ACB4B413-D9DF-4E67-AF8E-201C0C2EC358}" srcOrd="4" destOrd="0" presId="urn:microsoft.com/office/officeart/2005/8/layout/pyramid1"/>
    <dgm:cxn modelId="{F3ABDCAA-332C-4471-8A8B-BABFECF9B78D}" type="presParOf" srcId="{ACB4B413-D9DF-4E67-AF8E-201C0C2EC358}" destId="{025247BA-C4D7-4445-9CD2-5073E31D944A}" srcOrd="0" destOrd="0" presId="urn:microsoft.com/office/officeart/2005/8/layout/pyramid1"/>
    <dgm:cxn modelId="{FD283DF0-3625-4D07-ABC9-A37140FCDA0C}" type="presParOf" srcId="{ACB4B413-D9DF-4E67-AF8E-201C0C2EC358}" destId="{33A2828B-21C5-4199-88E8-1CD2296983B9}" srcOrd="1" destOrd="0" presId="urn:microsoft.com/office/officeart/2005/8/layout/pyramid1"/>
    <dgm:cxn modelId="{DEDCE01D-419F-47A3-9341-92E58219B207}" type="presParOf" srcId="{6AF88E8B-8B8F-41D3-AEA1-6808951136D4}" destId="{E95139AD-4FDA-409E-868F-E04E42AAC87F}" srcOrd="5" destOrd="0" presId="urn:microsoft.com/office/officeart/2005/8/layout/pyramid1"/>
    <dgm:cxn modelId="{9373EE63-51F2-4FE0-9638-B9551EFDC949}" type="presParOf" srcId="{E95139AD-4FDA-409E-868F-E04E42AAC87F}" destId="{9B67D5E9-3804-4991-9A40-B61A7BEDDE54}" srcOrd="0" destOrd="0" presId="urn:microsoft.com/office/officeart/2005/8/layout/pyramid1"/>
    <dgm:cxn modelId="{2545DC80-C75C-4D73-9D73-734C1D7FE03D}" type="presParOf" srcId="{E95139AD-4FDA-409E-868F-E04E42AAC87F}" destId="{BAADDCD2-2488-44B1-9314-FA53274ABDF5}" srcOrd="1" destOrd="0" presId="urn:microsoft.com/office/officeart/2005/8/layout/pyramid1"/>
    <dgm:cxn modelId="{CC1304DF-5A2D-42B4-ADEE-92A3B01C2F96}" type="presParOf" srcId="{6AF88E8B-8B8F-41D3-AEA1-6808951136D4}" destId="{0A06A4C0-2D9A-47DA-A2B5-A82DF18E2573}" srcOrd="6" destOrd="0" presId="urn:microsoft.com/office/officeart/2005/8/layout/pyramid1"/>
    <dgm:cxn modelId="{12080451-4004-4DE2-9D47-1A415762101A}" type="presParOf" srcId="{0A06A4C0-2D9A-47DA-A2B5-A82DF18E2573}" destId="{16640EA9-40EB-484F-AA11-55589E89CFB8}" srcOrd="0" destOrd="0" presId="urn:microsoft.com/office/officeart/2005/8/layout/pyramid1"/>
    <dgm:cxn modelId="{A64A1198-CE30-475B-9E25-C7F2100C37C4}" type="presParOf" srcId="{0A06A4C0-2D9A-47DA-A2B5-A82DF18E2573}" destId="{1ACC9DF4-F339-4D80-9B17-1DDB0EF9174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512B48-BE3A-41DD-BEC3-3F8B9DCAFF41}">
      <dsp:nvSpPr>
        <dsp:cNvPr id="0" name=""/>
        <dsp:cNvSpPr/>
      </dsp:nvSpPr>
      <dsp:spPr>
        <a:xfrm>
          <a:off x="1828800" y="0"/>
          <a:ext cx="1219200" cy="1028700"/>
        </a:xfrm>
        <a:prstGeom prst="trapezoid">
          <a:avLst>
            <a:gd name="adj" fmla="val 59259"/>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CA" sz="2000" b="1" kern="1200" dirty="0">
              <a:solidFill>
                <a:schemeClr val="bg1"/>
              </a:solidFill>
            </a:rPr>
            <a:t>Trial drug</a:t>
          </a:r>
        </a:p>
        <a:p>
          <a:pPr marL="0" lvl="0" indent="0" algn="ctr" defTabSz="889000">
            <a:lnSpc>
              <a:spcPct val="90000"/>
            </a:lnSpc>
            <a:spcBef>
              <a:spcPct val="0"/>
            </a:spcBef>
            <a:spcAft>
              <a:spcPct val="35000"/>
            </a:spcAft>
            <a:buNone/>
          </a:pPr>
          <a:r>
            <a:rPr lang="en-CA" sz="2000" b="1" kern="1200" dirty="0">
              <a:solidFill>
                <a:schemeClr val="bg1"/>
              </a:solidFill>
            </a:rPr>
            <a:t> E </a:t>
          </a:r>
        </a:p>
      </dsp:txBody>
      <dsp:txXfrm>
        <a:off x="1828800" y="0"/>
        <a:ext cx="1219200" cy="1028700"/>
      </dsp:txXfrm>
    </dsp:sp>
    <dsp:sp modelId="{025247BA-C4D7-4445-9CD2-5073E31D944A}">
      <dsp:nvSpPr>
        <dsp:cNvPr id="0" name=""/>
        <dsp:cNvSpPr/>
      </dsp:nvSpPr>
      <dsp:spPr>
        <a:xfrm>
          <a:off x="1219200" y="1028699"/>
          <a:ext cx="2438400" cy="1028700"/>
        </a:xfrm>
        <a:prstGeom prst="trapezoid">
          <a:avLst>
            <a:gd name="adj" fmla="val 59259"/>
          </a:avLst>
        </a:prstGeom>
        <a:solidFill>
          <a:srgbClr val="0099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CA" sz="2000" b="1" kern="1200" dirty="0">
              <a:solidFill>
                <a:schemeClr val="bg1"/>
              </a:solidFill>
            </a:rPr>
            <a:t>Trial Drug D</a:t>
          </a:r>
        </a:p>
      </dsp:txBody>
      <dsp:txXfrm>
        <a:off x="1645920" y="1028699"/>
        <a:ext cx="1584960" cy="1028700"/>
      </dsp:txXfrm>
    </dsp:sp>
    <dsp:sp modelId="{9B67D5E9-3804-4991-9A40-B61A7BEDDE54}">
      <dsp:nvSpPr>
        <dsp:cNvPr id="0" name=""/>
        <dsp:cNvSpPr/>
      </dsp:nvSpPr>
      <dsp:spPr>
        <a:xfrm>
          <a:off x="609599" y="2057400"/>
          <a:ext cx="3657600" cy="1028700"/>
        </a:xfrm>
        <a:prstGeom prst="trapezoid">
          <a:avLst>
            <a:gd name="adj" fmla="val 59259"/>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CA" sz="2400" b="1" kern="1200" dirty="0">
              <a:solidFill>
                <a:schemeClr val="bg1"/>
              </a:solidFill>
            </a:rPr>
            <a:t>Trial </a:t>
          </a:r>
          <a:r>
            <a:rPr lang="en-CA" sz="2400" b="1" kern="1200" baseline="0" dirty="0">
              <a:solidFill>
                <a:schemeClr val="bg1"/>
              </a:solidFill>
            </a:rPr>
            <a:t>Drug</a:t>
          </a:r>
          <a:r>
            <a:rPr lang="en-CA" sz="2400" b="1" kern="1200" dirty="0">
              <a:solidFill>
                <a:schemeClr val="bg1"/>
              </a:solidFill>
            </a:rPr>
            <a:t> C</a:t>
          </a:r>
        </a:p>
      </dsp:txBody>
      <dsp:txXfrm>
        <a:off x="1249679" y="2057400"/>
        <a:ext cx="2377440" cy="1028700"/>
      </dsp:txXfrm>
    </dsp:sp>
    <dsp:sp modelId="{16640EA9-40EB-484F-AA11-55589E89CFB8}">
      <dsp:nvSpPr>
        <dsp:cNvPr id="0" name=""/>
        <dsp:cNvSpPr/>
      </dsp:nvSpPr>
      <dsp:spPr>
        <a:xfrm>
          <a:off x="0" y="3086100"/>
          <a:ext cx="4876800" cy="1028700"/>
        </a:xfrm>
        <a:prstGeom prst="trapezoid">
          <a:avLst>
            <a:gd name="adj" fmla="val 59259"/>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CA" sz="2800" b="1" kern="1200" dirty="0">
              <a:solidFill>
                <a:schemeClr val="bg1"/>
              </a:solidFill>
            </a:rPr>
            <a:t>Baseline drug </a:t>
          </a:r>
        </a:p>
        <a:p>
          <a:pPr marL="0" lvl="0" indent="0" algn="ctr" defTabSz="1244600">
            <a:lnSpc>
              <a:spcPct val="90000"/>
            </a:lnSpc>
            <a:spcBef>
              <a:spcPct val="0"/>
            </a:spcBef>
            <a:spcAft>
              <a:spcPct val="35000"/>
            </a:spcAft>
            <a:buNone/>
          </a:pPr>
          <a:r>
            <a:rPr lang="en-CA" sz="2800" b="1" kern="1200" dirty="0">
              <a:solidFill>
                <a:schemeClr val="bg1"/>
              </a:solidFill>
            </a:rPr>
            <a:t>A                  B</a:t>
          </a:r>
          <a:r>
            <a:rPr lang="en-CA" sz="2800" kern="1200" dirty="0"/>
            <a:t>                                                                   </a:t>
          </a:r>
        </a:p>
      </dsp:txBody>
      <dsp:txXfrm>
        <a:off x="853439" y="3086100"/>
        <a:ext cx="3169920" cy="10287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8D2A44-EA7B-4E60-9C71-C869CD8829E6}">
      <dsp:nvSpPr>
        <dsp:cNvPr id="0" name=""/>
        <dsp:cNvSpPr/>
      </dsp:nvSpPr>
      <dsp:spPr>
        <a:xfrm>
          <a:off x="3331028" y="0"/>
          <a:ext cx="1110342" cy="587828"/>
        </a:xfrm>
        <a:prstGeom prst="trapezoid">
          <a:avLst>
            <a:gd name="adj" fmla="val 94444"/>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CA" sz="1800" b="1" kern="1200" dirty="0">
            <a:solidFill>
              <a:schemeClr val="bg1"/>
            </a:solidFill>
          </a:endParaRPr>
        </a:p>
      </dsp:txBody>
      <dsp:txXfrm>
        <a:off x="3331028" y="0"/>
        <a:ext cx="1110342" cy="587828"/>
      </dsp:txXfrm>
    </dsp:sp>
    <dsp:sp modelId="{C0DBCA52-BF0B-47E7-BE1A-82C8C027DF2C}">
      <dsp:nvSpPr>
        <dsp:cNvPr id="0" name=""/>
        <dsp:cNvSpPr/>
      </dsp:nvSpPr>
      <dsp:spPr>
        <a:xfrm>
          <a:off x="2775857" y="587828"/>
          <a:ext cx="2220685" cy="587828"/>
        </a:xfrm>
        <a:prstGeom prst="trapezoid">
          <a:avLst>
            <a:gd name="adj" fmla="val 94444"/>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CA" sz="1800" b="1" kern="1200" dirty="0">
              <a:solidFill>
                <a:schemeClr val="bg1"/>
              </a:solidFill>
            </a:rPr>
            <a:t>SGLT2 inhibitor</a:t>
          </a:r>
        </a:p>
      </dsp:txBody>
      <dsp:txXfrm>
        <a:off x="3164477" y="587828"/>
        <a:ext cx="1443445" cy="587828"/>
      </dsp:txXfrm>
    </dsp:sp>
    <dsp:sp modelId="{CF5FE5E1-D3C7-4014-9AFD-E56F2D77DE39}">
      <dsp:nvSpPr>
        <dsp:cNvPr id="0" name=""/>
        <dsp:cNvSpPr/>
      </dsp:nvSpPr>
      <dsp:spPr>
        <a:xfrm>
          <a:off x="2220685" y="1175657"/>
          <a:ext cx="3331028" cy="587828"/>
        </a:xfrm>
        <a:prstGeom prst="trapezoid">
          <a:avLst>
            <a:gd name="adj" fmla="val 94444"/>
          </a:avLst>
        </a:prstGeom>
        <a:solidFill>
          <a:srgbClr val="CC00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CA" sz="2000" b="1" kern="1200" dirty="0">
              <a:solidFill>
                <a:schemeClr val="bg1"/>
              </a:solidFill>
            </a:rPr>
            <a:t>ENTRESTO</a:t>
          </a:r>
        </a:p>
        <a:p>
          <a:pPr marL="0" lvl="0" indent="0" algn="ctr" defTabSz="889000">
            <a:lnSpc>
              <a:spcPct val="90000"/>
            </a:lnSpc>
            <a:spcBef>
              <a:spcPct val="0"/>
            </a:spcBef>
            <a:spcAft>
              <a:spcPct val="35000"/>
            </a:spcAft>
            <a:buNone/>
          </a:pPr>
          <a:r>
            <a:rPr lang="en-CA" sz="1800" b="1" kern="1200" dirty="0">
              <a:solidFill>
                <a:schemeClr val="bg1"/>
              </a:solidFill>
            </a:rPr>
            <a:t>IVABRADINE</a:t>
          </a:r>
          <a:endParaRPr lang="en-CA" sz="3200" b="1" kern="1200" dirty="0">
            <a:solidFill>
              <a:schemeClr val="bg1"/>
            </a:solidFill>
          </a:endParaRPr>
        </a:p>
      </dsp:txBody>
      <dsp:txXfrm>
        <a:off x="2803615" y="1175657"/>
        <a:ext cx="2165168" cy="587828"/>
      </dsp:txXfrm>
    </dsp:sp>
    <dsp:sp modelId="{5D512B48-BE3A-41DD-BEC3-3F8B9DCAFF41}">
      <dsp:nvSpPr>
        <dsp:cNvPr id="0" name=""/>
        <dsp:cNvSpPr/>
      </dsp:nvSpPr>
      <dsp:spPr>
        <a:xfrm>
          <a:off x="1665514" y="1763485"/>
          <a:ext cx="4441371" cy="587828"/>
        </a:xfrm>
        <a:prstGeom prst="trapezoid">
          <a:avLst>
            <a:gd name="adj" fmla="val 94444"/>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CA" sz="2400" b="1" kern="1200" dirty="0">
              <a:solidFill>
                <a:schemeClr val="bg1"/>
              </a:solidFill>
            </a:rPr>
            <a:t>*Aldosterone antagonist</a:t>
          </a:r>
        </a:p>
      </dsp:txBody>
      <dsp:txXfrm>
        <a:off x="2442754" y="1763485"/>
        <a:ext cx="2886891" cy="587828"/>
      </dsp:txXfrm>
    </dsp:sp>
    <dsp:sp modelId="{025247BA-C4D7-4445-9CD2-5073E31D944A}">
      <dsp:nvSpPr>
        <dsp:cNvPr id="0" name=""/>
        <dsp:cNvSpPr/>
      </dsp:nvSpPr>
      <dsp:spPr>
        <a:xfrm>
          <a:off x="1110342" y="2351314"/>
          <a:ext cx="5551714" cy="587828"/>
        </a:xfrm>
        <a:prstGeom prst="trapezoid">
          <a:avLst>
            <a:gd name="adj" fmla="val 94444"/>
          </a:avLst>
        </a:prstGeom>
        <a:solidFill>
          <a:srgbClr val="0099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CA" sz="2400" b="1" kern="1200" dirty="0">
              <a:solidFill>
                <a:schemeClr val="bg1"/>
              </a:solidFill>
            </a:rPr>
            <a:t>*Beta</a:t>
          </a:r>
          <a:r>
            <a:rPr lang="en-CA" sz="2000" b="1" kern="1200" dirty="0">
              <a:solidFill>
                <a:schemeClr val="bg1"/>
              </a:solidFill>
            </a:rPr>
            <a:t> </a:t>
          </a:r>
          <a:r>
            <a:rPr lang="en-CA" sz="2400" b="1" kern="1200" dirty="0">
              <a:solidFill>
                <a:schemeClr val="bg1"/>
              </a:solidFill>
            </a:rPr>
            <a:t>Blocker</a:t>
          </a:r>
          <a:endParaRPr lang="en-CA" sz="2000" b="1" kern="1200" dirty="0">
            <a:solidFill>
              <a:schemeClr val="bg1"/>
            </a:solidFill>
          </a:endParaRPr>
        </a:p>
      </dsp:txBody>
      <dsp:txXfrm>
        <a:off x="2081892" y="2351314"/>
        <a:ext cx="3608614" cy="587828"/>
      </dsp:txXfrm>
    </dsp:sp>
    <dsp:sp modelId="{9B67D5E9-3804-4991-9A40-B61A7BEDDE54}">
      <dsp:nvSpPr>
        <dsp:cNvPr id="0" name=""/>
        <dsp:cNvSpPr/>
      </dsp:nvSpPr>
      <dsp:spPr>
        <a:xfrm>
          <a:off x="555171" y="2939142"/>
          <a:ext cx="6662057" cy="587828"/>
        </a:xfrm>
        <a:prstGeom prst="trapezoid">
          <a:avLst>
            <a:gd name="adj" fmla="val 94444"/>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CA" sz="2800" b="1" kern="1200" dirty="0">
              <a:solidFill>
                <a:schemeClr val="bg1"/>
              </a:solidFill>
            </a:rPr>
            <a:t>*ACE inhibitors</a:t>
          </a:r>
        </a:p>
      </dsp:txBody>
      <dsp:txXfrm>
        <a:off x="1721031" y="2939142"/>
        <a:ext cx="4330337" cy="587828"/>
      </dsp:txXfrm>
    </dsp:sp>
    <dsp:sp modelId="{16640EA9-40EB-484F-AA11-55589E89CFB8}">
      <dsp:nvSpPr>
        <dsp:cNvPr id="0" name=""/>
        <dsp:cNvSpPr/>
      </dsp:nvSpPr>
      <dsp:spPr>
        <a:xfrm>
          <a:off x="0" y="3526971"/>
          <a:ext cx="7772399" cy="587828"/>
        </a:xfrm>
        <a:prstGeom prst="trapezoid">
          <a:avLst>
            <a:gd name="adj" fmla="val 94444"/>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CA" sz="2800" b="1" kern="1200">
              <a:solidFill>
                <a:schemeClr val="bg1"/>
              </a:solidFill>
            </a:rPr>
            <a:t>Digoxin</a:t>
          </a:r>
          <a:r>
            <a:rPr lang="en-CA" sz="2300" kern="1200"/>
            <a:t>                                 </a:t>
          </a:r>
          <a:r>
            <a:rPr lang="en-CA" sz="2800" b="1" kern="1200">
              <a:solidFill>
                <a:schemeClr val="bg1"/>
              </a:solidFill>
            </a:rPr>
            <a:t>Diuretics</a:t>
          </a:r>
          <a:r>
            <a:rPr lang="en-CA" sz="2300" kern="1200">
              <a:solidFill>
                <a:schemeClr val="bg1"/>
              </a:solidFill>
            </a:rPr>
            <a:t>   </a:t>
          </a:r>
          <a:r>
            <a:rPr lang="en-CA" sz="2300" kern="1200"/>
            <a:t>                                                                                     </a:t>
          </a:r>
          <a:endParaRPr lang="en-CA" sz="2300" kern="1200" dirty="0"/>
        </a:p>
      </dsp:txBody>
      <dsp:txXfrm>
        <a:off x="1360170" y="3526971"/>
        <a:ext cx="5052060" cy="587828"/>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png"/></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10T12:14:48.8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1 107,'2'-2,"1"1,-1 0,1 0,0 0,0 0,-1 0,1 0,0 1,0-1,0 1,0 0,-1 0,4 0,8-1,47-10,-35 6,0 1,1 1,7 1,18 1,121 3,-125 4,10 0,-38-6,1 2,-1 1,1 0,9 4,64 11,-71-13,-1-1,1-1,21 0,70-4,-41 0,28-1,110 4,-201-1,-1 1,1 0,0 1,-1 0,1 1,4 2,28 10,-29-13,1-1,-1 0,1-1,0 0,11-2,32 3,-45 0,0 0,10 4,22 4,4-7,0-1,6-4,4 1,-26 0,0-2,16-4,2-1,-22 3,1-1,20-9,-28 9,9-3,-15 4,0 0,0 1,0 1,0 1,11-1,60-2,30 0,479 5,-584-1,0 0,0-1,0 0,9-3,27-5,6 6,0 2,19 4,5-1,398-1,-441-1,15-4,-14 2,11 1,52 3,-11 0,5-4,-72 1,-1-1,8-3,-10 2,1 1,-1 1,6 0,63 1,-30 1,45-6,-26 1,1 3,13 4,6-1,672-1,-749 1,0 1,0 0,14 5,-14-3,1-1,-1-1,11 1,481-3,-218-1,-271-1,-1 0,1-1,0 0,-1-2,4-2,-1 1,-9 3,1 1,0 0,-1 1,9 1,-9 0,0 0,0-1,0-1,0 0,0-2,6 0,1 0,-1 0,1 2,7 1,85 2,-42 0,203-1,-256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10T12:14:53.6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1587 35,'-42'1,"21"0,-1-1,1-1,-1 0,1-2,-12-3,11 2,0 0,0 1,0 2,-21 0,-9 0,-61-10,-396 10,247 2,250 0,-1 0,1 1,0 1,0 0,-11 4,10-2,0-2,0 0,0 0,0-1,-5 0,-39-4,38 1,-1 1,0 0,1 1,-6 2,15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10T12:15:39.8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81,'78'2,"-13"-1,36-4,-27-9,-2 1,19 3,37 5,723 3,-822-1,-1-2,0-1,19-6,-19 4,1 1,-1 1,17 1,44-2,-43 1,1 3,10 1,-38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10T12:15:47.5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96,'90'-1,"37"-7,-23-1,52 4,-126 6,0-2,0-1,0-1,20-6,-20 4,1 1,0 2,-1 0,1 3,4 0,30 1,12-1,90-3,-104-3,-25 1,11 2,-15 0,0-1,12-4,-11 2,0 1,7 2,-19 2,19-1,42-5,-21 1,1 3,35 3,-12 1,287-2,-362 0,0 2,0 0,0 0,9 3,-7-1,1-1,-1 0,2-1,74 1,17-4,-10-1,8 1,15-7,-30 4,53 4,-43 2,-64-2,1 3,0 1,27 1,0-3,29-4,-6 1,900 1,-939 2,2 2,-1 0,4-2,0-3,-19-1,-1 3,13 1,-34 0,0 1,0 0,-1 0,0 0,-1 0,1 0,8 0,39-1,33-3,35 0,-70 7,-30-3,19 0,-26-3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10T12:15:59.4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1 175,'200'0,"-185"-1,0 0,0-1,0-1,3-2,-1 1,-1 1,1 1,5-1,35 2,-19 1,33-5,-18 0,-28 3,0-1,21-6,-21 3,1 1,0 0,0 2,2 1,-14 1,0-1,0-1,0 0,11-4,-8 2,0 0,14 0,2 2,-24 3,0-1,1 0,-1 0,0-1,0 0,0-1,7-2,5-5,1 1,0 1,1 1,0 1,0 1,0 1,0 1,21 0,404 3,-205 1,-233 0,-1 0,1 0,0 1,-1 1,0 0,1 0,3 3,34 10,-24-12,1 0,-1-1,17-1,72-3,-33-1,-40 2,32-1,65 9,-94-4,0-3,10-2,-1 1,11 2,-36 1,18 5,-23-4,0 0,1-2,4 0,39-2,3 0,40 6,-24-1,82-5,-69-1,227 1,-314 1,0 0,0 0,-1 1,1 1,4 1,-3-1,0 0,-1-1,1 0,8 0,271-1,-139-2,366 1,-487-1,20-5,24 0,8 6,-1 0,31-6,39 0,-139 4,1 0,-1-1,0 0,3-3,-1 2,-1 0,1 1,4-1,-8 2,0 0,-1-1,1 0,-1-1,0 0,1-1,-1 0,1 1,-1 0,1 1,-1 0,1 0,4 0,35 0,-1 2,28 3,5 0,846-2,-914 1,0 1,0 0,0 1,0 0,0 1,12 5,-7-2,1-1,11 2,5-2,0-2,0-2,26-1,-50 0,0 0,-1 0,0 1,10 3,26 5,118-1,-97-5,45-3,-61-1,-43 0,1 1,0 1,0-1,-1 1,8 3,-6-2,0 0,0-1,0 0,1 0,133 5,-71-2,55-4,-48-2,18 5,90 5,40-10,-78 0,-91 2,-19 0,0-1,7-3,16-7,-39 5,1 1,14 1,268 2,-147 2,-22-7,4 0,-114 5,0-2,0-1,21-5,-21 2,0 3,1 0,16 1,23 3,30 0,19-6,8 0,56 6,-60 2,395-2,-503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10T12:18:04.8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96,'16'0,"0"-2,0 0,15-5,-11 3,1 0,0 1,96-12,-44 4,-12 5,0 4,16 3,77-4,-124 0,16-5,-18 3,23-1,133 4,-92 3,-49 1,6 2,-4 0,3-2,381-2,-391 1,15 4,-14-1,11-2,150-2,-181-1,0-1,0-1,0-1,12-4,-11 3,1 0,-1 2,0 0,1 1,-6 2,44-2,51 6,-54 6,-40-6,-1-1,1 0,8-1,243-3,-180-4,24-1,3 12,-78-3,0-1,0-1,0-3,4-1,29-6,2 3,8 2,-63 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8-03T10:24:58.6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1168 15,'-5'0,"1"0,0-1,-1 0,1 0,-2-1,-14-3,-30 2,0 1,-18 3,0 1,-798-2,848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16T11:30:28.1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7667 107,'-17'0,"1"-1,0 0,0-1,-10-3,-1-1,-2 2,1 1,-14 0,-88 4,49 0,-19-2,-110 3,112 8,57-4,-1-2,-5-2,-246-2,276-1,1-1,0 0,0-2,-3 0,-27-6,30 8,-12-3,-1 2,-11 0,31 3,0-2,0 1,0-2,0 1,1-1,-1 0,1-1,-1 0,-1 0,0-1,0 2,-1 0,1 0,-5 0,-11 0,17 3,0-1,0 0,0-1,0 0,-2-1,-2-1,0 1,0 0,0 1,0 0,-8 1,-24 0,0 3,-10-1,19 1,-11 2,11 0,-10-2,32-2,-12 0,-1 1,1 1,0 1,-88 10,64-1,36-8,0 0,0-2,-14 2,-110-2,76-2,-51 5,29 1,-1-4,0-4,-15 1,-120 1,212-1,0 0,0 0,-1-1,1 0,-5-2,-28-5,8 6,-17 1,17 1,-20-3,-10-1,0 3,-30 4,6-1,-393-1,464 1,1 0,-1 2,1 0,-1 1,-1 0,0-1,-1-1,-2 0,-248-1,129-2,-301 1,412 1,-19 3,18 0,-16-2,-1005-1,490-2,552 0,0 1,0-2,0 1,0-1,-7-3,6 2,-1 0,1 1,-1 0,-2 1,-39-1,-2 2,15 1,1-1,-35-7,-35-5,90 10,1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54A1B9CD-93A3-4050-A604-3C4EEDC2EFD9}" type="datetimeFigureOut">
              <a:rPr lang="en-CA" smtClean="0"/>
              <a:t>2020-07-29</a:t>
            </a:fld>
            <a:endParaRPr lang="en-CA"/>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536416F1-BF68-4F3E-A9AB-21F8095513AB}" type="slidenum">
              <a:rPr lang="en-CA" smtClean="0"/>
              <a:t>‹#›</a:t>
            </a:fld>
            <a:endParaRPr lang="en-CA"/>
          </a:p>
        </p:txBody>
      </p:sp>
    </p:spTree>
    <p:extLst>
      <p:ext uri="{BB962C8B-B14F-4D97-AF65-F5344CB8AC3E}">
        <p14:creationId xmlns:p14="http://schemas.microsoft.com/office/powerpoint/2010/main" val="3719974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36416F1-BF68-4F3E-A9AB-21F8095513AB}" type="slidenum">
              <a:rPr lang="en-CA" smtClean="0"/>
              <a:t>45</a:t>
            </a:fld>
            <a:endParaRPr lang="en-CA"/>
          </a:p>
        </p:txBody>
      </p:sp>
    </p:spTree>
    <p:extLst>
      <p:ext uri="{BB962C8B-B14F-4D97-AF65-F5344CB8AC3E}">
        <p14:creationId xmlns:p14="http://schemas.microsoft.com/office/powerpoint/2010/main" val="4159802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6416F1-BF68-4F3E-A9AB-21F8095513AB}" type="slidenum">
              <a:rPr lang="en-CA" smtClean="0"/>
              <a:t>62</a:t>
            </a:fld>
            <a:endParaRPr lang="en-CA"/>
          </a:p>
        </p:txBody>
      </p:sp>
    </p:spTree>
    <p:extLst>
      <p:ext uri="{BB962C8B-B14F-4D97-AF65-F5344CB8AC3E}">
        <p14:creationId xmlns:p14="http://schemas.microsoft.com/office/powerpoint/2010/main" val="1100415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28311B0-F97E-774F-AB58-0DBF945EB4B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25131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28311B0-F97E-774F-AB58-0DBF945EB4B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569962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28311B0-F97E-774F-AB58-0DBF945EB4B4}"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46411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6416F1-BF68-4F3E-A9AB-21F8095513AB}" type="slidenum">
              <a:rPr lang="en-CA" smtClean="0"/>
              <a:t>101</a:t>
            </a:fld>
            <a:endParaRPr lang="en-CA"/>
          </a:p>
        </p:txBody>
      </p:sp>
    </p:spTree>
    <p:extLst>
      <p:ext uri="{BB962C8B-B14F-4D97-AF65-F5344CB8AC3E}">
        <p14:creationId xmlns:p14="http://schemas.microsoft.com/office/powerpoint/2010/main" val="2087679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AEF6DE4B-DD39-4213-BE84-5306E0261FAA}" type="slidenum">
              <a:rPr lang="en-US" altLang="en-US" smtClean="0"/>
              <a:pPr algn="r" eaLnBrk="1" hangingPunct="1">
                <a:spcBef>
                  <a:spcPct val="0"/>
                </a:spcBef>
              </a:pPr>
              <a:t>113</a:t>
            </a:fld>
            <a:endParaRPr lang="en-US" altLang="en-US"/>
          </a:p>
        </p:txBody>
      </p:sp>
      <p:sp>
        <p:nvSpPr>
          <p:cNvPr id="132099" name="Rectangle 2"/>
          <p:cNvSpPr>
            <a:spLocks noGrp="1" noRot="1" noChangeAspect="1" noChangeArrowheads="1" noTextEdit="1"/>
          </p:cNvSpPr>
          <p:nvPr>
            <p:ph type="sldImg"/>
          </p:nvPr>
        </p:nvSpPr>
        <p:spPr>
          <a:solidFill>
            <a:srgbClr val="FFFFFF"/>
          </a:solidFill>
          <a:ln/>
        </p:spPr>
      </p:sp>
      <p:sp>
        <p:nvSpPr>
          <p:cNvPr id="1321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3506654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AEF6DE4B-DD39-4213-BE84-5306E0261FAA}" type="slidenum">
              <a:rPr lang="en-US" altLang="en-US" smtClean="0"/>
              <a:pPr algn="r" eaLnBrk="1" hangingPunct="1">
                <a:spcBef>
                  <a:spcPct val="0"/>
                </a:spcBef>
              </a:pPr>
              <a:t>114</a:t>
            </a:fld>
            <a:endParaRPr lang="en-US" altLang="en-US"/>
          </a:p>
        </p:txBody>
      </p:sp>
      <p:sp>
        <p:nvSpPr>
          <p:cNvPr id="132099" name="Rectangle 2"/>
          <p:cNvSpPr>
            <a:spLocks noGrp="1" noRot="1" noChangeAspect="1" noChangeArrowheads="1" noTextEdit="1"/>
          </p:cNvSpPr>
          <p:nvPr>
            <p:ph type="sldImg"/>
          </p:nvPr>
        </p:nvSpPr>
        <p:spPr>
          <a:solidFill>
            <a:srgbClr val="FFFFFF"/>
          </a:solidFill>
          <a:ln/>
        </p:spPr>
      </p:sp>
      <p:sp>
        <p:nvSpPr>
          <p:cNvPr id="1321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28999098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vmlDrawing" Target="../drawings/vmlDrawing11.v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vmlDrawing" Target="../drawings/vmlDrawing12.v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vmlDrawing" Target="../drawings/vmlDrawing13.v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vmlDrawing" Target="../drawings/vmlDrawing14.v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vmlDrawing" Target="../drawings/vmlDrawing15.v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vmlDrawing" Target="../drawings/vmlDrawing16.v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vmlDrawing" Target="../drawings/vmlDrawing17.v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vmlDrawing" Target="../drawings/vmlDrawing18.v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vmlDrawing" Target="../drawings/vmlDrawing3.v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vmlDrawing" Target="../drawings/vmlDrawing4.v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vmlDrawing" Target="../drawings/vmlDrawing5.v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vmlDrawing" Target="../drawings/vmlDrawing6.v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vmlDrawing" Target="../drawings/vmlDrawing7.v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vmlDrawing" Target="../drawings/vmlDrawing8.v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vmlDrawing" Target="../drawings/vmlDrawing9.v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vmlDrawing" Target="../drawings/vmlDrawing10.v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31"/>
          <p:cNvSpPr>
            <a:spLocks noChangeArrowheads="1"/>
          </p:cNvSpPr>
          <p:nvPr/>
        </p:nvSpPr>
        <p:spPr bwMode="auto">
          <a:xfrm>
            <a:off x="12700" y="1371600"/>
            <a:ext cx="9131300" cy="114300"/>
          </a:xfrm>
          <a:prstGeom prst="rect">
            <a:avLst/>
          </a:prstGeom>
          <a:gradFill rotWithShape="0">
            <a:gsLst>
              <a:gs pos="0">
                <a:srgbClr val="00CECE">
                  <a:gamma/>
                  <a:shade val="20000"/>
                  <a:invGamma/>
                </a:srgbClr>
              </a:gs>
              <a:gs pos="50000">
                <a:srgbClr val="00CECE"/>
              </a:gs>
              <a:gs pos="100000">
                <a:srgbClr val="00CECE">
                  <a:gamma/>
                  <a:shade val="20000"/>
                  <a:invGamma/>
                </a:srgbClr>
              </a:gs>
            </a:gsLst>
            <a:lin ang="0" scaled="1"/>
          </a:gradFill>
          <a:ln w="12700">
            <a:noFill/>
            <a:miter lim="800000"/>
            <a:headEnd/>
            <a:tailEnd/>
          </a:ln>
          <a:effectLst/>
        </p:spPr>
        <p:txBody>
          <a:bodyPr wrap="none" anchor="ctr"/>
          <a:lstStyle/>
          <a:p>
            <a:pPr>
              <a:defRPr/>
            </a:pPr>
            <a:endParaRPr lang="en-US"/>
          </a:p>
        </p:txBody>
      </p:sp>
      <p:sp>
        <p:nvSpPr>
          <p:cNvPr id="5" name="Rectangle 1032"/>
          <p:cNvSpPr>
            <a:spLocks noChangeArrowheads="1"/>
          </p:cNvSpPr>
          <p:nvPr/>
        </p:nvSpPr>
        <p:spPr bwMode="auto">
          <a:xfrm>
            <a:off x="0" y="1524000"/>
            <a:ext cx="9131300" cy="38100"/>
          </a:xfrm>
          <a:prstGeom prst="rect">
            <a:avLst/>
          </a:prstGeom>
          <a:gradFill rotWithShape="0">
            <a:gsLst>
              <a:gs pos="0">
                <a:srgbClr val="000020"/>
              </a:gs>
              <a:gs pos="50000">
                <a:srgbClr val="000020">
                  <a:gamma/>
                  <a:tint val="10196"/>
                  <a:invGamma/>
                </a:srgbClr>
              </a:gs>
              <a:gs pos="100000">
                <a:srgbClr val="000020"/>
              </a:gs>
            </a:gsLst>
            <a:lin ang="0" scaled="1"/>
          </a:gradFill>
          <a:ln w="12700">
            <a:noFill/>
            <a:miter lim="800000"/>
            <a:headEnd/>
            <a:tailEnd/>
          </a:ln>
          <a:effectLst/>
        </p:spPr>
        <p:txBody>
          <a:bodyPr wrap="none" anchor="ctr"/>
          <a:lstStyle/>
          <a:p>
            <a:pPr>
              <a:defRPr/>
            </a:pPr>
            <a:endParaRPr lang="en-US"/>
          </a:p>
        </p:txBody>
      </p:sp>
      <p:graphicFrame>
        <p:nvGraphicFramePr>
          <p:cNvPr id="6" name="Object 1033"/>
          <p:cNvGraphicFramePr>
            <a:graphicFrameLocks noChangeAspect="1"/>
          </p:cNvGraphicFramePr>
          <p:nvPr/>
        </p:nvGraphicFramePr>
        <p:xfrm>
          <a:off x="0" y="0"/>
          <a:ext cx="1371600" cy="1358900"/>
        </p:xfrm>
        <a:graphic>
          <a:graphicData uri="http://schemas.openxmlformats.org/presentationml/2006/ole">
            <mc:AlternateContent xmlns:mc="http://schemas.openxmlformats.org/markup-compatibility/2006">
              <mc:Choice xmlns:v="urn:schemas-microsoft-com:vml" Requires="v">
                <p:oleObj spid="_x0000_s2229" name="Bitmap Image" r:id="rId3" imgW="905001" imgH="895238" progId="PBrush">
                  <p:embed/>
                </p:oleObj>
              </mc:Choice>
              <mc:Fallback>
                <p:oleObj name="Bitmap Image" r:id="rId3" imgW="905001" imgH="895238" progId="PBrush">
                  <p:embed/>
                  <p:pic>
                    <p:nvPicPr>
                      <p:cNvPr id="0" name="Object 10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71600" cy="13589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7" name="Date Placeholder 3"/>
          <p:cNvSpPr>
            <a:spLocks noGrp="1"/>
          </p:cNvSpPr>
          <p:nvPr>
            <p:ph type="dt" sz="half" idx="10"/>
          </p:nvPr>
        </p:nvSpPr>
        <p:spPr/>
        <p:txBody>
          <a:bodyPr/>
          <a:lstStyle>
            <a:lvl1pPr>
              <a:defRPr/>
            </a:lvl1pPr>
          </a:lstStyle>
          <a:p>
            <a:fld id="{1D8BD707-D9CF-40AE-B4C6-C98DA3205C09}" type="datetimeFigureOut">
              <a:rPr lang="en-US" smtClean="0"/>
              <a:pPr/>
              <a:t>7/29/2020</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1031"/>
          <p:cNvSpPr>
            <a:spLocks noChangeArrowheads="1"/>
          </p:cNvSpPr>
          <p:nvPr/>
        </p:nvSpPr>
        <p:spPr bwMode="auto">
          <a:xfrm>
            <a:off x="12700" y="1371600"/>
            <a:ext cx="9131300" cy="114300"/>
          </a:xfrm>
          <a:prstGeom prst="rect">
            <a:avLst/>
          </a:prstGeom>
          <a:gradFill rotWithShape="0">
            <a:gsLst>
              <a:gs pos="0">
                <a:srgbClr val="00CECE">
                  <a:gamma/>
                  <a:shade val="20000"/>
                  <a:invGamma/>
                </a:srgbClr>
              </a:gs>
              <a:gs pos="50000">
                <a:srgbClr val="00CECE"/>
              </a:gs>
              <a:gs pos="100000">
                <a:srgbClr val="00CECE">
                  <a:gamma/>
                  <a:shade val="20000"/>
                  <a:invGamma/>
                </a:srgbClr>
              </a:gs>
            </a:gsLst>
            <a:lin ang="0" scaled="1"/>
          </a:gradFill>
          <a:ln w="12700">
            <a:noFill/>
            <a:miter lim="800000"/>
            <a:headEnd/>
            <a:tailEnd/>
          </a:ln>
          <a:effectLst/>
        </p:spPr>
        <p:txBody>
          <a:bodyPr wrap="none" anchor="ctr"/>
          <a:lstStyle/>
          <a:p>
            <a:pPr>
              <a:defRPr/>
            </a:pPr>
            <a:endParaRPr lang="en-US"/>
          </a:p>
        </p:txBody>
      </p:sp>
      <p:sp>
        <p:nvSpPr>
          <p:cNvPr id="5" name="Rectangle 1032"/>
          <p:cNvSpPr>
            <a:spLocks noChangeArrowheads="1"/>
          </p:cNvSpPr>
          <p:nvPr/>
        </p:nvSpPr>
        <p:spPr bwMode="auto">
          <a:xfrm>
            <a:off x="0" y="1524000"/>
            <a:ext cx="9131300" cy="38100"/>
          </a:xfrm>
          <a:prstGeom prst="rect">
            <a:avLst/>
          </a:prstGeom>
          <a:gradFill rotWithShape="0">
            <a:gsLst>
              <a:gs pos="0">
                <a:srgbClr val="000020"/>
              </a:gs>
              <a:gs pos="50000">
                <a:srgbClr val="000020">
                  <a:gamma/>
                  <a:tint val="10196"/>
                  <a:invGamma/>
                </a:srgbClr>
              </a:gs>
              <a:gs pos="100000">
                <a:srgbClr val="000020"/>
              </a:gs>
            </a:gsLst>
            <a:lin ang="0" scaled="1"/>
          </a:gradFill>
          <a:ln w="12700">
            <a:noFill/>
            <a:miter lim="800000"/>
            <a:headEnd/>
            <a:tailEnd/>
          </a:ln>
          <a:effectLst/>
        </p:spPr>
        <p:txBody>
          <a:bodyPr wrap="none" anchor="ctr"/>
          <a:lstStyle/>
          <a:p>
            <a:pPr>
              <a:defRPr/>
            </a:pPr>
            <a:endParaRPr lang="en-US"/>
          </a:p>
        </p:txBody>
      </p:sp>
      <p:graphicFrame>
        <p:nvGraphicFramePr>
          <p:cNvPr id="6" name="Object 1033"/>
          <p:cNvGraphicFramePr>
            <a:graphicFrameLocks noChangeAspect="1"/>
          </p:cNvGraphicFramePr>
          <p:nvPr/>
        </p:nvGraphicFramePr>
        <p:xfrm>
          <a:off x="0" y="0"/>
          <a:ext cx="1371600" cy="1358900"/>
        </p:xfrm>
        <a:graphic>
          <a:graphicData uri="http://schemas.openxmlformats.org/presentationml/2006/ole">
            <mc:AlternateContent xmlns:mc="http://schemas.openxmlformats.org/markup-compatibility/2006">
              <mc:Choice xmlns:v="urn:schemas-microsoft-com:vml" Requires="v">
                <p:oleObj spid="_x0000_s11445" name="Bitmap Image" r:id="rId3" imgW="905001" imgH="895238" progId="PBrush">
                  <p:embed/>
                </p:oleObj>
              </mc:Choice>
              <mc:Fallback>
                <p:oleObj name="Bitmap Image" r:id="rId3" imgW="905001" imgH="895238" progId="PBrush">
                  <p:embed/>
                  <p:pic>
                    <p:nvPicPr>
                      <p:cNvPr id="0" name="Object 10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71600" cy="13589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1D8BD707-D9CF-40AE-B4C6-C98DA3205C09}" type="datetimeFigureOut">
              <a:rPr lang="en-US" smtClean="0"/>
              <a:pPr/>
              <a:t>7/29/2020</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1031"/>
          <p:cNvSpPr>
            <a:spLocks noChangeArrowheads="1"/>
          </p:cNvSpPr>
          <p:nvPr/>
        </p:nvSpPr>
        <p:spPr bwMode="auto">
          <a:xfrm>
            <a:off x="12700" y="1371600"/>
            <a:ext cx="9131300" cy="114300"/>
          </a:xfrm>
          <a:prstGeom prst="rect">
            <a:avLst/>
          </a:prstGeom>
          <a:gradFill rotWithShape="0">
            <a:gsLst>
              <a:gs pos="0">
                <a:srgbClr val="00CECE">
                  <a:gamma/>
                  <a:shade val="20000"/>
                  <a:invGamma/>
                </a:srgbClr>
              </a:gs>
              <a:gs pos="50000">
                <a:srgbClr val="00CECE"/>
              </a:gs>
              <a:gs pos="100000">
                <a:srgbClr val="00CECE">
                  <a:gamma/>
                  <a:shade val="20000"/>
                  <a:invGamma/>
                </a:srgbClr>
              </a:gs>
            </a:gsLst>
            <a:lin ang="0" scaled="1"/>
          </a:gradFill>
          <a:ln w="12700">
            <a:noFill/>
            <a:miter lim="800000"/>
            <a:headEnd/>
            <a:tailEnd/>
          </a:ln>
          <a:effectLst/>
        </p:spPr>
        <p:txBody>
          <a:bodyPr wrap="none" anchor="ctr"/>
          <a:lstStyle/>
          <a:p>
            <a:pPr>
              <a:defRPr/>
            </a:pPr>
            <a:endParaRPr lang="en-US"/>
          </a:p>
        </p:txBody>
      </p:sp>
      <p:sp>
        <p:nvSpPr>
          <p:cNvPr id="5" name="Rectangle 1032"/>
          <p:cNvSpPr>
            <a:spLocks noChangeArrowheads="1"/>
          </p:cNvSpPr>
          <p:nvPr/>
        </p:nvSpPr>
        <p:spPr bwMode="auto">
          <a:xfrm>
            <a:off x="0" y="1524000"/>
            <a:ext cx="9131300" cy="38100"/>
          </a:xfrm>
          <a:prstGeom prst="rect">
            <a:avLst/>
          </a:prstGeom>
          <a:gradFill rotWithShape="0">
            <a:gsLst>
              <a:gs pos="0">
                <a:srgbClr val="000020"/>
              </a:gs>
              <a:gs pos="50000">
                <a:srgbClr val="000020">
                  <a:gamma/>
                  <a:tint val="10196"/>
                  <a:invGamma/>
                </a:srgbClr>
              </a:gs>
              <a:gs pos="100000">
                <a:srgbClr val="000020"/>
              </a:gs>
            </a:gsLst>
            <a:lin ang="0" scaled="1"/>
          </a:gradFill>
          <a:ln w="12700">
            <a:noFill/>
            <a:miter lim="800000"/>
            <a:headEnd/>
            <a:tailEnd/>
          </a:ln>
          <a:effectLst/>
        </p:spPr>
        <p:txBody>
          <a:bodyPr wrap="none" anchor="ctr"/>
          <a:lstStyle/>
          <a:p>
            <a:pPr>
              <a:defRPr/>
            </a:pPr>
            <a:endParaRPr lang="en-US"/>
          </a:p>
        </p:txBody>
      </p:sp>
      <p:graphicFrame>
        <p:nvGraphicFramePr>
          <p:cNvPr id="6" name="Object 1033"/>
          <p:cNvGraphicFramePr>
            <a:graphicFrameLocks noChangeAspect="1"/>
          </p:cNvGraphicFramePr>
          <p:nvPr/>
        </p:nvGraphicFramePr>
        <p:xfrm>
          <a:off x="0" y="0"/>
          <a:ext cx="1371600" cy="1358900"/>
        </p:xfrm>
        <a:graphic>
          <a:graphicData uri="http://schemas.openxmlformats.org/presentationml/2006/ole">
            <mc:AlternateContent xmlns:mc="http://schemas.openxmlformats.org/markup-compatibility/2006">
              <mc:Choice xmlns:v="urn:schemas-microsoft-com:vml" Requires="v">
                <p:oleObj spid="_x0000_s12469" name="Bitmap Image" r:id="rId3" imgW="905001" imgH="895238" progId="PBrush">
                  <p:embed/>
                </p:oleObj>
              </mc:Choice>
              <mc:Fallback>
                <p:oleObj name="Bitmap Image" r:id="rId3" imgW="905001" imgH="895238" progId="PBrush">
                  <p:embed/>
                  <p:pic>
                    <p:nvPicPr>
                      <p:cNvPr id="0" name="Object 10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71600" cy="13589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Vertical Title 1"/>
          <p:cNvSpPr>
            <a:spLocks noGrp="1"/>
          </p:cNvSpPr>
          <p:nvPr>
            <p:ph type="title" orient="vert"/>
          </p:nvPr>
        </p:nvSpPr>
        <p:spPr>
          <a:xfrm>
            <a:off x="6915150" y="76200"/>
            <a:ext cx="207645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607695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1D8BD707-D9CF-40AE-B4C6-C98DA3205C09}" type="datetimeFigureOut">
              <a:rPr lang="en-US" smtClean="0"/>
              <a:pPr/>
              <a:t>7/29/2020</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3" name="Rectangle 1031"/>
          <p:cNvSpPr>
            <a:spLocks noChangeArrowheads="1"/>
          </p:cNvSpPr>
          <p:nvPr/>
        </p:nvSpPr>
        <p:spPr bwMode="auto">
          <a:xfrm>
            <a:off x="12700" y="1371600"/>
            <a:ext cx="9131300" cy="114300"/>
          </a:xfrm>
          <a:prstGeom prst="rect">
            <a:avLst/>
          </a:prstGeom>
          <a:gradFill rotWithShape="0">
            <a:gsLst>
              <a:gs pos="0">
                <a:srgbClr val="00CECE">
                  <a:gamma/>
                  <a:shade val="20000"/>
                  <a:invGamma/>
                </a:srgbClr>
              </a:gs>
              <a:gs pos="50000">
                <a:srgbClr val="00CECE"/>
              </a:gs>
              <a:gs pos="100000">
                <a:srgbClr val="00CECE">
                  <a:gamma/>
                  <a:shade val="20000"/>
                  <a:invGamma/>
                </a:srgbClr>
              </a:gs>
            </a:gsLst>
            <a:lin ang="0" scaled="1"/>
          </a:gradFill>
          <a:ln w="12700">
            <a:noFill/>
            <a:miter lim="800000"/>
            <a:headEnd/>
            <a:tailEnd/>
          </a:ln>
          <a:effectLst/>
        </p:spPr>
        <p:txBody>
          <a:bodyPr wrap="none" anchor="ctr"/>
          <a:lstStyle/>
          <a:p>
            <a:pPr>
              <a:defRPr/>
            </a:pPr>
            <a:endParaRPr lang="en-US"/>
          </a:p>
        </p:txBody>
      </p:sp>
      <p:sp>
        <p:nvSpPr>
          <p:cNvPr id="4" name="Rectangle 1032"/>
          <p:cNvSpPr>
            <a:spLocks noChangeArrowheads="1"/>
          </p:cNvSpPr>
          <p:nvPr/>
        </p:nvSpPr>
        <p:spPr bwMode="auto">
          <a:xfrm>
            <a:off x="0" y="1524000"/>
            <a:ext cx="9131300" cy="38100"/>
          </a:xfrm>
          <a:prstGeom prst="rect">
            <a:avLst/>
          </a:prstGeom>
          <a:gradFill rotWithShape="0">
            <a:gsLst>
              <a:gs pos="0">
                <a:srgbClr val="000020"/>
              </a:gs>
              <a:gs pos="50000">
                <a:srgbClr val="000020">
                  <a:gamma/>
                  <a:tint val="10196"/>
                  <a:invGamma/>
                </a:srgbClr>
              </a:gs>
              <a:gs pos="100000">
                <a:srgbClr val="000020"/>
              </a:gs>
            </a:gsLst>
            <a:lin ang="0" scaled="1"/>
          </a:gradFill>
          <a:ln w="12700">
            <a:noFill/>
            <a:miter lim="800000"/>
            <a:headEnd/>
            <a:tailEnd/>
          </a:ln>
          <a:effectLst/>
        </p:spPr>
        <p:txBody>
          <a:bodyPr wrap="none" anchor="ctr"/>
          <a:lstStyle/>
          <a:p>
            <a:pPr>
              <a:defRPr/>
            </a:pPr>
            <a:endParaRPr lang="en-US"/>
          </a:p>
        </p:txBody>
      </p:sp>
      <p:graphicFrame>
        <p:nvGraphicFramePr>
          <p:cNvPr id="5" name="Object 1033"/>
          <p:cNvGraphicFramePr>
            <a:graphicFrameLocks noChangeAspect="1"/>
          </p:cNvGraphicFramePr>
          <p:nvPr/>
        </p:nvGraphicFramePr>
        <p:xfrm>
          <a:off x="0" y="0"/>
          <a:ext cx="1371600" cy="1358900"/>
        </p:xfrm>
        <a:graphic>
          <a:graphicData uri="http://schemas.openxmlformats.org/presentationml/2006/ole">
            <mc:AlternateContent xmlns:mc="http://schemas.openxmlformats.org/markup-compatibility/2006">
              <mc:Choice xmlns:v="urn:schemas-microsoft-com:vml" Requires="v">
                <p:oleObj spid="_x0000_s13493" name="Bitmap Image" r:id="rId3" imgW="905001" imgH="895238" progId="PBrush">
                  <p:embed/>
                </p:oleObj>
              </mc:Choice>
              <mc:Fallback>
                <p:oleObj name="Bitmap Image" r:id="rId3" imgW="905001" imgH="895238" progId="PBrush">
                  <p:embed/>
                  <p:pic>
                    <p:nvPicPr>
                      <p:cNvPr id="0" name="Object 10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71600" cy="13589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Content Placeholder 1"/>
          <p:cNvSpPr>
            <a:spLocks noGrp="1"/>
          </p:cNvSpPr>
          <p:nvPr>
            <p:ph/>
          </p:nvPr>
        </p:nvSpPr>
        <p:spPr>
          <a:xfrm>
            <a:off x="685800" y="76200"/>
            <a:ext cx="8305800" cy="601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
          <p:cNvSpPr>
            <a:spLocks noGrp="1"/>
          </p:cNvSpPr>
          <p:nvPr>
            <p:ph type="dt" sz="half" idx="10"/>
          </p:nvPr>
        </p:nvSpPr>
        <p:spPr/>
        <p:txBody>
          <a:bodyPr/>
          <a:lstStyle>
            <a:lvl1pPr>
              <a:defRPr/>
            </a:lvl1pPr>
          </a:lstStyle>
          <a:p>
            <a:fld id="{1D8BD707-D9CF-40AE-B4C6-C98DA3205C09}" type="datetimeFigureOut">
              <a:rPr lang="en-US" smtClean="0"/>
              <a:pPr/>
              <a:t>7/29/2020</a:t>
            </a:fld>
            <a:endParaRPr lang="en-US"/>
          </a:p>
        </p:txBody>
      </p:sp>
      <p:sp>
        <p:nvSpPr>
          <p:cNvPr id="7" name="Footer Placeholder 3"/>
          <p:cNvSpPr>
            <a:spLocks noGrp="1"/>
          </p:cNvSpPr>
          <p:nvPr>
            <p:ph type="ftr" sz="quarter" idx="11"/>
          </p:nvPr>
        </p:nvSpPr>
        <p:spPr/>
        <p:txBody>
          <a:bodyPr/>
          <a:lstStyle>
            <a:lvl1pPr>
              <a:defRPr/>
            </a:lvl1pPr>
          </a:lstStyle>
          <a:p>
            <a:endParaRPr lang="en-US"/>
          </a:p>
        </p:txBody>
      </p:sp>
      <p:sp>
        <p:nvSpPr>
          <p:cNvPr id="8"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4" name="Rectangle 1031"/>
          <p:cNvSpPr>
            <a:spLocks noChangeArrowheads="1"/>
          </p:cNvSpPr>
          <p:nvPr/>
        </p:nvSpPr>
        <p:spPr bwMode="auto">
          <a:xfrm>
            <a:off x="12700" y="1371600"/>
            <a:ext cx="9131300" cy="114300"/>
          </a:xfrm>
          <a:prstGeom prst="rect">
            <a:avLst/>
          </a:prstGeom>
          <a:gradFill rotWithShape="0">
            <a:gsLst>
              <a:gs pos="0">
                <a:srgbClr val="00CECE">
                  <a:gamma/>
                  <a:shade val="20000"/>
                  <a:invGamma/>
                </a:srgbClr>
              </a:gs>
              <a:gs pos="50000">
                <a:srgbClr val="00CECE"/>
              </a:gs>
              <a:gs pos="100000">
                <a:srgbClr val="00CECE">
                  <a:gamma/>
                  <a:shade val="20000"/>
                  <a:invGamma/>
                </a:srgbClr>
              </a:gs>
            </a:gsLst>
            <a:lin ang="0" scaled="1"/>
          </a:gradFill>
          <a:ln w="12700">
            <a:noFill/>
            <a:miter lim="800000"/>
            <a:headEnd/>
            <a:tailEnd/>
          </a:ln>
          <a:effectLst/>
        </p:spPr>
        <p:txBody>
          <a:bodyPr wrap="none" anchor="ctr"/>
          <a:lstStyle/>
          <a:p>
            <a:pPr>
              <a:defRPr/>
            </a:pPr>
            <a:endParaRPr lang="en-US"/>
          </a:p>
        </p:txBody>
      </p:sp>
      <p:sp>
        <p:nvSpPr>
          <p:cNvPr id="5" name="Rectangle 1032"/>
          <p:cNvSpPr>
            <a:spLocks noChangeArrowheads="1"/>
          </p:cNvSpPr>
          <p:nvPr/>
        </p:nvSpPr>
        <p:spPr bwMode="auto">
          <a:xfrm>
            <a:off x="0" y="1524000"/>
            <a:ext cx="9131300" cy="38100"/>
          </a:xfrm>
          <a:prstGeom prst="rect">
            <a:avLst/>
          </a:prstGeom>
          <a:gradFill rotWithShape="0">
            <a:gsLst>
              <a:gs pos="0">
                <a:srgbClr val="000020"/>
              </a:gs>
              <a:gs pos="50000">
                <a:srgbClr val="000020">
                  <a:gamma/>
                  <a:tint val="10196"/>
                  <a:invGamma/>
                </a:srgbClr>
              </a:gs>
              <a:gs pos="100000">
                <a:srgbClr val="000020"/>
              </a:gs>
            </a:gsLst>
            <a:lin ang="0" scaled="1"/>
          </a:gradFill>
          <a:ln w="12700">
            <a:noFill/>
            <a:miter lim="800000"/>
            <a:headEnd/>
            <a:tailEnd/>
          </a:ln>
          <a:effectLst/>
        </p:spPr>
        <p:txBody>
          <a:bodyPr wrap="none" anchor="ctr"/>
          <a:lstStyle/>
          <a:p>
            <a:pPr>
              <a:defRPr/>
            </a:pPr>
            <a:endParaRPr lang="en-US"/>
          </a:p>
        </p:txBody>
      </p:sp>
      <p:graphicFrame>
        <p:nvGraphicFramePr>
          <p:cNvPr id="6" name="Object 1033"/>
          <p:cNvGraphicFramePr>
            <a:graphicFrameLocks noChangeAspect="1"/>
          </p:cNvGraphicFramePr>
          <p:nvPr/>
        </p:nvGraphicFramePr>
        <p:xfrm>
          <a:off x="0" y="0"/>
          <a:ext cx="1371600" cy="1358900"/>
        </p:xfrm>
        <a:graphic>
          <a:graphicData uri="http://schemas.openxmlformats.org/presentationml/2006/ole">
            <mc:AlternateContent xmlns:mc="http://schemas.openxmlformats.org/markup-compatibility/2006">
              <mc:Choice xmlns:v="urn:schemas-microsoft-com:vml" Requires="v">
                <p:oleObj spid="_x0000_s14517" name="Bitmap Image" r:id="rId3" imgW="905001" imgH="895238" progId="PBrush">
                  <p:embed/>
                </p:oleObj>
              </mc:Choice>
              <mc:Fallback>
                <p:oleObj name="Bitmap Image" r:id="rId3" imgW="905001" imgH="895238" progId="PBrush">
                  <p:embed/>
                  <p:pic>
                    <p:nvPicPr>
                      <p:cNvPr id="0" name="Object 10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71600" cy="13589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1219200" y="762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r>
              <a:rPr lang="en-US" noProof="0"/>
              <a:t>Click icon to add table</a:t>
            </a:r>
          </a:p>
        </p:txBody>
      </p:sp>
      <p:sp>
        <p:nvSpPr>
          <p:cNvPr id="7" name="Date Placeholder 3"/>
          <p:cNvSpPr>
            <a:spLocks noGrp="1"/>
          </p:cNvSpPr>
          <p:nvPr>
            <p:ph type="dt" sz="half" idx="10"/>
          </p:nvPr>
        </p:nvSpPr>
        <p:spPr/>
        <p:txBody>
          <a:bodyPr/>
          <a:lstStyle>
            <a:lvl1pPr>
              <a:defRPr/>
            </a:lvl1pPr>
          </a:lstStyle>
          <a:p>
            <a:fld id="{1D8BD707-D9CF-40AE-B4C6-C98DA3205C09}" type="datetimeFigureOut">
              <a:rPr lang="en-US" smtClean="0"/>
              <a:pPr/>
              <a:t>7/29/2020</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7" name="Rectangle 1031"/>
          <p:cNvSpPr>
            <a:spLocks noChangeArrowheads="1"/>
          </p:cNvSpPr>
          <p:nvPr/>
        </p:nvSpPr>
        <p:spPr bwMode="auto">
          <a:xfrm>
            <a:off x="12700" y="1371600"/>
            <a:ext cx="9131300" cy="114300"/>
          </a:xfrm>
          <a:prstGeom prst="rect">
            <a:avLst/>
          </a:prstGeom>
          <a:gradFill rotWithShape="0">
            <a:gsLst>
              <a:gs pos="0">
                <a:srgbClr val="00CECE">
                  <a:gamma/>
                  <a:shade val="20000"/>
                  <a:invGamma/>
                </a:srgbClr>
              </a:gs>
              <a:gs pos="50000">
                <a:srgbClr val="00CECE"/>
              </a:gs>
              <a:gs pos="100000">
                <a:srgbClr val="00CECE">
                  <a:gamma/>
                  <a:shade val="20000"/>
                  <a:invGamma/>
                </a:srgbClr>
              </a:gs>
            </a:gsLst>
            <a:lin ang="0" scaled="1"/>
          </a:gradFill>
          <a:ln w="12700">
            <a:noFill/>
            <a:miter lim="800000"/>
            <a:headEnd/>
            <a:tailEnd/>
          </a:ln>
          <a:effectLst/>
        </p:spPr>
        <p:txBody>
          <a:bodyPr wrap="none" anchor="ctr"/>
          <a:lstStyle/>
          <a:p>
            <a:pPr>
              <a:defRPr/>
            </a:pPr>
            <a:endParaRPr lang="en-US"/>
          </a:p>
        </p:txBody>
      </p:sp>
      <p:sp>
        <p:nvSpPr>
          <p:cNvPr id="8" name="Rectangle 1032"/>
          <p:cNvSpPr>
            <a:spLocks noChangeArrowheads="1"/>
          </p:cNvSpPr>
          <p:nvPr/>
        </p:nvSpPr>
        <p:spPr bwMode="auto">
          <a:xfrm>
            <a:off x="0" y="1524000"/>
            <a:ext cx="9131300" cy="38100"/>
          </a:xfrm>
          <a:prstGeom prst="rect">
            <a:avLst/>
          </a:prstGeom>
          <a:gradFill rotWithShape="0">
            <a:gsLst>
              <a:gs pos="0">
                <a:srgbClr val="000020"/>
              </a:gs>
              <a:gs pos="50000">
                <a:srgbClr val="000020">
                  <a:gamma/>
                  <a:tint val="10196"/>
                  <a:invGamma/>
                </a:srgbClr>
              </a:gs>
              <a:gs pos="100000">
                <a:srgbClr val="000020"/>
              </a:gs>
            </a:gsLst>
            <a:lin ang="0" scaled="1"/>
          </a:gradFill>
          <a:ln w="12700">
            <a:noFill/>
            <a:miter lim="800000"/>
            <a:headEnd/>
            <a:tailEnd/>
          </a:ln>
          <a:effectLst/>
        </p:spPr>
        <p:txBody>
          <a:bodyPr wrap="none" anchor="ctr"/>
          <a:lstStyle/>
          <a:p>
            <a:pPr>
              <a:defRPr/>
            </a:pPr>
            <a:endParaRPr lang="en-US"/>
          </a:p>
        </p:txBody>
      </p:sp>
      <p:graphicFrame>
        <p:nvGraphicFramePr>
          <p:cNvPr id="9" name="Object 1033"/>
          <p:cNvGraphicFramePr>
            <a:graphicFrameLocks noChangeAspect="1"/>
          </p:cNvGraphicFramePr>
          <p:nvPr/>
        </p:nvGraphicFramePr>
        <p:xfrm>
          <a:off x="0" y="0"/>
          <a:ext cx="1371600" cy="1358900"/>
        </p:xfrm>
        <a:graphic>
          <a:graphicData uri="http://schemas.openxmlformats.org/presentationml/2006/ole">
            <mc:AlternateContent xmlns:mc="http://schemas.openxmlformats.org/markup-compatibility/2006">
              <mc:Choice xmlns:v="urn:schemas-microsoft-com:vml" Requires="v">
                <p:oleObj spid="_x0000_s15541" name="Bitmap Image" r:id="rId3" imgW="905001" imgH="895238" progId="PBrush">
                  <p:embed/>
                </p:oleObj>
              </mc:Choice>
              <mc:Fallback>
                <p:oleObj name="Bitmap Image" r:id="rId3" imgW="905001" imgH="895238" progId="PBrush">
                  <p:embed/>
                  <p:pic>
                    <p:nvPicPr>
                      <p:cNvPr id="0" name="Object 10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71600" cy="13589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Title 1"/>
          <p:cNvSpPr>
            <a:spLocks noGrp="1"/>
          </p:cNvSpPr>
          <p:nvPr>
            <p:ph type="title" sz="quarter"/>
          </p:nvPr>
        </p:nvSpPr>
        <p:spPr>
          <a:xfrm>
            <a:off x="1219200" y="762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6"/>
          <p:cNvSpPr>
            <a:spLocks noGrp="1"/>
          </p:cNvSpPr>
          <p:nvPr>
            <p:ph type="dt" sz="half" idx="10"/>
          </p:nvPr>
        </p:nvSpPr>
        <p:spPr/>
        <p:txBody>
          <a:bodyPr/>
          <a:lstStyle>
            <a:lvl1pPr>
              <a:defRPr/>
            </a:lvl1pPr>
          </a:lstStyle>
          <a:p>
            <a:fld id="{1D8BD707-D9CF-40AE-B4C6-C98DA3205C09}" type="datetimeFigureOut">
              <a:rPr lang="en-US" smtClean="0"/>
              <a:pPr/>
              <a:t>7/29/2020</a:t>
            </a:fld>
            <a:endParaRPr lang="en-US"/>
          </a:p>
        </p:txBody>
      </p:sp>
      <p:sp>
        <p:nvSpPr>
          <p:cNvPr id="11" name="Footer Placeholder 7"/>
          <p:cNvSpPr>
            <a:spLocks noGrp="1"/>
          </p:cNvSpPr>
          <p:nvPr>
            <p:ph type="ftr" sz="quarter" idx="11"/>
          </p:nvPr>
        </p:nvSpPr>
        <p:spPr/>
        <p:txBody>
          <a:bodyPr/>
          <a:lstStyle>
            <a:lvl1pPr>
              <a:defRPr/>
            </a:lvl1pPr>
          </a:lstStyle>
          <a:p>
            <a:endParaRPr lang="en-US"/>
          </a:p>
        </p:txBody>
      </p:sp>
      <p:sp>
        <p:nvSpPr>
          <p:cNvPr id="12"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4" name="Rectangle 1031"/>
          <p:cNvSpPr>
            <a:spLocks noChangeArrowheads="1"/>
          </p:cNvSpPr>
          <p:nvPr/>
        </p:nvSpPr>
        <p:spPr bwMode="auto">
          <a:xfrm>
            <a:off x="12700" y="1371600"/>
            <a:ext cx="9131300" cy="114300"/>
          </a:xfrm>
          <a:prstGeom prst="rect">
            <a:avLst/>
          </a:prstGeom>
          <a:gradFill rotWithShape="0">
            <a:gsLst>
              <a:gs pos="0">
                <a:srgbClr val="00CECE">
                  <a:gamma/>
                  <a:shade val="20000"/>
                  <a:invGamma/>
                </a:srgbClr>
              </a:gs>
              <a:gs pos="50000">
                <a:srgbClr val="00CECE"/>
              </a:gs>
              <a:gs pos="100000">
                <a:srgbClr val="00CECE">
                  <a:gamma/>
                  <a:shade val="20000"/>
                  <a:invGamma/>
                </a:srgbClr>
              </a:gs>
            </a:gsLst>
            <a:lin ang="0" scaled="1"/>
          </a:gradFill>
          <a:ln w="12700">
            <a:noFill/>
            <a:miter lim="800000"/>
            <a:headEnd/>
            <a:tailEnd/>
          </a:ln>
          <a:effectLst/>
        </p:spPr>
        <p:txBody>
          <a:bodyPr wrap="none" anchor="ctr"/>
          <a:lstStyle/>
          <a:p>
            <a:pPr>
              <a:defRPr/>
            </a:pPr>
            <a:endParaRPr lang="en-US"/>
          </a:p>
        </p:txBody>
      </p:sp>
      <p:sp>
        <p:nvSpPr>
          <p:cNvPr id="5" name="Rectangle 1032"/>
          <p:cNvSpPr>
            <a:spLocks noChangeArrowheads="1"/>
          </p:cNvSpPr>
          <p:nvPr/>
        </p:nvSpPr>
        <p:spPr bwMode="auto">
          <a:xfrm>
            <a:off x="0" y="1524000"/>
            <a:ext cx="9131300" cy="38100"/>
          </a:xfrm>
          <a:prstGeom prst="rect">
            <a:avLst/>
          </a:prstGeom>
          <a:gradFill rotWithShape="0">
            <a:gsLst>
              <a:gs pos="0">
                <a:srgbClr val="000020"/>
              </a:gs>
              <a:gs pos="50000">
                <a:srgbClr val="000020">
                  <a:gamma/>
                  <a:tint val="10196"/>
                  <a:invGamma/>
                </a:srgbClr>
              </a:gs>
              <a:gs pos="100000">
                <a:srgbClr val="000020"/>
              </a:gs>
            </a:gsLst>
            <a:lin ang="0" scaled="1"/>
          </a:gradFill>
          <a:ln w="12700">
            <a:noFill/>
            <a:miter lim="800000"/>
            <a:headEnd/>
            <a:tailEnd/>
          </a:ln>
          <a:effectLst/>
        </p:spPr>
        <p:txBody>
          <a:bodyPr wrap="none" anchor="ctr"/>
          <a:lstStyle/>
          <a:p>
            <a:pPr>
              <a:defRPr/>
            </a:pPr>
            <a:endParaRPr lang="en-US"/>
          </a:p>
        </p:txBody>
      </p:sp>
      <p:graphicFrame>
        <p:nvGraphicFramePr>
          <p:cNvPr id="6" name="Object 1033"/>
          <p:cNvGraphicFramePr>
            <a:graphicFrameLocks noChangeAspect="1"/>
          </p:cNvGraphicFramePr>
          <p:nvPr/>
        </p:nvGraphicFramePr>
        <p:xfrm>
          <a:off x="0" y="0"/>
          <a:ext cx="1371600" cy="1358900"/>
        </p:xfrm>
        <a:graphic>
          <a:graphicData uri="http://schemas.openxmlformats.org/presentationml/2006/ole">
            <mc:AlternateContent xmlns:mc="http://schemas.openxmlformats.org/markup-compatibility/2006">
              <mc:Choice xmlns:v="urn:schemas-microsoft-com:vml" Requires="v">
                <p:oleObj spid="_x0000_s16565" name="Bitmap Image" r:id="rId3" imgW="905001" imgH="895238" progId="PBrush">
                  <p:embed/>
                </p:oleObj>
              </mc:Choice>
              <mc:Fallback>
                <p:oleObj name="Bitmap Image" r:id="rId3" imgW="905001" imgH="895238" progId="PBrush">
                  <p:embed/>
                  <p:pic>
                    <p:nvPicPr>
                      <p:cNvPr id="0" name="Object 10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71600" cy="13589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1219200" y="762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r>
              <a:rPr lang="en-US" noProof="0"/>
              <a:t>Click icon to add chart</a:t>
            </a:r>
          </a:p>
        </p:txBody>
      </p:sp>
      <p:sp>
        <p:nvSpPr>
          <p:cNvPr id="7" name="Date Placeholder 3"/>
          <p:cNvSpPr>
            <a:spLocks noGrp="1"/>
          </p:cNvSpPr>
          <p:nvPr>
            <p:ph type="dt" sz="half" idx="10"/>
          </p:nvPr>
        </p:nvSpPr>
        <p:spPr/>
        <p:txBody>
          <a:bodyPr/>
          <a:lstStyle>
            <a:lvl1pPr>
              <a:defRPr/>
            </a:lvl1pPr>
          </a:lstStyle>
          <a:p>
            <a:fld id="{1D8BD707-D9CF-40AE-B4C6-C98DA3205C09}" type="datetimeFigureOut">
              <a:rPr lang="en-US" smtClean="0"/>
              <a:pPr/>
              <a:t>7/29/2020</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6" name="Rectangle 1031"/>
          <p:cNvSpPr>
            <a:spLocks noChangeArrowheads="1"/>
          </p:cNvSpPr>
          <p:nvPr/>
        </p:nvSpPr>
        <p:spPr bwMode="auto">
          <a:xfrm>
            <a:off x="12700" y="1371600"/>
            <a:ext cx="9131300" cy="114300"/>
          </a:xfrm>
          <a:prstGeom prst="rect">
            <a:avLst/>
          </a:prstGeom>
          <a:gradFill rotWithShape="0">
            <a:gsLst>
              <a:gs pos="0">
                <a:srgbClr val="00CECE">
                  <a:gamma/>
                  <a:shade val="20000"/>
                  <a:invGamma/>
                </a:srgbClr>
              </a:gs>
              <a:gs pos="50000">
                <a:srgbClr val="00CECE"/>
              </a:gs>
              <a:gs pos="100000">
                <a:srgbClr val="00CECE">
                  <a:gamma/>
                  <a:shade val="20000"/>
                  <a:invGamma/>
                </a:srgbClr>
              </a:gs>
            </a:gsLst>
            <a:lin ang="0" scaled="1"/>
          </a:gradFill>
          <a:ln w="12700">
            <a:noFill/>
            <a:miter lim="800000"/>
            <a:headEnd/>
            <a:tailEnd/>
          </a:ln>
          <a:effectLst/>
        </p:spPr>
        <p:txBody>
          <a:bodyPr wrap="none" anchor="ctr"/>
          <a:lstStyle/>
          <a:p>
            <a:pPr>
              <a:defRPr/>
            </a:pPr>
            <a:endParaRPr lang="en-US"/>
          </a:p>
        </p:txBody>
      </p:sp>
      <p:sp>
        <p:nvSpPr>
          <p:cNvPr id="7" name="Rectangle 1032"/>
          <p:cNvSpPr>
            <a:spLocks noChangeArrowheads="1"/>
          </p:cNvSpPr>
          <p:nvPr/>
        </p:nvSpPr>
        <p:spPr bwMode="auto">
          <a:xfrm>
            <a:off x="0" y="1524000"/>
            <a:ext cx="9131300" cy="38100"/>
          </a:xfrm>
          <a:prstGeom prst="rect">
            <a:avLst/>
          </a:prstGeom>
          <a:gradFill rotWithShape="0">
            <a:gsLst>
              <a:gs pos="0">
                <a:srgbClr val="000020"/>
              </a:gs>
              <a:gs pos="50000">
                <a:srgbClr val="000020">
                  <a:gamma/>
                  <a:tint val="10196"/>
                  <a:invGamma/>
                </a:srgbClr>
              </a:gs>
              <a:gs pos="100000">
                <a:srgbClr val="000020"/>
              </a:gs>
            </a:gsLst>
            <a:lin ang="0" scaled="1"/>
          </a:gradFill>
          <a:ln w="12700">
            <a:noFill/>
            <a:miter lim="800000"/>
            <a:headEnd/>
            <a:tailEnd/>
          </a:ln>
          <a:effectLst/>
        </p:spPr>
        <p:txBody>
          <a:bodyPr wrap="none" anchor="ctr"/>
          <a:lstStyle/>
          <a:p>
            <a:pPr>
              <a:defRPr/>
            </a:pPr>
            <a:endParaRPr lang="en-US"/>
          </a:p>
        </p:txBody>
      </p:sp>
      <p:graphicFrame>
        <p:nvGraphicFramePr>
          <p:cNvPr id="8" name="Object 1033"/>
          <p:cNvGraphicFramePr>
            <a:graphicFrameLocks noChangeAspect="1"/>
          </p:cNvGraphicFramePr>
          <p:nvPr/>
        </p:nvGraphicFramePr>
        <p:xfrm>
          <a:off x="0" y="0"/>
          <a:ext cx="1371600" cy="1358900"/>
        </p:xfrm>
        <a:graphic>
          <a:graphicData uri="http://schemas.openxmlformats.org/presentationml/2006/ole">
            <mc:AlternateContent xmlns:mc="http://schemas.openxmlformats.org/markup-compatibility/2006">
              <mc:Choice xmlns:v="urn:schemas-microsoft-com:vml" Requires="v">
                <p:oleObj spid="_x0000_s17589" name="Bitmap Image" r:id="rId3" imgW="905001" imgH="895238" progId="PBrush">
                  <p:embed/>
                </p:oleObj>
              </mc:Choice>
              <mc:Fallback>
                <p:oleObj name="Bitmap Image" r:id="rId3" imgW="905001" imgH="895238" progId="PBrush">
                  <p:embed/>
                  <p:pic>
                    <p:nvPicPr>
                      <p:cNvPr id="0" name="Object 10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71600" cy="13589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1219200" y="76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5"/>
          <p:cNvSpPr>
            <a:spLocks noGrp="1"/>
          </p:cNvSpPr>
          <p:nvPr>
            <p:ph type="dt" sz="half" idx="10"/>
          </p:nvPr>
        </p:nvSpPr>
        <p:spPr/>
        <p:txBody>
          <a:bodyPr/>
          <a:lstStyle>
            <a:lvl1pPr>
              <a:defRPr/>
            </a:lvl1pPr>
          </a:lstStyle>
          <a:p>
            <a:fld id="{1D8BD707-D9CF-40AE-B4C6-C98DA3205C09}" type="datetimeFigureOut">
              <a:rPr lang="en-US" smtClean="0"/>
              <a:pPr/>
              <a:t>7/29/2020</a:t>
            </a:fld>
            <a:endParaRPr lang="en-US"/>
          </a:p>
        </p:txBody>
      </p:sp>
      <p:sp>
        <p:nvSpPr>
          <p:cNvPr id="10" name="Footer Placeholder 6"/>
          <p:cNvSpPr>
            <a:spLocks noGrp="1"/>
          </p:cNvSpPr>
          <p:nvPr>
            <p:ph type="ftr" sz="quarter" idx="11"/>
          </p:nvPr>
        </p:nvSpPr>
        <p:spPr/>
        <p:txBody>
          <a:bodyPr/>
          <a:lstStyle>
            <a:lvl1pPr>
              <a:defRPr/>
            </a:lvl1pPr>
          </a:lstStyle>
          <a:p>
            <a:endParaRPr lang="en-US"/>
          </a:p>
        </p:txBody>
      </p:sp>
      <p:sp>
        <p:nvSpPr>
          <p:cNvPr id="11" name="Slide Number Placeholder 7"/>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5" name="Rectangle 1031"/>
          <p:cNvSpPr>
            <a:spLocks noChangeArrowheads="1"/>
          </p:cNvSpPr>
          <p:nvPr/>
        </p:nvSpPr>
        <p:spPr bwMode="auto">
          <a:xfrm>
            <a:off x="12700" y="1371600"/>
            <a:ext cx="9131300" cy="114300"/>
          </a:xfrm>
          <a:prstGeom prst="rect">
            <a:avLst/>
          </a:prstGeom>
          <a:gradFill rotWithShape="0">
            <a:gsLst>
              <a:gs pos="0">
                <a:srgbClr val="00CECE">
                  <a:gamma/>
                  <a:shade val="20000"/>
                  <a:invGamma/>
                </a:srgbClr>
              </a:gs>
              <a:gs pos="50000">
                <a:srgbClr val="00CECE"/>
              </a:gs>
              <a:gs pos="100000">
                <a:srgbClr val="00CECE">
                  <a:gamma/>
                  <a:shade val="20000"/>
                  <a:invGamma/>
                </a:srgbClr>
              </a:gs>
            </a:gsLst>
            <a:lin ang="0" scaled="1"/>
          </a:gradFill>
          <a:ln w="12700">
            <a:noFill/>
            <a:miter lim="800000"/>
            <a:headEnd/>
            <a:tailEnd/>
          </a:ln>
          <a:effectLst/>
        </p:spPr>
        <p:txBody>
          <a:bodyPr wrap="none" anchor="ctr"/>
          <a:lstStyle/>
          <a:p>
            <a:pPr>
              <a:defRPr/>
            </a:pPr>
            <a:endParaRPr lang="en-US"/>
          </a:p>
        </p:txBody>
      </p:sp>
      <p:sp>
        <p:nvSpPr>
          <p:cNvPr id="6" name="Rectangle 1032"/>
          <p:cNvSpPr>
            <a:spLocks noChangeArrowheads="1"/>
          </p:cNvSpPr>
          <p:nvPr/>
        </p:nvSpPr>
        <p:spPr bwMode="auto">
          <a:xfrm>
            <a:off x="0" y="1524000"/>
            <a:ext cx="9131300" cy="38100"/>
          </a:xfrm>
          <a:prstGeom prst="rect">
            <a:avLst/>
          </a:prstGeom>
          <a:gradFill rotWithShape="0">
            <a:gsLst>
              <a:gs pos="0">
                <a:srgbClr val="000020"/>
              </a:gs>
              <a:gs pos="50000">
                <a:srgbClr val="000020">
                  <a:gamma/>
                  <a:tint val="10196"/>
                  <a:invGamma/>
                </a:srgbClr>
              </a:gs>
              <a:gs pos="100000">
                <a:srgbClr val="000020"/>
              </a:gs>
            </a:gsLst>
            <a:lin ang="0" scaled="1"/>
          </a:gradFill>
          <a:ln w="12700">
            <a:noFill/>
            <a:miter lim="800000"/>
            <a:headEnd/>
            <a:tailEnd/>
          </a:ln>
          <a:effectLst/>
        </p:spPr>
        <p:txBody>
          <a:bodyPr wrap="none" anchor="ctr"/>
          <a:lstStyle/>
          <a:p>
            <a:pPr>
              <a:defRPr/>
            </a:pPr>
            <a:endParaRPr lang="en-US"/>
          </a:p>
        </p:txBody>
      </p:sp>
      <p:graphicFrame>
        <p:nvGraphicFramePr>
          <p:cNvPr id="7" name="Object 1033"/>
          <p:cNvGraphicFramePr>
            <a:graphicFrameLocks noChangeAspect="1"/>
          </p:cNvGraphicFramePr>
          <p:nvPr/>
        </p:nvGraphicFramePr>
        <p:xfrm>
          <a:off x="0" y="0"/>
          <a:ext cx="1371600" cy="1358900"/>
        </p:xfrm>
        <a:graphic>
          <a:graphicData uri="http://schemas.openxmlformats.org/presentationml/2006/ole">
            <mc:AlternateContent xmlns:mc="http://schemas.openxmlformats.org/markup-compatibility/2006">
              <mc:Choice xmlns:v="urn:schemas-microsoft-com:vml" Requires="v">
                <p:oleObj spid="_x0000_s18613" name="Bitmap Image" r:id="rId3" imgW="905001" imgH="895238" progId="PBrush">
                  <p:embed/>
                </p:oleObj>
              </mc:Choice>
              <mc:Fallback>
                <p:oleObj name="Bitmap Image" r:id="rId3" imgW="905001" imgH="895238" progId="PBrush">
                  <p:embed/>
                  <p:pic>
                    <p:nvPicPr>
                      <p:cNvPr id="0" name="Object 10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71600" cy="13589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1219200" y="76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p:txBody>
          <a:bodyPr/>
          <a:lstStyle>
            <a:lvl1pPr>
              <a:defRPr/>
            </a:lvl1pPr>
          </a:lstStyle>
          <a:p>
            <a:fld id="{1D8BD707-D9CF-40AE-B4C6-C98DA3205C09}" type="datetimeFigureOut">
              <a:rPr lang="en-US" smtClean="0"/>
              <a:pPr/>
              <a:t>7/29/2020</a:t>
            </a:fld>
            <a:endParaRPr lang="en-US"/>
          </a:p>
        </p:txBody>
      </p:sp>
      <p:sp>
        <p:nvSpPr>
          <p:cNvPr id="9" name="Footer Placeholder 5"/>
          <p:cNvSpPr>
            <a:spLocks noGrp="1"/>
          </p:cNvSpPr>
          <p:nvPr>
            <p:ph type="ftr" sz="quarter" idx="11"/>
          </p:nvPr>
        </p:nvSpPr>
        <p:spPr/>
        <p:txBody>
          <a:bodyPr/>
          <a:lstStyle>
            <a:lvl1pPr>
              <a:defRPr/>
            </a:lvl1pPr>
          </a:lstStyle>
          <a:p>
            <a:endParaRPr lang="en-US"/>
          </a:p>
        </p:txBody>
      </p:sp>
      <p:sp>
        <p:nvSpPr>
          <p:cNvPr id="10"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18381233"/>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1031"/>
          <p:cNvSpPr>
            <a:spLocks noChangeArrowheads="1"/>
          </p:cNvSpPr>
          <p:nvPr/>
        </p:nvSpPr>
        <p:spPr bwMode="auto">
          <a:xfrm>
            <a:off x="12700" y="1371600"/>
            <a:ext cx="9131300" cy="114300"/>
          </a:xfrm>
          <a:prstGeom prst="rect">
            <a:avLst/>
          </a:prstGeom>
          <a:gradFill rotWithShape="0">
            <a:gsLst>
              <a:gs pos="0">
                <a:srgbClr val="00CECE">
                  <a:gamma/>
                  <a:shade val="20000"/>
                  <a:invGamma/>
                </a:srgbClr>
              </a:gs>
              <a:gs pos="50000">
                <a:srgbClr val="00CECE"/>
              </a:gs>
              <a:gs pos="100000">
                <a:srgbClr val="00CECE">
                  <a:gamma/>
                  <a:shade val="20000"/>
                  <a:invGamma/>
                </a:srgbClr>
              </a:gs>
            </a:gsLst>
            <a:lin ang="0" scaled="1"/>
          </a:gradFill>
          <a:ln w="12700">
            <a:noFill/>
            <a:miter lim="800000"/>
            <a:headEnd/>
            <a:tailEnd/>
          </a:ln>
          <a:effectLst/>
        </p:spPr>
        <p:txBody>
          <a:bodyPr wrap="none" anchor="ctr"/>
          <a:lstStyle/>
          <a:p>
            <a:pPr>
              <a:defRPr/>
            </a:pPr>
            <a:endParaRPr lang="en-US"/>
          </a:p>
        </p:txBody>
      </p:sp>
      <p:sp>
        <p:nvSpPr>
          <p:cNvPr id="5" name="Rectangle 1032"/>
          <p:cNvSpPr>
            <a:spLocks noChangeArrowheads="1"/>
          </p:cNvSpPr>
          <p:nvPr/>
        </p:nvSpPr>
        <p:spPr bwMode="auto">
          <a:xfrm>
            <a:off x="0" y="1524000"/>
            <a:ext cx="9131300" cy="38100"/>
          </a:xfrm>
          <a:prstGeom prst="rect">
            <a:avLst/>
          </a:prstGeom>
          <a:gradFill rotWithShape="0">
            <a:gsLst>
              <a:gs pos="0">
                <a:srgbClr val="000020"/>
              </a:gs>
              <a:gs pos="50000">
                <a:srgbClr val="000020">
                  <a:gamma/>
                  <a:tint val="10196"/>
                  <a:invGamma/>
                </a:srgbClr>
              </a:gs>
              <a:gs pos="100000">
                <a:srgbClr val="000020"/>
              </a:gs>
            </a:gsLst>
            <a:lin ang="0" scaled="1"/>
          </a:gradFill>
          <a:ln w="12700">
            <a:noFill/>
            <a:miter lim="800000"/>
            <a:headEnd/>
            <a:tailEnd/>
          </a:ln>
          <a:effectLst/>
        </p:spPr>
        <p:txBody>
          <a:bodyPr wrap="none" anchor="ctr"/>
          <a:lstStyle/>
          <a:p>
            <a:pPr>
              <a:defRPr/>
            </a:pPr>
            <a:endParaRPr lang="en-US"/>
          </a:p>
        </p:txBody>
      </p:sp>
      <p:graphicFrame>
        <p:nvGraphicFramePr>
          <p:cNvPr id="6" name="Object 1033"/>
          <p:cNvGraphicFramePr>
            <a:graphicFrameLocks noChangeAspect="1"/>
          </p:cNvGraphicFramePr>
          <p:nvPr/>
        </p:nvGraphicFramePr>
        <p:xfrm>
          <a:off x="0" y="0"/>
          <a:ext cx="1371600" cy="1358900"/>
        </p:xfrm>
        <a:graphic>
          <a:graphicData uri="http://schemas.openxmlformats.org/presentationml/2006/ole">
            <mc:AlternateContent xmlns:mc="http://schemas.openxmlformats.org/markup-compatibility/2006">
              <mc:Choice xmlns:v="urn:schemas-microsoft-com:vml" Requires="v">
                <p:oleObj spid="_x0000_s3253" name="Bitmap Image" r:id="rId3" imgW="905001" imgH="895238" progId="PBrush">
                  <p:embed/>
                </p:oleObj>
              </mc:Choice>
              <mc:Fallback>
                <p:oleObj name="Bitmap Image" r:id="rId3" imgW="905001" imgH="895238" progId="PBrush">
                  <p:embed/>
                  <p:pic>
                    <p:nvPicPr>
                      <p:cNvPr id="0" name="Object 10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71600" cy="13589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1D8BD707-D9CF-40AE-B4C6-C98DA3205C09}" type="datetimeFigureOut">
              <a:rPr lang="en-US" smtClean="0"/>
              <a:pPr/>
              <a:t>7/29/2020</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031"/>
          <p:cNvSpPr>
            <a:spLocks noChangeArrowheads="1"/>
          </p:cNvSpPr>
          <p:nvPr/>
        </p:nvSpPr>
        <p:spPr bwMode="auto">
          <a:xfrm>
            <a:off x="12700" y="1371600"/>
            <a:ext cx="9131300" cy="114300"/>
          </a:xfrm>
          <a:prstGeom prst="rect">
            <a:avLst/>
          </a:prstGeom>
          <a:gradFill rotWithShape="0">
            <a:gsLst>
              <a:gs pos="0">
                <a:srgbClr val="00CECE">
                  <a:gamma/>
                  <a:shade val="20000"/>
                  <a:invGamma/>
                </a:srgbClr>
              </a:gs>
              <a:gs pos="50000">
                <a:srgbClr val="00CECE"/>
              </a:gs>
              <a:gs pos="100000">
                <a:srgbClr val="00CECE">
                  <a:gamma/>
                  <a:shade val="20000"/>
                  <a:invGamma/>
                </a:srgbClr>
              </a:gs>
            </a:gsLst>
            <a:lin ang="0" scaled="1"/>
          </a:gradFill>
          <a:ln w="12700">
            <a:noFill/>
            <a:miter lim="800000"/>
            <a:headEnd/>
            <a:tailEnd/>
          </a:ln>
          <a:effectLst/>
        </p:spPr>
        <p:txBody>
          <a:bodyPr wrap="none" anchor="ctr"/>
          <a:lstStyle/>
          <a:p>
            <a:pPr>
              <a:defRPr/>
            </a:pPr>
            <a:endParaRPr lang="en-US"/>
          </a:p>
        </p:txBody>
      </p:sp>
      <p:sp>
        <p:nvSpPr>
          <p:cNvPr id="5" name="Rectangle 1032"/>
          <p:cNvSpPr>
            <a:spLocks noChangeArrowheads="1"/>
          </p:cNvSpPr>
          <p:nvPr/>
        </p:nvSpPr>
        <p:spPr bwMode="auto">
          <a:xfrm>
            <a:off x="0" y="1524000"/>
            <a:ext cx="9131300" cy="38100"/>
          </a:xfrm>
          <a:prstGeom prst="rect">
            <a:avLst/>
          </a:prstGeom>
          <a:gradFill rotWithShape="0">
            <a:gsLst>
              <a:gs pos="0">
                <a:srgbClr val="000020"/>
              </a:gs>
              <a:gs pos="50000">
                <a:srgbClr val="000020">
                  <a:gamma/>
                  <a:tint val="10196"/>
                  <a:invGamma/>
                </a:srgbClr>
              </a:gs>
              <a:gs pos="100000">
                <a:srgbClr val="000020"/>
              </a:gs>
            </a:gsLst>
            <a:lin ang="0" scaled="1"/>
          </a:gradFill>
          <a:ln w="12700">
            <a:noFill/>
            <a:miter lim="800000"/>
            <a:headEnd/>
            <a:tailEnd/>
          </a:ln>
          <a:effectLst/>
        </p:spPr>
        <p:txBody>
          <a:bodyPr wrap="none" anchor="ctr"/>
          <a:lstStyle/>
          <a:p>
            <a:pPr>
              <a:defRPr/>
            </a:pPr>
            <a:endParaRPr lang="en-US"/>
          </a:p>
        </p:txBody>
      </p:sp>
      <p:graphicFrame>
        <p:nvGraphicFramePr>
          <p:cNvPr id="6" name="Object 1033"/>
          <p:cNvGraphicFramePr>
            <a:graphicFrameLocks noChangeAspect="1"/>
          </p:cNvGraphicFramePr>
          <p:nvPr/>
        </p:nvGraphicFramePr>
        <p:xfrm>
          <a:off x="0" y="0"/>
          <a:ext cx="1371600" cy="1358900"/>
        </p:xfrm>
        <a:graphic>
          <a:graphicData uri="http://schemas.openxmlformats.org/presentationml/2006/ole">
            <mc:AlternateContent xmlns:mc="http://schemas.openxmlformats.org/markup-compatibility/2006">
              <mc:Choice xmlns:v="urn:schemas-microsoft-com:vml" Requires="v">
                <p:oleObj spid="_x0000_s4277" name="Bitmap Image" r:id="rId3" imgW="905001" imgH="895238" progId="PBrush">
                  <p:embed/>
                </p:oleObj>
              </mc:Choice>
              <mc:Fallback>
                <p:oleObj name="Bitmap Image" r:id="rId3" imgW="905001" imgH="895238" progId="PBrush">
                  <p:embed/>
                  <p:pic>
                    <p:nvPicPr>
                      <p:cNvPr id="0" name="Object 10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71600" cy="13589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7" name="Date Placeholder 3"/>
          <p:cNvSpPr>
            <a:spLocks noGrp="1"/>
          </p:cNvSpPr>
          <p:nvPr>
            <p:ph type="dt" sz="half" idx="10"/>
          </p:nvPr>
        </p:nvSpPr>
        <p:spPr/>
        <p:txBody>
          <a:bodyPr/>
          <a:lstStyle>
            <a:lvl1pPr>
              <a:defRPr/>
            </a:lvl1pPr>
          </a:lstStyle>
          <a:p>
            <a:fld id="{1D8BD707-D9CF-40AE-B4C6-C98DA3205C09}" type="datetimeFigureOut">
              <a:rPr lang="en-US" smtClean="0"/>
              <a:pPr/>
              <a:t>7/29/2020</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1031"/>
          <p:cNvSpPr>
            <a:spLocks noChangeArrowheads="1"/>
          </p:cNvSpPr>
          <p:nvPr/>
        </p:nvSpPr>
        <p:spPr bwMode="auto">
          <a:xfrm>
            <a:off x="12700" y="1371600"/>
            <a:ext cx="9131300" cy="114300"/>
          </a:xfrm>
          <a:prstGeom prst="rect">
            <a:avLst/>
          </a:prstGeom>
          <a:gradFill rotWithShape="0">
            <a:gsLst>
              <a:gs pos="0">
                <a:srgbClr val="00CECE">
                  <a:gamma/>
                  <a:shade val="20000"/>
                  <a:invGamma/>
                </a:srgbClr>
              </a:gs>
              <a:gs pos="50000">
                <a:srgbClr val="00CECE"/>
              </a:gs>
              <a:gs pos="100000">
                <a:srgbClr val="00CECE">
                  <a:gamma/>
                  <a:shade val="20000"/>
                  <a:invGamma/>
                </a:srgbClr>
              </a:gs>
            </a:gsLst>
            <a:lin ang="0" scaled="1"/>
          </a:gradFill>
          <a:ln w="12700">
            <a:noFill/>
            <a:miter lim="800000"/>
            <a:headEnd/>
            <a:tailEnd/>
          </a:ln>
          <a:effectLst/>
        </p:spPr>
        <p:txBody>
          <a:bodyPr wrap="none" anchor="ctr"/>
          <a:lstStyle/>
          <a:p>
            <a:pPr>
              <a:defRPr/>
            </a:pPr>
            <a:endParaRPr lang="en-US"/>
          </a:p>
        </p:txBody>
      </p:sp>
      <p:sp>
        <p:nvSpPr>
          <p:cNvPr id="6" name="Rectangle 1032"/>
          <p:cNvSpPr>
            <a:spLocks noChangeArrowheads="1"/>
          </p:cNvSpPr>
          <p:nvPr/>
        </p:nvSpPr>
        <p:spPr bwMode="auto">
          <a:xfrm>
            <a:off x="0" y="1524000"/>
            <a:ext cx="9131300" cy="38100"/>
          </a:xfrm>
          <a:prstGeom prst="rect">
            <a:avLst/>
          </a:prstGeom>
          <a:gradFill rotWithShape="0">
            <a:gsLst>
              <a:gs pos="0">
                <a:srgbClr val="000020"/>
              </a:gs>
              <a:gs pos="50000">
                <a:srgbClr val="000020">
                  <a:gamma/>
                  <a:tint val="10196"/>
                  <a:invGamma/>
                </a:srgbClr>
              </a:gs>
              <a:gs pos="100000">
                <a:srgbClr val="000020"/>
              </a:gs>
            </a:gsLst>
            <a:lin ang="0" scaled="1"/>
          </a:gradFill>
          <a:ln w="12700">
            <a:noFill/>
            <a:miter lim="800000"/>
            <a:headEnd/>
            <a:tailEnd/>
          </a:ln>
          <a:effectLst/>
        </p:spPr>
        <p:txBody>
          <a:bodyPr wrap="none" anchor="ctr"/>
          <a:lstStyle/>
          <a:p>
            <a:pPr>
              <a:defRPr/>
            </a:pPr>
            <a:endParaRPr lang="en-US"/>
          </a:p>
        </p:txBody>
      </p:sp>
      <p:graphicFrame>
        <p:nvGraphicFramePr>
          <p:cNvPr id="7" name="Object 1033"/>
          <p:cNvGraphicFramePr>
            <a:graphicFrameLocks noChangeAspect="1"/>
          </p:cNvGraphicFramePr>
          <p:nvPr/>
        </p:nvGraphicFramePr>
        <p:xfrm>
          <a:off x="0" y="0"/>
          <a:ext cx="1371600" cy="1358900"/>
        </p:xfrm>
        <a:graphic>
          <a:graphicData uri="http://schemas.openxmlformats.org/presentationml/2006/ole">
            <mc:AlternateContent xmlns:mc="http://schemas.openxmlformats.org/markup-compatibility/2006">
              <mc:Choice xmlns:v="urn:schemas-microsoft-com:vml" Requires="v">
                <p:oleObj spid="_x0000_s5301" name="Bitmap Image" r:id="rId3" imgW="905001" imgH="895238" progId="PBrush">
                  <p:embed/>
                </p:oleObj>
              </mc:Choice>
              <mc:Fallback>
                <p:oleObj name="Bitmap Image" r:id="rId3" imgW="905001" imgH="895238" progId="PBrush">
                  <p:embed/>
                  <p:pic>
                    <p:nvPicPr>
                      <p:cNvPr id="0" name="Object 10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71600" cy="13589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p:txBody>
          <a:bodyPr/>
          <a:lstStyle>
            <a:lvl1pPr>
              <a:defRPr/>
            </a:lvl1pPr>
          </a:lstStyle>
          <a:p>
            <a:fld id="{1D8BD707-D9CF-40AE-B4C6-C98DA3205C09}" type="datetimeFigureOut">
              <a:rPr lang="en-US" smtClean="0"/>
              <a:pPr/>
              <a:t>7/29/2020</a:t>
            </a:fld>
            <a:endParaRPr lang="en-US"/>
          </a:p>
        </p:txBody>
      </p:sp>
      <p:sp>
        <p:nvSpPr>
          <p:cNvPr id="9" name="Footer Placeholder 5"/>
          <p:cNvSpPr>
            <a:spLocks noGrp="1"/>
          </p:cNvSpPr>
          <p:nvPr>
            <p:ph type="ftr" sz="quarter" idx="11"/>
          </p:nvPr>
        </p:nvSpPr>
        <p:spPr/>
        <p:txBody>
          <a:bodyPr/>
          <a:lstStyle>
            <a:lvl1pPr>
              <a:defRPr/>
            </a:lvl1pPr>
          </a:lstStyle>
          <a:p>
            <a:endParaRPr lang="en-US"/>
          </a:p>
        </p:txBody>
      </p:sp>
      <p:sp>
        <p:nvSpPr>
          <p:cNvPr id="10"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1031"/>
          <p:cNvSpPr>
            <a:spLocks noChangeArrowheads="1"/>
          </p:cNvSpPr>
          <p:nvPr/>
        </p:nvSpPr>
        <p:spPr bwMode="auto">
          <a:xfrm>
            <a:off x="12700" y="1371600"/>
            <a:ext cx="9131300" cy="114300"/>
          </a:xfrm>
          <a:prstGeom prst="rect">
            <a:avLst/>
          </a:prstGeom>
          <a:gradFill rotWithShape="0">
            <a:gsLst>
              <a:gs pos="0">
                <a:srgbClr val="00CECE">
                  <a:gamma/>
                  <a:shade val="20000"/>
                  <a:invGamma/>
                </a:srgbClr>
              </a:gs>
              <a:gs pos="50000">
                <a:srgbClr val="00CECE"/>
              </a:gs>
              <a:gs pos="100000">
                <a:srgbClr val="00CECE">
                  <a:gamma/>
                  <a:shade val="20000"/>
                  <a:invGamma/>
                </a:srgbClr>
              </a:gs>
            </a:gsLst>
            <a:lin ang="0" scaled="1"/>
          </a:gradFill>
          <a:ln w="12700">
            <a:noFill/>
            <a:miter lim="800000"/>
            <a:headEnd/>
            <a:tailEnd/>
          </a:ln>
          <a:effectLst/>
        </p:spPr>
        <p:txBody>
          <a:bodyPr wrap="none" anchor="ctr"/>
          <a:lstStyle/>
          <a:p>
            <a:pPr>
              <a:defRPr/>
            </a:pPr>
            <a:endParaRPr lang="en-US"/>
          </a:p>
        </p:txBody>
      </p:sp>
      <p:sp>
        <p:nvSpPr>
          <p:cNvPr id="8" name="Rectangle 1032"/>
          <p:cNvSpPr>
            <a:spLocks noChangeArrowheads="1"/>
          </p:cNvSpPr>
          <p:nvPr/>
        </p:nvSpPr>
        <p:spPr bwMode="auto">
          <a:xfrm>
            <a:off x="0" y="1524000"/>
            <a:ext cx="9131300" cy="38100"/>
          </a:xfrm>
          <a:prstGeom prst="rect">
            <a:avLst/>
          </a:prstGeom>
          <a:gradFill rotWithShape="0">
            <a:gsLst>
              <a:gs pos="0">
                <a:srgbClr val="000020"/>
              </a:gs>
              <a:gs pos="50000">
                <a:srgbClr val="000020">
                  <a:gamma/>
                  <a:tint val="10196"/>
                  <a:invGamma/>
                </a:srgbClr>
              </a:gs>
              <a:gs pos="100000">
                <a:srgbClr val="000020"/>
              </a:gs>
            </a:gsLst>
            <a:lin ang="0" scaled="1"/>
          </a:gradFill>
          <a:ln w="12700">
            <a:noFill/>
            <a:miter lim="800000"/>
            <a:headEnd/>
            <a:tailEnd/>
          </a:ln>
          <a:effectLst/>
        </p:spPr>
        <p:txBody>
          <a:bodyPr wrap="none" anchor="ctr"/>
          <a:lstStyle/>
          <a:p>
            <a:pPr>
              <a:defRPr/>
            </a:pPr>
            <a:endParaRPr lang="en-US"/>
          </a:p>
        </p:txBody>
      </p:sp>
      <p:graphicFrame>
        <p:nvGraphicFramePr>
          <p:cNvPr id="9" name="Object 1033"/>
          <p:cNvGraphicFramePr>
            <a:graphicFrameLocks noChangeAspect="1"/>
          </p:cNvGraphicFramePr>
          <p:nvPr/>
        </p:nvGraphicFramePr>
        <p:xfrm>
          <a:off x="0" y="0"/>
          <a:ext cx="1371600" cy="1358900"/>
        </p:xfrm>
        <a:graphic>
          <a:graphicData uri="http://schemas.openxmlformats.org/presentationml/2006/ole">
            <mc:AlternateContent xmlns:mc="http://schemas.openxmlformats.org/markup-compatibility/2006">
              <mc:Choice xmlns:v="urn:schemas-microsoft-com:vml" Requires="v">
                <p:oleObj spid="_x0000_s6325" name="Bitmap Image" r:id="rId3" imgW="905001" imgH="895238" progId="PBrush">
                  <p:embed/>
                </p:oleObj>
              </mc:Choice>
              <mc:Fallback>
                <p:oleObj name="Bitmap Image" r:id="rId3" imgW="905001" imgH="895238" progId="PBrush">
                  <p:embed/>
                  <p:pic>
                    <p:nvPicPr>
                      <p:cNvPr id="0" name="Object 10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71600" cy="13589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6"/>
          <p:cNvSpPr>
            <a:spLocks noGrp="1"/>
          </p:cNvSpPr>
          <p:nvPr>
            <p:ph type="dt" sz="half" idx="10"/>
          </p:nvPr>
        </p:nvSpPr>
        <p:spPr/>
        <p:txBody>
          <a:bodyPr/>
          <a:lstStyle>
            <a:lvl1pPr>
              <a:defRPr/>
            </a:lvl1pPr>
          </a:lstStyle>
          <a:p>
            <a:fld id="{1D8BD707-D9CF-40AE-B4C6-C98DA3205C09}" type="datetimeFigureOut">
              <a:rPr lang="en-US" smtClean="0"/>
              <a:pPr/>
              <a:t>7/29/2020</a:t>
            </a:fld>
            <a:endParaRPr lang="en-US"/>
          </a:p>
        </p:txBody>
      </p:sp>
      <p:sp>
        <p:nvSpPr>
          <p:cNvPr id="11" name="Footer Placeholder 7"/>
          <p:cNvSpPr>
            <a:spLocks noGrp="1"/>
          </p:cNvSpPr>
          <p:nvPr>
            <p:ph type="ftr" sz="quarter" idx="11"/>
          </p:nvPr>
        </p:nvSpPr>
        <p:spPr/>
        <p:txBody>
          <a:bodyPr/>
          <a:lstStyle>
            <a:lvl1pPr>
              <a:defRPr/>
            </a:lvl1pPr>
          </a:lstStyle>
          <a:p>
            <a:endParaRPr lang="en-US"/>
          </a:p>
        </p:txBody>
      </p:sp>
      <p:sp>
        <p:nvSpPr>
          <p:cNvPr id="12"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1031"/>
          <p:cNvSpPr>
            <a:spLocks noChangeArrowheads="1"/>
          </p:cNvSpPr>
          <p:nvPr/>
        </p:nvSpPr>
        <p:spPr bwMode="auto">
          <a:xfrm>
            <a:off x="12700" y="1371600"/>
            <a:ext cx="9131300" cy="114300"/>
          </a:xfrm>
          <a:prstGeom prst="rect">
            <a:avLst/>
          </a:prstGeom>
          <a:gradFill rotWithShape="0">
            <a:gsLst>
              <a:gs pos="0">
                <a:srgbClr val="00CECE">
                  <a:gamma/>
                  <a:shade val="20000"/>
                  <a:invGamma/>
                </a:srgbClr>
              </a:gs>
              <a:gs pos="50000">
                <a:srgbClr val="00CECE"/>
              </a:gs>
              <a:gs pos="100000">
                <a:srgbClr val="00CECE">
                  <a:gamma/>
                  <a:shade val="20000"/>
                  <a:invGamma/>
                </a:srgbClr>
              </a:gs>
            </a:gsLst>
            <a:lin ang="0" scaled="1"/>
          </a:gradFill>
          <a:ln w="12700">
            <a:noFill/>
            <a:miter lim="800000"/>
            <a:headEnd/>
            <a:tailEnd/>
          </a:ln>
          <a:effectLst/>
        </p:spPr>
        <p:txBody>
          <a:bodyPr wrap="none" anchor="ctr"/>
          <a:lstStyle/>
          <a:p>
            <a:pPr>
              <a:defRPr/>
            </a:pPr>
            <a:endParaRPr lang="en-US"/>
          </a:p>
        </p:txBody>
      </p:sp>
      <p:sp>
        <p:nvSpPr>
          <p:cNvPr id="4" name="Rectangle 1032"/>
          <p:cNvSpPr>
            <a:spLocks noChangeArrowheads="1"/>
          </p:cNvSpPr>
          <p:nvPr/>
        </p:nvSpPr>
        <p:spPr bwMode="auto">
          <a:xfrm>
            <a:off x="0" y="1524000"/>
            <a:ext cx="9131300" cy="38100"/>
          </a:xfrm>
          <a:prstGeom prst="rect">
            <a:avLst/>
          </a:prstGeom>
          <a:gradFill rotWithShape="0">
            <a:gsLst>
              <a:gs pos="0">
                <a:srgbClr val="000020"/>
              </a:gs>
              <a:gs pos="50000">
                <a:srgbClr val="000020">
                  <a:gamma/>
                  <a:tint val="10196"/>
                  <a:invGamma/>
                </a:srgbClr>
              </a:gs>
              <a:gs pos="100000">
                <a:srgbClr val="000020"/>
              </a:gs>
            </a:gsLst>
            <a:lin ang="0" scaled="1"/>
          </a:gradFill>
          <a:ln w="12700">
            <a:noFill/>
            <a:miter lim="800000"/>
            <a:headEnd/>
            <a:tailEnd/>
          </a:ln>
          <a:effectLst/>
        </p:spPr>
        <p:txBody>
          <a:bodyPr wrap="none" anchor="ctr"/>
          <a:lstStyle/>
          <a:p>
            <a:pPr>
              <a:defRPr/>
            </a:pPr>
            <a:endParaRPr lang="en-US"/>
          </a:p>
        </p:txBody>
      </p:sp>
      <p:graphicFrame>
        <p:nvGraphicFramePr>
          <p:cNvPr id="5" name="Object 1033"/>
          <p:cNvGraphicFramePr>
            <a:graphicFrameLocks noChangeAspect="1"/>
          </p:cNvGraphicFramePr>
          <p:nvPr/>
        </p:nvGraphicFramePr>
        <p:xfrm>
          <a:off x="0" y="0"/>
          <a:ext cx="1371600" cy="1358900"/>
        </p:xfrm>
        <a:graphic>
          <a:graphicData uri="http://schemas.openxmlformats.org/presentationml/2006/ole">
            <mc:AlternateContent xmlns:mc="http://schemas.openxmlformats.org/markup-compatibility/2006">
              <mc:Choice xmlns:v="urn:schemas-microsoft-com:vml" Requires="v">
                <p:oleObj spid="_x0000_s7349" name="Bitmap Image" r:id="rId3" imgW="905001" imgH="895238" progId="PBrush">
                  <p:embed/>
                </p:oleObj>
              </mc:Choice>
              <mc:Fallback>
                <p:oleObj name="Bitmap Image" r:id="rId3" imgW="905001" imgH="895238" progId="PBrush">
                  <p:embed/>
                  <p:pic>
                    <p:nvPicPr>
                      <p:cNvPr id="0" name="Object 10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71600" cy="13589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6" name="Date Placeholder 2"/>
          <p:cNvSpPr>
            <a:spLocks noGrp="1"/>
          </p:cNvSpPr>
          <p:nvPr>
            <p:ph type="dt" sz="half" idx="10"/>
          </p:nvPr>
        </p:nvSpPr>
        <p:spPr/>
        <p:txBody>
          <a:bodyPr/>
          <a:lstStyle>
            <a:lvl1pPr>
              <a:defRPr/>
            </a:lvl1pPr>
          </a:lstStyle>
          <a:p>
            <a:fld id="{1D8BD707-D9CF-40AE-B4C6-C98DA3205C09}" type="datetimeFigureOut">
              <a:rPr lang="en-US" smtClean="0"/>
              <a:pPr/>
              <a:t>7/29/2020</a:t>
            </a:fld>
            <a:endParaRPr lang="en-US"/>
          </a:p>
        </p:txBody>
      </p:sp>
      <p:sp>
        <p:nvSpPr>
          <p:cNvPr id="7" name="Footer Placeholder 3"/>
          <p:cNvSpPr>
            <a:spLocks noGrp="1"/>
          </p:cNvSpPr>
          <p:nvPr>
            <p:ph type="ftr" sz="quarter" idx="11"/>
          </p:nvPr>
        </p:nvSpPr>
        <p:spPr/>
        <p:txBody>
          <a:bodyPr/>
          <a:lstStyle>
            <a:lvl1pPr>
              <a:defRPr/>
            </a:lvl1pPr>
          </a:lstStyle>
          <a:p>
            <a:endParaRPr lang="en-US"/>
          </a:p>
        </p:txBody>
      </p:sp>
      <p:sp>
        <p:nvSpPr>
          <p:cNvPr id="8"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031"/>
          <p:cNvSpPr>
            <a:spLocks noChangeArrowheads="1"/>
          </p:cNvSpPr>
          <p:nvPr/>
        </p:nvSpPr>
        <p:spPr bwMode="auto">
          <a:xfrm>
            <a:off x="12700" y="1371600"/>
            <a:ext cx="9131300" cy="114300"/>
          </a:xfrm>
          <a:prstGeom prst="rect">
            <a:avLst/>
          </a:prstGeom>
          <a:gradFill rotWithShape="0">
            <a:gsLst>
              <a:gs pos="0">
                <a:srgbClr val="00CECE">
                  <a:gamma/>
                  <a:shade val="20000"/>
                  <a:invGamma/>
                </a:srgbClr>
              </a:gs>
              <a:gs pos="50000">
                <a:srgbClr val="00CECE"/>
              </a:gs>
              <a:gs pos="100000">
                <a:srgbClr val="00CECE">
                  <a:gamma/>
                  <a:shade val="20000"/>
                  <a:invGamma/>
                </a:srgbClr>
              </a:gs>
            </a:gsLst>
            <a:lin ang="0" scaled="1"/>
          </a:gradFill>
          <a:ln w="12700">
            <a:noFill/>
            <a:miter lim="800000"/>
            <a:headEnd/>
            <a:tailEnd/>
          </a:ln>
          <a:effectLst/>
        </p:spPr>
        <p:txBody>
          <a:bodyPr wrap="none" anchor="ctr"/>
          <a:lstStyle/>
          <a:p>
            <a:pPr>
              <a:defRPr/>
            </a:pPr>
            <a:endParaRPr lang="en-US"/>
          </a:p>
        </p:txBody>
      </p:sp>
      <p:sp>
        <p:nvSpPr>
          <p:cNvPr id="3" name="Rectangle 1032"/>
          <p:cNvSpPr>
            <a:spLocks noChangeArrowheads="1"/>
          </p:cNvSpPr>
          <p:nvPr/>
        </p:nvSpPr>
        <p:spPr bwMode="auto">
          <a:xfrm>
            <a:off x="0" y="1524000"/>
            <a:ext cx="9131300" cy="38100"/>
          </a:xfrm>
          <a:prstGeom prst="rect">
            <a:avLst/>
          </a:prstGeom>
          <a:gradFill rotWithShape="0">
            <a:gsLst>
              <a:gs pos="0">
                <a:srgbClr val="000020"/>
              </a:gs>
              <a:gs pos="50000">
                <a:srgbClr val="000020">
                  <a:gamma/>
                  <a:tint val="10196"/>
                  <a:invGamma/>
                </a:srgbClr>
              </a:gs>
              <a:gs pos="100000">
                <a:srgbClr val="000020"/>
              </a:gs>
            </a:gsLst>
            <a:lin ang="0" scaled="1"/>
          </a:gradFill>
          <a:ln w="12700">
            <a:noFill/>
            <a:miter lim="800000"/>
            <a:headEnd/>
            <a:tailEnd/>
          </a:ln>
          <a:effectLst/>
        </p:spPr>
        <p:txBody>
          <a:bodyPr wrap="none" anchor="ctr"/>
          <a:lstStyle/>
          <a:p>
            <a:pPr>
              <a:defRPr/>
            </a:pPr>
            <a:endParaRPr lang="en-US"/>
          </a:p>
        </p:txBody>
      </p:sp>
      <p:graphicFrame>
        <p:nvGraphicFramePr>
          <p:cNvPr id="4" name="Object 1033"/>
          <p:cNvGraphicFramePr>
            <a:graphicFrameLocks noChangeAspect="1"/>
          </p:cNvGraphicFramePr>
          <p:nvPr/>
        </p:nvGraphicFramePr>
        <p:xfrm>
          <a:off x="0" y="0"/>
          <a:ext cx="1371600" cy="1358900"/>
        </p:xfrm>
        <a:graphic>
          <a:graphicData uri="http://schemas.openxmlformats.org/presentationml/2006/ole">
            <mc:AlternateContent xmlns:mc="http://schemas.openxmlformats.org/markup-compatibility/2006">
              <mc:Choice xmlns:v="urn:schemas-microsoft-com:vml" Requires="v">
                <p:oleObj spid="_x0000_s8373" name="Bitmap Image" r:id="rId3" imgW="905001" imgH="895238" progId="PBrush">
                  <p:embed/>
                </p:oleObj>
              </mc:Choice>
              <mc:Fallback>
                <p:oleObj name="Bitmap Image" r:id="rId3" imgW="905001" imgH="895238" progId="PBrush">
                  <p:embed/>
                  <p:pic>
                    <p:nvPicPr>
                      <p:cNvPr id="0" name="Object 10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71600" cy="13589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 name="Date Placeholder 1"/>
          <p:cNvSpPr>
            <a:spLocks noGrp="1"/>
          </p:cNvSpPr>
          <p:nvPr>
            <p:ph type="dt" sz="half" idx="10"/>
          </p:nvPr>
        </p:nvSpPr>
        <p:spPr/>
        <p:txBody>
          <a:bodyPr/>
          <a:lstStyle>
            <a:lvl1pPr>
              <a:defRPr/>
            </a:lvl1pPr>
          </a:lstStyle>
          <a:p>
            <a:fld id="{1D8BD707-D9CF-40AE-B4C6-C98DA3205C09}" type="datetimeFigureOut">
              <a:rPr lang="en-US" smtClean="0"/>
              <a:pPr/>
              <a:t>7/29/2020</a:t>
            </a:fld>
            <a:endParaRPr lang="en-US"/>
          </a:p>
        </p:txBody>
      </p:sp>
      <p:sp>
        <p:nvSpPr>
          <p:cNvPr id="6" name="Footer Placeholder 2"/>
          <p:cNvSpPr>
            <a:spLocks noGrp="1"/>
          </p:cNvSpPr>
          <p:nvPr>
            <p:ph type="ftr" sz="quarter" idx="11"/>
          </p:nvPr>
        </p:nvSpPr>
        <p:spPr/>
        <p:txBody>
          <a:bodyPr/>
          <a:lstStyle>
            <a:lvl1pPr>
              <a:defRPr/>
            </a:lvl1pPr>
          </a:lstStyle>
          <a:p>
            <a:endParaRPr lang="en-US"/>
          </a:p>
        </p:txBody>
      </p:sp>
      <p:sp>
        <p:nvSpPr>
          <p:cNvPr id="7"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1031"/>
          <p:cNvSpPr>
            <a:spLocks noChangeArrowheads="1"/>
          </p:cNvSpPr>
          <p:nvPr/>
        </p:nvSpPr>
        <p:spPr bwMode="auto">
          <a:xfrm>
            <a:off x="12700" y="1371600"/>
            <a:ext cx="9131300" cy="114300"/>
          </a:xfrm>
          <a:prstGeom prst="rect">
            <a:avLst/>
          </a:prstGeom>
          <a:gradFill rotWithShape="0">
            <a:gsLst>
              <a:gs pos="0">
                <a:srgbClr val="00CECE">
                  <a:gamma/>
                  <a:shade val="20000"/>
                  <a:invGamma/>
                </a:srgbClr>
              </a:gs>
              <a:gs pos="50000">
                <a:srgbClr val="00CECE"/>
              </a:gs>
              <a:gs pos="100000">
                <a:srgbClr val="00CECE">
                  <a:gamma/>
                  <a:shade val="20000"/>
                  <a:invGamma/>
                </a:srgbClr>
              </a:gs>
            </a:gsLst>
            <a:lin ang="0" scaled="1"/>
          </a:gradFill>
          <a:ln w="12700">
            <a:noFill/>
            <a:miter lim="800000"/>
            <a:headEnd/>
            <a:tailEnd/>
          </a:ln>
          <a:effectLst/>
        </p:spPr>
        <p:txBody>
          <a:bodyPr wrap="none" anchor="ctr"/>
          <a:lstStyle/>
          <a:p>
            <a:pPr>
              <a:defRPr/>
            </a:pPr>
            <a:endParaRPr lang="en-US"/>
          </a:p>
        </p:txBody>
      </p:sp>
      <p:sp>
        <p:nvSpPr>
          <p:cNvPr id="6" name="Rectangle 1032"/>
          <p:cNvSpPr>
            <a:spLocks noChangeArrowheads="1"/>
          </p:cNvSpPr>
          <p:nvPr/>
        </p:nvSpPr>
        <p:spPr bwMode="auto">
          <a:xfrm>
            <a:off x="0" y="1524000"/>
            <a:ext cx="9131300" cy="38100"/>
          </a:xfrm>
          <a:prstGeom prst="rect">
            <a:avLst/>
          </a:prstGeom>
          <a:gradFill rotWithShape="0">
            <a:gsLst>
              <a:gs pos="0">
                <a:srgbClr val="000020"/>
              </a:gs>
              <a:gs pos="50000">
                <a:srgbClr val="000020">
                  <a:gamma/>
                  <a:tint val="10196"/>
                  <a:invGamma/>
                </a:srgbClr>
              </a:gs>
              <a:gs pos="100000">
                <a:srgbClr val="000020"/>
              </a:gs>
            </a:gsLst>
            <a:lin ang="0" scaled="1"/>
          </a:gradFill>
          <a:ln w="12700">
            <a:noFill/>
            <a:miter lim="800000"/>
            <a:headEnd/>
            <a:tailEnd/>
          </a:ln>
          <a:effectLst/>
        </p:spPr>
        <p:txBody>
          <a:bodyPr wrap="none" anchor="ctr"/>
          <a:lstStyle/>
          <a:p>
            <a:pPr>
              <a:defRPr/>
            </a:pPr>
            <a:endParaRPr lang="en-US"/>
          </a:p>
        </p:txBody>
      </p:sp>
      <p:graphicFrame>
        <p:nvGraphicFramePr>
          <p:cNvPr id="7" name="Object 1033"/>
          <p:cNvGraphicFramePr>
            <a:graphicFrameLocks noChangeAspect="1"/>
          </p:cNvGraphicFramePr>
          <p:nvPr/>
        </p:nvGraphicFramePr>
        <p:xfrm>
          <a:off x="0" y="0"/>
          <a:ext cx="1371600" cy="1358900"/>
        </p:xfrm>
        <a:graphic>
          <a:graphicData uri="http://schemas.openxmlformats.org/presentationml/2006/ole">
            <mc:AlternateContent xmlns:mc="http://schemas.openxmlformats.org/markup-compatibility/2006">
              <mc:Choice xmlns:v="urn:schemas-microsoft-com:vml" Requires="v">
                <p:oleObj spid="_x0000_s9397" name="Bitmap Image" r:id="rId3" imgW="905001" imgH="895238" progId="PBrush">
                  <p:embed/>
                </p:oleObj>
              </mc:Choice>
              <mc:Fallback>
                <p:oleObj name="Bitmap Image" r:id="rId3" imgW="905001" imgH="895238" progId="PBrush">
                  <p:embed/>
                  <p:pic>
                    <p:nvPicPr>
                      <p:cNvPr id="0" name="Object 10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71600" cy="13589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4"/>
          <p:cNvSpPr>
            <a:spLocks noGrp="1"/>
          </p:cNvSpPr>
          <p:nvPr>
            <p:ph type="dt" sz="half" idx="10"/>
          </p:nvPr>
        </p:nvSpPr>
        <p:spPr/>
        <p:txBody>
          <a:bodyPr/>
          <a:lstStyle>
            <a:lvl1pPr>
              <a:defRPr/>
            </a:lvl1pPr>
          </a:lstStyle>
          <a:p>
            <a:fld id="{1D8BD707-D9CF-40AE-B4C6-C98DA3205C09}" type="datetimeFigureOut">
              <a:rPr lang="en-US" smtClean="0"/>
              <a:pPr/>
              <a:t>7/29/2020</a:t>
            </a:fld>
            <a:endParaRPr lang="en-US"/>
          </a:p>
        </p:txBody>
      </p:sp>
      <p:sp>
        <p:nvSpPr>
          <p:cNvPr id="9" name="Footer Placeholder 5"/>
          <p:cNvSpPr>
            <a:spLocks noGrp="1"/>
          </p:cNvSpPr>
          <p:nvPr>
            <p:ph type="ftr" sz="quarter" idx="11"/>
          </p:nvPr>
        </p:nvSpPr>
        <p:spPr/>
        <p:txBody>
          <a:bodyPr/>
          <a:lstStyle>
            <a:lvl1pPr>
              <a:defRPr/>
            </a:lvl1pPr>
          </a:lstStyle>
          <a:p>
            <a:endParaRPr lang="en-US"/>
          </a:p>
        </p:txBody>
      </p:sp>
      <p:sp>
        <p:nvSpPr>
          <p:cNvPr id="10"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1031"/>
          <p:cNvSpPr>
            <a:spLocks noChangeArrowheads="1"/>
          </p:cNvSpPr>
          <p:nvPr/>
        </p:nvSpPr>
        <p:spPr bwMode="auto">
          <a:xfrm>
            <a:off x="12700" y="1371600"/>
            <a:ext cx="9131300" cy="114300"/>
          </a:xfrm>
          <a:prstGeom prst="rect">
            <a:avLst/>
          </a:prstGeom>
          <a:gradFill rotWithShape="0">
            <a:gsLst>
              <a:gs pos="0">
                <a:srgbClr val="00CECE">
                  <a:gamma/>
                  <a:shade val="20000"/>
                  <a:invGamma/>
                </a:srgbClr>
              </a:gs>
              <a:gs pos="50000">
                <a:srgbClr val="00CECE"/>
              </a:gs>
              <a:gs pos="100000">
                <a:srgbClr val="00CECE">
                  <a:gamma/>
                  <a:shade val="20000"/>
                  <a:invGamma/>
                </a:srgbClr>
              </a:gs>
            </a:gsLst>
            <a:lin ang="0" scaled="1"/>
          </a:gradFill>
          <a:ln w="12700">
            <a:noFill/>
            <a:miter lim="800000"/>
            <a:headEnd/>
            <a:tailEnd/>
          </a:ln>
          <a:effectLst/>
        </p:spPr>
        <p:txBody>
          <a:bodyPr wrap="none" anchor="ctr"/>
          <a:lstStyle/>
          <a:p>
            <a:pPr>
              <a:defRPr/>
            </a:pPr>
            <a:endParaRPr lang="en-US"/>
          </a:p>
        </p:txBody>
      </p:sp>
      <p:sp>
        <p:nvSpPr>
          <p:cNvPr id="6" name="Rectangle 1032"/>
          <p:cNvSpPr>
            <a:spLocks noChangeArrowheads="1"/>
          </p:cNvSpPr>
          <p:nvPr/>
        </p:nvSpPr>
        <p:spPr bwMode="auto">
          <a:xfrm>
            <a:off x="0" y="1524000"/>
            <a:ext cx="9131300" cy="38100"/>
          </a:xfrm>
          <a:prstGeom prst="rect">
            <a:avLst/>
          </a:prstGeom>
          <a:gradFill rotWithShape="0">
            <a:gsLst>
              <a:gs pos="0">
                <a:srgbClr val="000020"/>
              </a:gs>
              <a:gs pos="50000">
                <a:srgbClr val="000020">
                  <a:gamma/>
                  <a:tint val="10196"/>
                  <a:invGamma/>
                </a:srgbClr>
              </a:gs>
              <a:gs pos="100000">
                <a:srgbClr val="000020"/>
              </a:gs>
            </a:gsLst>
            <a:lin ang="0" scaled="1"/>
          </a:gradFill>
          <a:ln w="12700">
            <a:noFill/>
            <a:miter lim="800000"/>
            <a:headEnd/>
            <a:tailEnd/>
          </a:ln>
          <a:effectLst/>
        </p:spPr>
        <p:txBody>
          <a:bodyPr wrap="none" anchor="ctr"/>
          <a:lstStyle/>
          <a:p>
            <a:pPr>
              <a:defRPr/>
            </a:pPr>
            <a:endParaRPr lang="en-US"/>
          </a:p>
        </p:txBody>
      </p:sp>
      <p:graphicFrame>
        <p:nvGraphicFramePr>
          <p:cNvPr id="7" name="Object 1033"/>
          <p:cNvGraphicFramePr>
            <a:graphicFrameLocks noChangeAspect="1"/>
          </p:cNvGraphicFramePr>
          <p:nvPr/>
        </p:nvGraphicFramePr>
        <p:xfrm>
          <a:off x="0" y="0"/>
          <a:ext cx="1371600" cy="1358900"/>
        </p:xfrm>
        <a:graphic>
          <a:graphicData uri="http://schemas.openxmlformats.org/presentationml/2006/ole">
            <mc:AlternateContent xmlns:mc="http://schemas.openxmlformats.org/markup-compatibility/2006">
              <mc:Choice xmlns:v="urn:schemas-microsoft-com:vml" Requires="v">
                <p:oleObj spid="_x0000_s10421" name="Bitmap Image" r:id="rId3" imgW="905001" imgH="895238" progId="PBrush">
                  <p:embed/>
                </p:oleObj>
              </mc:Choice>
              <mc:Fallback>
                <p:oleObj name="Bitmap Image" r:id="rId3" imgW="905001" imgH="895238" progId="PBrush">
                  <p:embed/>
                  <p:pic>
                    <p:nvPicPr>
                      <p:cNvPr id="0" name="Object 10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71600" cy="13589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4"/>
          <p:cNvSpPr>
            <a:spLocks noGrp="1"/>
          </p:cNvSpPr>
          <p:nvPr>
            <p:ph type="dt" sz="half" idx="10"/>
          </p:nvPr>
        </p:nvSpPr>
        <p:spPr/>
        <p:txBody>
          <a:bodyPr/>
          <a:lstStyle>
            <a:lvl1pPr>
              <a:defRPr/>
            </a:lvl1pPr>
          </a:lstStyle>
          <a:p>
            <a:fld id="{1D8BD707-D9CF-40AE-B4C6-C98DA3205C09}" type="datetimeFigureOut">
              <a:rPr lang="en-US" smtClean="0"/>
              <a:pPr/>
              <a:t>7/29/2020</a:t>
            </a:fld>
            <a:endParaRPr lang="en-US"/>
          </a:p>
        </p:txBody>
      </p:sp>
      <p:sp>
        <p:nvSpPr>
          <p:cNvPr id="9" name="Footer Placeholder 5"/>
          <p:cNvSpPr>
            <a:spLocks noGrp="1"/>
          </p:cNvSpPr>
          <p:nvPr>
            <p:ph type="ftr" sz="quarter" idx="11"/>
          </p:nvPr>
        </p:nvSpPr>
        <p:spPr/>
        <p:txBody>
          <a:bodyPr/>
          <a:lstStyle>
            <a:lvl1pPr>
              <a:defRPr/>
            </a:lvl1pPr>
          </a:lstStyle>
          <a:p>
            <a:endParaRPr lang="en-US"/>
          </a:p>
        </p:txBody>
      </p:sp>
      <p:sp>
        <p:nvSpPr>
          <p:cNvPr id="10"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vmlDrawing" Target="../drawings/vmlDrawing1.v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p:cNvGrpSpPr/>
        <p:nvPr/>
      </p:nvGrpSpPr>
      <p:grpSpPr>
        <a:xfrm>
          <a:off x="0" y="0"/>
          <a:ext cx="0" cy="0"/>
          <a:chOff x="0" y="0"/>
          <a:chExt cx="0" cy="0"/>
        </a:xfrm>
      </p:grpSpPr>
      <p:sp>
        <p:nvSpPr>
          <p:cNvPr id="6146" name="Rectangle 1026"/>
          <p:cNvSpPr>
            <a:spLocks noGrp="1" noChangeArrowheads="1"/>
          </p:cNvSpPr>
          <p:nvPr>
            <p:ph type="title"/>
          </p:nvPr>
        </p:nvSpPr>
        <p:spPr bwMode="auto">
          <a:xfrm>
            <a:off x="1219200" y="76200"/>
            <a:ext cx="7772400" cy="1143000"/>
          </a:xfrm>
          <a:prstGeom prst="rect">
            <a:avLst/>
          </a:prstGeom>
          <a:noFill/>
          <a:ln w="9525">
            <a:noFill/>
            <a:miter lim="800000"/>
            <a:headEnd/>
            <a:tailEnd/>
          </a:ln>
          <a:effectLst>
            <a:outerShdw dist="107763"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a:solidFill>
                  <a:schemeClr val="bg1"/>
                </a:solidFill>
              </a:defRPr>
            </a:lvl1pPr>
          </a:lstStyle>
          <a:p>
            <a:fld id="{1D8BD707-D9CF-40AE-B4C6-C98DA3205C09}" type="datetimeFigureOut">
              <a:rPr lang="en-US" smtClean="0"/>
              <a:pPr/>
              <a:t>7/29/2020</a:t>
            </a:fld>
            <a:endParaRPr lang="en-US"/>
          </a:p>
        </p:txBody>
      </p:sp>
      <p:sp>
        <p:nvSpPr>
          <p:cNvPr id="6149" name="Rectangle 1029"/>
          <p:cNvSpPr>
            <a:spLocks noGrp="1" noChangeArrowheads="1"/>
          </p:cNvSpPr>
          <p:nvPr>
            <p:ph type="ftr" sz="quarter" idx="3"/>
          </p:nvPr>
        </p:nvSpPr>
        <p:spPr bwMode="auto">
          <a:xfrm>
            <a:off x="685800" y="6248400"/>
            <a:ext cx="7696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600" i="0">
                <a:solidFill>
                  <a:schemeClr val="bg1"/>
                </a:solidFill>
                <a:cs typeface="Times New Roman" pitchFamily="18" charset="0"/>
              </a:defRPr>
            </a:lvl1pPr>
          </a:lstStyle>
          <a:p>
            <a:endParaRPr lang="en-US"/>
          </a:p>
        </p:txBody>
      </p:sp>
      <p:sp>
        <p:nvSpPr>
          <p:cNvPr id="615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a:solidFill>
                  <a:schemeClr val="folHlink"/>
                </a:solidFill>
              </a:defRPr>
            </a:lvl1pPr>
          </a:lstStyle>
          <a:p>
            <a:fld id="{B6F15528-21DE-4FAA-801E-634DDDAF4B2B}" type="slidenum">
              <a:rPr lang="en-US" smtClean="0"/>
              <a:pPr/>
              <a:t>‹#›</a:t>
            </a:fld>
            <a:endParaRPr lang="en-US"/>
          </a:p>
        </p:txBody>
      </p:sp>
      <p:sp>
        <p:nvSpPr>
          <p:cNvPr id="6151" name="Rectangle 1031"/>
          <p:cNvSpPr>
            <a:spLocks noChangeArrowheads="1"/>
          </p:cNvSpPr>
          <p:nvPr/>
        </p:nvSpPr>
        <p:spPr bwMode="auto">
          <a:xfrm>
            <a:off x="12700" y="1371600"/>
            <a:ext cx="9131300" cy="114300"/>
          </a:xfrm>
          <a:prstGeom prst="rect">
            <a:avLst/>
          </a:prstGeom>
          <a:gradFill rotWithShape="0">
            <a:gsLst>
              <a:gs pos="0">
                <a:srgbClr val="00CECE">
                  <a:gamma/>
                  <a:shade val="20000"/>
                  <a:invGamma/>
                </a:srgbClr>
              </a:gs>
              <a:gs pos="50000">
                <a:srgbClr val="00CECE"/>
              </a:gs>
              <a:gs pos="100000">
                <a:srgbClr val="00CECE">
                  <a:gamma/>
                  <a:shade val="20000"/>
                  <a:invGamma/>
                </a:srgbClr>
              </a:gs>
            </a:gsLst>
            <a:lin ang="0" scaled="1"/>
          </a:gradFill>
          <a:ln w="12700">
            <a:noFill/>
            <a:miter lim="800000"/>
            <a:headEnd/>
            <a:tailEnd/>
          </a:ln>
          <a:effectLst/>
        </p:spPr>
        <p:txBody>
          <a:bodyPr wrap="none" anchor="ctr"/>
          <a:lstStyle/>
          <a:p>
            <a:pPr>
              <a:defRPr/>
            </a:pPr>
            <a:endParaRPr lang="en-US"/>
          </a:p>
        </p:txBody>
      </p:sp>
      <p:sp>
        <p:nvSpPr>
          <p:cNvPr id="6152" name="Rectangle 1032"/>
          <p:cNvSpPr>
            <a:spLocks noChangeArrowheads="1"/>
          </p:cNvSpPr>
          <p:nvPr/>
        </p:nvSpPr>
        <p:spPr bwMode="auto">
          <a:xfrm>
            <a:off x="0" y="1524000"/>
            <a:ext cx="9131300" cy="38100"/>
          </a:xfrm>
          <a:prstGeom prst="rect">
            <a:avLst/>
          </a:prstGeom>
          <a:gradFill rotWithShape="0">
            <a:gsLst>
              <a:gs pos="0">
                <a:srgbClr val="000020"/>
              </a:gs>
              <a:gs pos="50000">
                <a:srgbClr val="000020">
                  <a:gamma/>
                  <a:tint val="10196"/>
                  <a:invGamma/>
                </a:srgbClr>
              </a:gs>
              <a:gs pos="100000">
                <a:srgbClr val="000020"/>
              </a:gs>
            </a:gsLst>
            <a:lin ang="0" scaled="1"/>
          </a:gradFill>
          <a:ln w="12700">
            <a:noFill/>
            <a:miter lim="800000"/>
            <a:headEnd/>
            <a:tailEnd/>
          </a:ln>
          <a:effectLst/>
        </p:spPr>
        <p:txBody>
          <a:bodyPr wrap="none" anchor="ctr"/>
          <a:lstStyle/>
          <a:p>
            <a:pPr>
              <a:defRPr/>
            </a:pPr>
            <a:endParaRPr lang="en-US"/>
          </a:p>
        </p:txBody>
      </p:sp>
      <p:graphicFrame>
        <p:nvGraphicFramePr>
          <p:cNvPr id="1026" name="Object 1033"/>
          <p:cNvGraphicFramePr>
            <a:graphicFrameLocks noChangeAspect="1"/>
          </p:cNvGraphicFramePr>
          <p:nvPr/>
        </p:nvGraphicFramePr>
        <p:xfrm>
          <a:off x="0" y="0"/>
          <a:ext cx="1371600" cy="1358900"/>
        </p:xfrm>
        <a:graphic>
          <a:graphicData uri="http://schemas.openxmlformats.org/presentationml/2006/ole">
            <mc:AlternateContent xmlns:mc="http://schemas.openxmlformats.org/markup-compatibility/2006">
              <mc:Choice xmlns:v="urn:schemas-microsoft-com:vml" Requires="v">
                <p:oleObj spid="_x0000_s1205" name="Bitmap Image" r:id="rId20" imgW="905001" imgH="895238" progId="PBrush">
                  <p:embed/>
                </p:oleObj>
              </mc:Choice>
              <mc:Fallback>
                <p:oleObj name="Bitmap Image" r:id="rId20" imgW="905001" imgH="895238" progId="PBrush">
                  <p:embed/>
                  <p:pic>
                    <p:nvPicPr>
                      <p:cNvPr id="0" name="Object 103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1371600" cy="13589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med"/>
  <p:txStyles>
    <p:titleStyle>
      <a:lvl1pPr algn="ctr" rtl="0" eaLnBrk="1" fontAlgn="base" hangingPunct="1">
        <a:spcBef>
          <a:spcPct val="0"/>
        </a:spcBef>
        <a:spcAft>
          <a:spcPct val="0"/>
        </a:spcAft>
        <a:defRPr sz="4400">
          <a:solidFill>
            <a:schemeClr val="bg1"/>
          </a:solidFill>
          <a:latin typeface="+mj-lt"/>
          <a:ea typeface="ＭＳ Ｐゴシック" charset="-128"/>
          <a:cs typeface="ＭＳ Ｐゴシック"/>
        </a:defRPr>
      </a:lvl1pPr>
      <a:lvl2pPr algn="ctr" rtl="0" eaLnBrk="1" fontAlgn="base" hangingPunct="1">
        <a:spcBef>
          <a:spcPct val="0"/>
        </a:spcBef>
        <a:spcAft>
          <a:spcPct val="0"/>
        </a:spcAft>
        <a:defRPr sz="4400">
          <a:solidFill>
            <a:schemeClr val="bg1"/>
          </a:solidFill>
          <a:latin typeface="Times New Roman" pitchFamily="1" charset="0"/>
          <a:ea typeface="ＭＳ Ｐゴシック" charset="-128"/>
          <a:cs typeface="ＭＳ Ｐゴシック"/>
        </a:defRPr>
      </a:lvl2pPr>
      <a:lvl3pPr algn="ctr" rtl="0" eaLnBrk="1" fontAlgn="base" hangingPunct="1">
        <a:spcBef>
          <a:spcPct val="0"/>
        </a:spcBef>
        <a:spcAft>
          <a:spcPct val="0"/>
        </a:spcAft>
        <a:defRPr sz="4400">
          <a:solidFill>
            <a:schemeClr val="bg1"/>
          </a:solidFill>
          <a:latin typeface="Times New Roman" pitchFamily="1" charset="0"/>
          <a:ea typeface="ＭＳ Ｐゴシック" charset="-128"/>
          <a:cs typeface="ＭＳ Ｐゴシック"/>
        </a:defRPr>
      </a:lvl3pPr>
      <a:lvl4pPr algn="ctr" rtl="0" eaLnBrk="1" fontAlgn="base" hangingPunct="1">
        <a:spcBef>
          <a:spcPct val="0"/>
        </a:spcBef>
        <a:spcAft>
          <a:spcPct val="0"/>
        </a:spcAft>
        <a:defRPr sz="4400">
          <a:solidFill>
            <a:schemeClr val="bg1"/>
          </a:solidFill>
          <a:latin typeface="Times New Roman" pitchFamily="1" charset="0"/>
          <a:ea typeface="ＭＳ Ｐゴシック" charset="-128"/>
          <a:cs typeface="ＭＳ Ｐゴシック"/>
        </a:defRPr>
      </a:lvl4pPr>
      <a:lvl5pPr algn="ctr" rtl="0" eaLnBrk="1" fontAlgn="base" hangingPunct="1">
        <a:spcBef>
          <a:spcPct val="0"/>
        </a:spcBef>
        <a:spcAft>
          <a:spcPct val="0"/>
        </a:spcAft>
        <a:defRPr sz="4400">
          <a:solidFill>
            <a:schemeClr val="bg1"/>
          </a:solidFill>
          <a:latin typeface="Times New Roman" pitchFamily="1" charset="0"/>
          <a:ea typeface="ＭＳ Ｐゴシック" charset="-128"/>
          <a:cs typeface="ＭＳ Ｐゴシック"/>
        </a:defRPr>
      </a:lvl5pPr>
      <a:lvl6pPr marL="457200" algn="ctr" rtl="0" eaLnBrk="1" fontAlgn="base" hangingPunct="1">
        <a:spcBef>
          <a:spcPct val="0"/>
        </a:spcBef>
        <a:spcAft>
          <a:spcPct val="0"/>
        </a:spcAft>
        <a:defRPr sz="4400">
          <a:solidFill>
            <a:schemeClr val="bg1"/>
          </a:solidFill>
          <a:latin typeface="Times New Roman" pitchFamily="1" charset="0"/>
        </a:defRPr>
      </a:lvl6pPr>
      <a:lvl7pPr marL="914400" algn="ctr" rtl="0" eaLnBrk="1" fontAlgn="base" hangingPunct="1">
        <a:spcBef>
          <a:spcPct val="0"/>
        </a:spcBef>
        <a:spcAft>
          <a:spcPct val="0"/>
        </a:spcAft>
        <a:defRPr sz="4400">
          <a:solidFill>
            <a:schemeClr val="bg1"/>
          </a:solidFill>
          <a:latin typeface="Times New Roman" pitchFamily="1" charset="0"/>
        </a:defRPr>
      </a:lvl7pPr>
      <a:lvl8pPr marL="1371600" algn="ctr" rtl="0" eaLnBrk="1" fontAlgn="base" hangingPunct="1">
        <a:spcBef>
          <a:spcPct val="0"/>
        </a:spcBef>
        <a:spcAft>
          <a:spcPct val="0"/>
        </a:spcAft>
        <a:defRPr sz="4400">
          <a:solidFill>
            <a:schemeClr val="bg1"/>
          </a:solidFill>
          <a:latin typeface="Times New Roman" pitchFamily="1" charset="0"/>
        </a:defRPr>
      </a:lvl8pPr>
      <a:lvl9pPr marL="1828800" algn="ctr" rtl="0" eaLnBrk="1" fontAlgn="base" hangingPunct="1">
        <a:spcBef>
          <a:spcPct val="0"/>
        </a:spcBef>
        <a:spcAft>
          <a:spcPct val="0"/>
        </a:spcAft>
        <a:defRPr sz="4400">
          <a:solidFill>
            <a:schemeClr val="bg1"/>
          </a:solidFill>
          <a:latin typeface="Times New Roman" pitchFamily="1" charset="0"/>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128"/>
          <a:cs typeface="ＭＳ Ｐゴシック"/>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128"/>
          <a:cs typeface="ＭＳ Ｐゴシック"/>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128"/>
          <a:cs typeface="ＭＳ Ｐゴシック"/>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128"/>
          <a:cs typeface="ＭＳ Ｐゴシック"/>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128"/>
          <a:cs typeface="ＭＳ Ｐゴシック"/>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58"/>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bwMode="auto">
          <a:xfrm>
            <a:off x="485775" y="1066801"/>
            <a:ext cx="8058150" cy="49752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5" name="Rectangle 3"/>
          <p:cNvSpPr>
            <a:spLocks noGrp="1" noChangeArrowheads="1"/>
          </p:cNvSpPr>
          <p:nvPr>
            <p:ph type="title"/>
          </p:nvPr>
        </p:nvSpPr>
        <p:spPr bwMode="auto">
          <a:xfrm>
            <a:off x="304801" y="316469"/>
            <a:ext cx="6584865" cy="332399"/>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pic>
        <p:nvPicPr>
          <p:cNvPr id="10" name="Picture 9" descr="Aristotle_logo-forslides.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89665" y="90170"/>
            <a:ext cx="1971966" cy="697231"/>
          </a:xfrm>
          <a:prstGeom prst="rect">
            <a:avLst/>
          </a:prstGeom>
        </p:spPr>
      </p:pic>
      <p:pic>
        <p:nvPicPr>
          <p:cNvPr id="11" name="Picture 10" descr="UCR_log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82785" y="6200403"/>
            <a:ext cx="691695" cy="369336"/>
          </a:xfrm>
          <a:prstGeom prst="rect">
            <a:avLst/>
          </a:prstGeom>
        </p:spPr>
      </p:pic>
      <p:pic>
        <p:nvPicPr>
          <p:cNvPr id="12" name="Picture 11" descr="clinical_research_institute_whit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10200" y="5907797"/>
            <a:ext cx="2615472" cy="950204"/>
          </a:xfrm>
          <a:prstGeom prst="rect">
            <a:avLst/>
          </a:prstGeom>
        </p:spPr>
      </p:pic>
    </p:spTree>
    <p:extLst>
      <p:ext uri="{BB962C8B-B14F-4D97-AF65-F5344CB8AC3E}">
        <p14:creationId xmlns:p14="http://schemas.microsoft.com/office/powerpoint/2010/main" val="216708431"/>
      </p:ext>
    </p:extLst>
  </p:cSld>
  <p:clrMap bg1="lt1" tx1="dk1" bg2="lt2" tx2="dk2" accent1="accent1" accent2="accent2" accent3="accent3" accent4="accent4" accent5="accent5" accent6="accent6" hlink="hlink" folHlink="folHlink"/>
  <p:sldLayoutIdLst>
    <p:sldLayoutId id="2147483679" r:id="rId1"/>
  </p:sldLayoutIdLst>
  <p:transition>
    <p:wipe dir="r"/>
  </p:transition>
  <p:txStyles>
    <p:titleStyle>
      <a:lvl1pPr algn="l" rtl="0" eaLnBrk="0" fontAlgn="base" hangingPunct="0">
        <a:lnSpc>
          <a:spcPct val="90000"/>
        </a:lnSpc>
        <a:spcBef>
          <a:spcPct val="50000"/>
        </a:spcBef>
        <a:spcAft>
          <a:spcPct val="0"/>
        </a:spcAft>
        <a:defRPr sz="2400" b="1">
          <a:solidFill>
            <a:schemeClr val="bg1"/>
          </a:solidFill>
          <a:latin typeface="+mj-lt"/>
          <a:ea typeface="+mj-ea"/>
          <a:cs typeface="+mj-cs"/>
        </a:defRPr>
      </a:lvl1pPr>
      <a:lvl2pPr algn="l" rtl="0" eaLnBrk="0" fontAlgn="base" hangingPunct="0">
        <a:spcBef>
          <a:spcPct val="50000"/>
        </a:spcBef>
        <a:spcAft>
          <a:spcPct val="0"/>
        </a:spcAft>
        <a:defRPr sz="1800" b="1">
          <a:solidFill>
            <a:schemeClr val="bg1"/>
          </a:solidFill>
          <a:latin typeface="Arial" charset="0"/>
          <a:ea typeface="ＭＳ Ｐゴシック" charset="0"/>
          <a:cs typeface="Arial" charset="0"/>
        </a:defRPr>
      </a:lvl2pPr>
      <a:lvl3pPr algn="l" rtl="0" eaLnBrk="0" fontAlgn="base" hangingPunct="0">
        <a:spcBef>
          <a:spcPct val="50000"/>
        </a:spcBef>
        <a:spcAft>
          <a:spcPct val="0"/>
        </a:spcAft>
        <a:defRPr sz="1800" b="1">
          <a:solidFill>
            <a:schemeClr val="bg1"/>
          </a:solidFill>
          <a:latin typeface="Arial" charset="0"/>
          <a:ea typeface="ＭＳ Ｐゴシック" charset="0"/>
          <a:cs typeface="Arial" charset="0"/>
        </a:defRPr>
      </a:lvl3pPr>
      <a:lvl4pPr algn="l" rtl="0" eaLnBrk="0" fontAlgn="base" hangingPunct="0">
        <a:spcBef>
          <a:spcPct val="50000"/>
        </a:spcBef>
        <a:spcAft>
          <a:spcPct val="0"/>
        </a:spcAft>
        <a:defRPr sz="1800" b="1">
          <a:solidFill>
            <a:schemeClr val="bg1"/>
          </a:solidFill>
          <a:latin typeface="Arial" charset="0"/>
          <a:ea typeface="ＭＳ Ｐゴシック" charset="0"/>
          <a:cs typeface="Arial" charset="0"/>
        </a:defRPr>
      </a:lvl4pPr>
      <a:lvl5pPr algn="l" rtl="0" eaLnBrk="0" fontAlgn="base" hangingPunct="0">
        <a:spcBef>
          <a:spcPct val="50000"/>
        </a:spcBef>
        <a:spcAft>
          <a:spcPct val="0"/>
        </a:spcAft>
        <a:defRPr sz="1800" b="1">
          <a:solidFill>
            <a:schemeClr val="bg1"/>
          </a:solidFill>
          <a:latin typeface="Arial" charset="0"/>
          <a:ea typeface="ＭＳ Ｐゴシック" charset="0"/>
          <a:cs typeface="Arial" charset="0"/>
        </a:defRPr>
      </a:lvl5pPr>
      <a:lvl6pPr marL="342900" algn="l" rtl="0" fontAlgn="base">
        <a:spcBef>
          <a:spcPct val="50000"/>
        </a:spcBef>
        <a:spcAft>
          <a:spcPct val="0"/>
        </a:spcAft>
        <a:defRPr sz="1800" b="1">
          <a:solidFill>
            <a:schemeClr val="bg1"/>
          </a:solidFill>
          <a:latin typeface="Arial" charset="0"/>
          <a:ea typeface="ＭＳ Ｐゴシック" charset="0"/>
          <a:cs typeface="Arial" charset="0"/>
        </a:defRPr>
      </a:lvl6pPr>
      <a:lvl7pPr marL="685800" algn="l" rtl="0" fontAlgn="base">
        <a:spcBef>
          <a:spcPct val="50000"/>
        </a:spcBef>
        <a:spcAft>
          <a:spcPct val="0"/>
        </a:spcAft>
        <a:defRPr sz="1800" b="1">
          <a:solidFill>
            <a:schemeClr val="bg1"/>
          </a:solidFill>
          <a:latin typeface="Arial" charset="0"/>
          <a:ea typeface="ＭＳ Ｐゴシック" charset="0"/>
          <a:cs typeface="Arial" charset="0"/>
        </a:defRPr>
      </a:lvl7pPr>
      <a:lvl8pPr marL="1028700" algn="l" rtl="0" fontAlgn="base">
        <a:spcBef>
          <a:spcPct val="50000"/>
        </a:spcBef>
        <a:spcAft>
          <a:spcPct val="0"/>
        </a:spcAft>
        <a:defRPr sz="1800" b="1">
          <a:solidFill>
            <a:schemeClr val="bg1"/>
          </a:solidFill>
          <a:latin typeface="Arial" charset="0"/>
          <a:ea typeface="ＭＳ Ｐゴシック" charset="0"/>
          <a:cs typeface="Arial" charset="0"/>
        </a:defRPr>
      </a:lvl8pPr>
      <a:lvl9pPr marL="1371600" algn="l" rtl="0" fontAlgn="base">
        <a:spcBef>
          <a:spcPct val="50000"/>
        </a:spcBef>
        <a:spcAft>
          <a:spcPct val="0"/>
        </a:spcAft>
        <a:defRPr sz="1800" b="1">
          <a:solidFill>
            <a:schemeClr val="bg1"/>
          </a:solidFill>
          <a:latin typeface="Arial" charset="0"/>
          <a:ea typeface="ＭＳ Ｐゴシック" charset="0"/>
          <a:cs typeface="Arial" charset="0"/>
        </a:defRPr>
      </a:lvl9pPr>
    </p:titleStyle>
    <p:bodyStyle>
      <a:lvl1pPr marL="171450" indent="-171450" algn="l" rtl="0" eaLnBrk="0" fontAlgn="base" hangingPunct="0">
        <a:lnSpc>
          <a:spcPts val="1969"/>
        </a:lnSpc>
        <a:spcBef>
          <a:spcPts val="450"/>
        </a:spcBef>
        <a:spcAft>
          <a:spcPct val="20000"/>
        </a:spcAft>
        <a:buClr>
          <a:schemeClr val="tx2"/>
        </a:buClr>
        <a:buSzPct val="110000"/>
        <a:buChar char="•"/>
        <a:defRPr sz="2200">
          <a:solidFill>
            <a:schemeClr val="bg1"/>
          </a:solidFill>
          <a:latin typeface="+mn-lt"/>
          <a:ea typeface="+mn-ea"/>
          <a:cs typeface="+mn-cs"/>
        </a:defRPr>
      </a:lvl1pPr>
      <a:lvl2pPr marL="406004" indent="-192881" algn="l" rtl="0" eaLnBrk="0" fontAlgn="base" hangingPunct="0">
        <a:spcBef>
          <a:spcPct val="0"/>
        </a:spcBef>
        <a:spcAft>
          <a:spcPct val="20000"/>
        </a:spcAft>
        <a:buClr>
          <a:schemeClr val="bg1"/>
        </a:buClr>
        <a:buFont typeface="Times" charset="0"/>
        <a:buChar char="–"/>
        <a:defRPr sz="2200">
          <a:solidFill>
            <a:schemeClr val="bg1"/>
          </a:solidFill>
          <a:latin typeface="+mn-lt"/>
          <a:ea typeface="Arial" charset="0"/>
          <a:cs typeface="+mn-cs"/>
        </a:defRPr>
      </a:lvl2pPr>
      <a:lvl3pPr marL="607219" indent="-200025" algn="l" rtl="0" eaLnBrk="0" fontAlgn="base" hangingPunct="0">
        <a:spcBef>
          <a:spcPct val="0"/>
        </a:spcBef>
        <a:spcAft>
          <a:spcPct val="20000"/>
        </a:spcAft>
        <a:buClr>
          <a:schemeClr val="bg1"/>
        </a:buClr>
        <a:buFont typeface="Times" charset="0"/>
        <a:buChar char="•"/>
        <a:defRPr sz="2200">
          <a:solidFill>
            <a:schemeClr val="bg1"/>
          </a:solidFill>
          <a:latin typeface="+mn-lt"/>
          <a:ea typeface="Arial" charset="0"/>
          <a:cs typeface="+mn-cs"/>
        </a:defRPr>
      </a:lvl3pPr>
      <a:lvl4pPr marL="810816" indent="-202406" algn="l" rtl="0" eaLnBrk="0" fontAlgn="base" hangingPunct="0">
        <a:spcBef>
          <a:spcPct val="0"/>
        </a:spcBef>
        <a:spcAft>
          <a:spcPct val="20000"/>
        </a:spcAft>
        <a:buClr>
          <a:schemeClr val="bg1"/>
        </a:buClr>
        <a:buFont typeface="Times" charset="0"/>
        <a:buChar char="•"/>
        <a:defRPr sz="2200">
          <a:solidFill>
            <a:schemeClr val="bg1"/>
          </a:solidFill>
          <a:latin typeface="+mn-lt"/>
          <a:ea typeface="Arial" charset="0"/>
          <a:cs typeface="+mn-cs"/>
        </a:defRPr>
      </a:lvl4pPr>
      <a:lvl5pPr marL="1014413" indent="-202406" algn="l" rtl="0" eaLnBrk="0" fontAlgn="base" hangingPunct="0">
        <a:spcBef>
          <a:spcPct val="0"/>
        </a:spcBef>
        <a:spcAft>
          <a:spcPct val="20000"/>
        </a:spcAft>
        <a:buClr>
          <a:schemeClr val="bg1"/>
        </a:buClr>
        <a:buFont typeface="Times" charset="0"/>
        <a:buChar char="•"/>
        <a:defRPr sz="2200">
          <a:solidFill>
            <a:schemeClr val="bg1"/>
          </a:solidFill>
          <a:latin typeface="+mn-lt"/>
          <a:ea typeface="Arial" charset="0"/>
          <a:cs typeface="+mn-cs"/>
        </a:defRPr>
      </a:lvl5pPr>
      <a:lvl6pPr marL="1357313" indent="-202406" algn="l" rtl="0" fontAlgn="base">
        <a:spcBef>
          <a:spcPct val="0"/>
        </a:spcBef>
        <a:spcAft>
          <a:spcPct val="20000"/>
        </a:spcAft>
        <a:buClr>
          <a:schemeClr val="bg1"/>
        </a:buClr>
        <a:buFont typeface="Times" charset="0"/>
        <a:buChar char="•"/>
        <a:defRPr sz="900">
          <a:solidFill>
            <a:schemeClr val="bg1"/>
          </a:solidFill>
          <a:latin typeface="+mn-lt"/>
          <a:ea typeface="Arial" charset="0"/>
          <a:cs typeface="+mn-cs"/>
        </a:defRPr>
      </a:lvl6pPr>
      <a:lvl7pPr marL="1700213" indent="-202406" algn="l" rtl="0" fontAlgn="base">
        <a:spcBef>
          <a:spcPct val="0"/>
        </a:spcBef>
        <a:spcAft>
          <a:spcPct val="20000"/>
        </a:spcAft>
        <a:buClr>
          <a:schemeClr val="bg1"/>
        </a:buClr>
        <a:buFont typeface="Times" charset="0"/>
        <a:buChar char="•"/>
        <a:defRPr sz="900">
          <a:solidFill>
            <a:schemeClr val="bg1"/>
          </a:solidFill>
          <a:latin typeface="+mn-lt"/>
          <a:ea typeface="Arial" charset="0"/>
          <a:cs typeface="+mn-cs"/>
        </a:defRPr>
      </a:lvl7pPr>
      <a:lvl8pPr marL="2043113" indent="-202406" algn="l" rtl="0" fontAlgn="base">
        <a:spcBef>
          <a:spcPct val="0"/>
        </a:spcBef>
        <a:spcAft>
          <a:spcPct val="20000"/>
        </a:spcAft>
        <a:buClr>
          <a:schemeClr val="bg1"/>
        </a:buClr>
        <a:buFont typeface="Times" charset="0"/>
        <a:buChar char="•"/>
        <a:defRPr sz="900">
          <a:solidFill>
            <a:schemeClr val="bg1"/>
          </a:solidFill>
          <a:latin typeface="+mn-lt"/>
          <a:ea typeface="Arial" charset="0"/>
          <a:cs typeface="+mn-cs"/>
        </a:defRPr>
      </a:lvl8pPr>
      <a:lvl9pPr marL="2386013" indent="-202406" algn="l" rtl="0" fontAlgn="base">
        <a:spcBef>
          <a:spcPct val="0"/>
        </a:spcBef>
        <a:spcAft>
          <a:spcPct val="20000"/>
        </a:spcAft>
        <a:buClr>
          <a:schemeClr val="bg1"/>
        </a:buClr>
        <a:buFont typeface="Times" charset="0"/>
        <a:buChar char="•"/>
        <a:defRPr sz="900">
          <a:solidFill>
            <a:schemeClr val="bg1"/>
          </a:solidFill>
          <a:latin typeface="+mn-lt"/>
          <a:ea typeface="Arial" charset="0"/>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http://www.cvtoolbox.com/downloads/downloads.html"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customXml" Target="../ink/ink2.xml"/><Relationship Id="rId4" Type="http://schemas.openxmlformats.org/officeDocument/2006/relationships/image" Target="../media/image810.pn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40.png"/><Relationship Id="rId12" Type="http://schemas.openxmlformats.org/officeDocument/2006/relationships/customXml" Target="../ink/ink7.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customXml" Target="../ink/ink4.xml"/><Relationship Id="rId11" Type="http://schemas.openxmlformats.org/officeDocument/2006/relationships/image" Target="../media/image16.png"/><Relationship Id="rId5" Type="http://schemas.openxmlformats.org/officeDocument/2006/relationships/image" Target="../media/image130.png"/><Relationship Id="rId10" Type="http://schemas.openxmlformats.org/officeDocument/2006/relationships/customXml" Target="../ink/ink6.xml"/><Relationship Id="rId4" Type="http://schemas.openxmlformats.org/officeDocument/2006/relationships/customXml" Target="../ink/ink3.xml"/><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30.png"/><Relationship Id="rId4" Type="http://schemas.openxmlformats.org/officeDocument/2006/relationships/customXml" Target="../ink/ink8.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www.nejm.org/doi/full/10.1056/NEJM199702203360801"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7.emf"/><Relationship Id="rId7" Type="http://schemas.openxmlformats.org/officeDocument/2006/relationships/image" Target="../media/image92.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90.png"/><Relationship Id="rId5" Type="http://schemas.openxmlformats.org/officeDocument/2006/relationships/image" Target="../media/image89.png"/><Relationship Id="rId10" Type="http://schemas.openxmlformats.org/officeDocument/2006/relationships/image" Target="../media/image95.emf"/><Relationship Id="rId4" Type="http://schemas.openxmlformats.org/officeDocument/2006/relationships/image" Target="../media/image88.png"/><Relationship Id="rId9" Type="http://schemas.openxmlformats.org/officeDocument/2006/relationships/image" Target="../media/image94.png"/></Relationships>
</file>

<file path=ppt/slides/_rels/slide7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microsoft.com/office/2007/relationships/hdphoto" Target="../media/hdphoto1.wdp"/></Relationships>
</file>

<file path=ppt/slides/_rels/slide7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microsoft.com/office/2007/relationships/hdphoto" Target="../media/hdphoto2.wdp"/></Relationships>
</file>

<file path=ppt/slides/_rels/slide7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hyperlink" Target="http://clincalc.com/Digoxin/" TargetMode="External"/><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9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9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CA" dirty="0"/>
              <a:t>Debunking and Disabusing the Diatribe that Digoxin Delivers Death and Destruction</a:t>
            </a:r>
          </a:p>
        </p:txBody>
      </p:sp>
      <p:sp>
        <p:nvSpPr>
          <p:cNvPr id="5" name="Subtitle 4"/>
          <p:cNvSpPr>
            <a:spLocks noGrp="1"/>
          </p:cNvSpPr>
          <p:nvPr>
            <p:ph type="subTitle" idx="1"/>
          </p:nvPr>
        </p:nvSpPr>
        <p:spPr/>
        <p:txBody>
          <a:bodyPr/>
          <a:lstStyle/>
          <a:p>
            <a:endParaRPr lang="en-CA" dirty="0"/>
          </a:p>
          <a:p>
            <a:r>
              <a:rPr lang="en-CA" b="1" dirty="0"/>
              <a:t>Digoxin in Clinical Practice</a:t>
            </a:r>
          </a:p>
          <a:p>
            <a:r>
              <a:rPr lang="en-CA" b="1" dirty="0"/>
              <a:t>2020</a:t>
            </a:r>
          </a:p>
        </p:txBody>
      </p:sp>
    </p:spTree>
    <p:extLst>
      <p:ext uri="{BB962C8B-B14F-4D97-AF65-F5344CB8AC3E}">
        <p14:creationId xmlns:p14="http://schemas.microsoft.com/office/powerpoint/2010/main" val="32812753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3200" dirty="0"/>
              <a:t>Digoxin and Diuretics Form the Evidence Base for Heart Failure Management </a:t>
            </a:r>
            <a:endParaRPr lang="en-CA" sz="3200"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93030430"/>
              </p:ext>
            </p:extLst>
          </p:nvPr>
        </p:nvGraphicFramePr>
        <p:xfrm>
          <a:off x="685800" y="1981200"/>
          <a:ext cx="77724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Connector 5"/>
          <p:cNvCxnSpPr>
            <a:stCxn id="4" idx="2"/>
          </p:cNvCxnSpPr>
          <p:nvPr/>
        </p:nvCxnSpPr>
        <p:spPr>
          <a:xfrm flipV="1">
            <a:off x="4572000" y="5523131"/>
            <a:ext cx="0" cy="572869"/>
          </a:xfrm>
          <a:prstGeom prst="line">
            <a:avLst/>
          </a:prstGeom>
          <a:ln w="381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010400" y="4419600"/>
            <a:ext cx="2819400" cy="646331"/>
          </a:xfrm>
          <a:prstGeom prst="rect">
            <a:avLst/>
          </a:prstGeom>
          <a:noFill/>
        </p:spPr>
        <p:txBody>
          <a:bodyPr wrap="square" rtlCol="0">
            <a:spAutoFit/>
          </a:bodyPr>
          <a:lstStyle/>
          <a:p>
            <a:pPr lvl="0"/>
            <a:r>
              <a:rPr lang="en-CA" b="1" dirty="0">
                <a:solidFill>
                  <a:schemeClr val="bg1"/>
                </a:solidFill>
              </a:rPr>
              <a:t>*US Carvedilol 90%</a:t>
            </a:r>
          </a:p>
          <a:p>
            <a:pPr lvl="0"/>
            <a:r>
              <a:rPr lang="en-CA" b="1" dirty="0">
                <a:solidFill>
                  <a:schemeClr val="bg1"/>
                </a:solidFill>
              </a:rPr>
              <a:t>       on Digoxin</a:t>
            </a:r>
            <a:endParaRPr lang="en-CA" dirty="0"/>
          </a:p>
        </p:txBody>
      </p:sp>
      <p:sp>
        <p:nvSpPr>
          <p:cNvPr id="11" name="TextBox 10"/>
          <p:cNvSpPr txBox="1"/>
          <p:nvPr/>
        </p:nvSpPr>
        <p:spPr>
          <a:xfrm>
            <a:off x="7543800" y="4876800"/>
            <a:ext cx="2895600" cy="646331"/>
          </a:xfrm>
          <a:prstGeom prst="rect">
            <a:avLst/>
          </a:prstGeom>
          <a:noFill/>
        </p:spPr>
        <p:txBody>
          <a:bodyPr wrap="square" rtlCol="0">
            <a:spAutoFit/>
          </a:bodyPr>
          <a:lstStyle/>
          <a:p>
            <a:pPr lvl="0"/>
            <a:r>
              <a:rPr lang="en-CA" b="1" dirty="0">
                <a:solidFill>
                  <a:schemeClr val="bg1"/>
                </a:solidFill>
              </a:rPr>
              <a:t>*SOLVD 68% </a:t>
            </a:r>
          </a:p>
          <a:p>
            <a:pPr lvl="0"/>
            <a:r>
              <a:rPr lang="en-CA" b="1" dirty="0">
                <a:solidFill>
                  <a:schemeClr val="bg1"/>
                </a:solidFill>
              </a:rPr>
              <a:t>     on Digoxin</a:t>
            </a:r>
            <a:endParaRPr lang="en-CA" dirty="0"/>
          </a:p>
        </p:txBody>
      </p:sp>
      <p:sp>
        <p:nvSpPr>
          <p:cNvPr id="3" name="TextBox 2"/>
          <p:cNvSpPr txBox="1"/>
          <p:nvPr/>
        </p:nvSpPr>
        <p:spPr>
          <a:xfrm>
            <a:off x="6553200" y="3886200"/>
            <a:ext cx="2743200" cy="369332"/>
          </a:xfrm>
          <a:prstGeom prst="rect">
            <a:avLst/>
          </a:prstGeom>
          <a:noFill/>
        </p:spPr>
        <p:txBody>
          <a:bodyPr wrap="square" rtlCol="0">
            <a:spAutoFit/>
          </a:bodyPr>
          <a:lstStyle/>
          <a:p>
            <a:pPr algn="ctr"/>
            <a:r>
              <a:rPr lang="en-CA" b="1" dirty="0">
                <a:solidFill>
                  <a:schemeClr val="bg1"/>
                </a:solidFill>
              </a:rPr>
              <a:t>*RALES 72% on Digoxin</a:t>
            </a:r>
          </a:p>
        </p:txBody>
      </p:sp>
      <p:sp>
        <p:nvSpPr>
          <p:cNvPr id="8" name="TextBox 7"/>
          <p:cNvSpPr txBox="1"/>
          <p:nvPr/>
        </p:nvSpPr>
        <p:spPr>
          <a:xfrm>
            <a:off x="4648200" y="1887778"/>
            <a:ext cx="3429000" cy="646331"/>
          </a:xfrm>
          <a:prstGeom prst="rect">
            <a:avLst/>
          </a:prstGeom>
          <a:noFill/>
        </p:spPr>
        <p:txBody>
          <a:bodyPr wrap="square" rtlCol="0">
            <a:spAutoFit/>
          </a:bodyPr>
          <a:lstStyle/>
          <a:p>
            <a:r>
              <a:rPr lang="en-CA" b="1" dirty="0">
                <a:solidFill>
                  <a:schemeClr val="bg1"/>
                </a:solidFill>
              </a:rPr>
              <a:t>  RAFT 35% on Digoxin</a:t>
            </a:r>
          </a:p>
          <a:p>
            <a:pPr algn="ctr"/>
            <a:r>
              <a:rPr lang="en-CA" b="1" dirty="0">
                <a:solidFill>
                  <a:schemeClr val="bg1"/>
                </a:solidFill>
              </a:rPr>
              <a:t>     MADIT-CRT 27% on Digoxin</a:t>
            </a:r>
          </a:p>
        </p:txBody>
      </p:sp>
      <p:sp>
        <p:nvSpPr>
          <p:cNvPr id="9" name="TextBox 8"/>
          <p:cNvSpPr txBox="1"/>
          <p:nvPr/>
        </p:nvSpPr>
        <p:spPr>
          <a:xfrm>
            <a:off x="6019800" y="3264932"/>
            <a:ext cx="3048000" cy="369332"/>
          </a:xfrm>
          <a:prstGeom prst="rect">
            <a:avLst/>
          </a:prstGeom>
          <a:noFill/>
        </p:spPr>
        <p:txBody>
          <a:bodyPr wrap="square" rtlCol="0">
            <a:spAutoFit/>
          </a:bodyPr>
          <a:lstStyle/>
          <a:p>
            <a:r>
              <a:rPr lang="en-CA" b="1" dirty="0">
                <a:solidFill>
                  <a:schemeClr val="bg1"/>
                </a:solidFill>
              </a:rPr>
              <a:t>SHIFT 22% on Digoxin</a:t>
            </a:r>
          </a:p>
        </p:txBody>
      </p:sp>
      <p:sp>
        <p:nvSpPr>
          <p:cNvPr id="12" name="TextBox 11"/>
          <p:cNvSpPr txBox="1"/>
          <p:nvPr/>
        </p:nvSpPr>
        <p:spPr>
          <a:xfrm>
            <a:off x="5753100" y="3579168"/>
            <a:ext cx="3581400" cy="369332"/>
          </a:xfrm>
          <a:prstGeom prst="rect">
            <a:avLst/>
          </a:prstGeom>
          <a:noFill/>
        </p:spPr>
        <p:txBody>
          <a:bodyPr wrap="square" rtlCol="0">
            <a:spAutoFit/>
          </a:bodyPr>
          <a:lstStyle/>
          <a:p>
            <a:pPr algn="ctr"/>
            <a:r>
              <a:rPr lang="en-CA" b="1" dirty="0">
                <a:solidFill>
                  <a:schemeClr val="bg1"/>
                </a:solidFill>
              </a:rPr>
              <a:t>  EMPHASIS 28% on Dig</a:t>
            </a:r>
          </a:p>
        </p:txBody>
      </p:sp>
      <p:sp>
        <p:nvSpPr>
          <p:cNvPr id="5" name="TextBox 4"/>
          <p:cNvSpPr txBox="1"/>
          <p:nvPr/>
        </p:nvSpPr>
        <p:spPr>
          <a:xfrm>
            <a:off x="0" y="6243935"/>
            <a:ext cx="9144000" cy="523220"/>
          </a:xfrm>
          <a:prstGeom prst="rect">
            <a:avLst/>
          </a:prstGeom>
          <a:noFill/>
        </p:spPr>
        <p:txBody>
          <a:bodyPr wrap="square" rtlCol="0">
            <a:spAutoFit/>
          </a:bodyPr>
          <a:lstStyle/>
          <a:p>
            <a:pPr algn="ctr"/>
            <a:r>
              <a:rPr lang="en-CA" sz="2800" b="1" dirty="0">
                <a:solidFill>
                  <a:schemeClr val="bg1"/>
                </a:solidFill>
              </a:rPr>
              <a:t>The Incremental Evolution of HF Evidence 2019</a:t>
            </a:r>
          </a:p>
        </p:txBody>
      </p:sp>
      <p:sp>
        <p:nvSpPr>
          <p:cNvPr id="7" name="TextBox 6"/>
          <p:cNvSpPr txBox="1"/>
          <p:nvPr/>
        </p:nvSpPr>
        <p:spPr>
          <a:xfrm>
            <a:off x="381000" y="4918501"/>
            <a:ext cx="1066800" cy="369332"/>
          </a:xfrm>
          <a:prstGeom prst="rect">
            <a:avLst/>
          </a:prstGeom>
          <a:noFill/>
        </p:spPr>
        <p:txBody>
          <a:bodyPr wrap="square" rtlCol="0">
            <a:spAutoFit/>
          </a:bodyPr>
          <a:lstStyle/>
          <a:p>
            <a:pPr algn="ctr"/>
            <a:r>
              <a:rPr lang="en-CA" dirty="0">
                <a:solidFill>
                  <a:schemeClr val="bg1"/>
                </a:solidFill>
              </a:rPr>
              <a:t>1991</a:t>
            </a:r>
          </a:p>
        </p:txBody>
      </p:sp>
      <p:sp>
        <p:nvSpPr>
          <p:cNvPr id="13" name="TextBox 12"/>
          <p:cNvSpPr txBox="1"/>
          <p:nvPr/>
        </p:nvSpPr>
        <p:spPr>
          <a:xfrm>
            <a:off x="762000" y="4507468"/>
            <a:ext cx="1066800" cy="369332"/>
          </a:xfrm>
          <a:prstGeom prst="rect">
            <a:avLst/>
          </a:prstGeom>
          <a:noFill/>
        </p:spPr>
        <p:txBody>
          <a:bodyPr wrap="square" rtlCol="0">
            <a:spAutoFit/>
          </a:bodyPr>
          <a:lstStyle/>
          <a:p>
            <a:pPr algn="ctr"/>
            <a:r>
              <a:rPr lang="en-CA" dirty="0">
                <a:solidFill>
                  <a:schemeClr val="bg1"/>
                </a:solidFill>
              </a:rPr>
              <a:t>1996</a:t>
            </a:r>
          </a:p>
        </p:txBody>
      </p:sp>
      <p:sp>
        <p:nvSpPr>
          <p:cNvPr id="14" name="TextBox 13"/>
          <p:cNvSpPr txBox="1"/>
          <p:nvPr/>
        </p:nvSpPr>
        <p:spPr>
          <a:xfrm>
            <a:off x="1371600" y="3897868"/>
            <a:ext cx="1066800" cy="369332"/>
          </a:xfrm>
          <a:prstGeom prst="rect">
            <a:avLst/>
          </a:prstGeom>
          <a:noFill/>
        </p:spPr>
        <p:txBody>
          <a:bodyPr wrap="square" rtlCol="0">
            <a:spAutoFit/>
          </a:bodyPr>
          <a:lstStyle/>
          <a:p>
            <a:pPr algn="ctr"/>
            <a:r>
              <a:rPr lang="en-CA" dirty="0">
                <a:solidFill>
                  <a:schemeClr val="bg1"/>
                </a:solidFill>
              </a:rPr>
              <a:t>1999</a:t>
            </a:r>
          </a:p>
        </p:txBody>
      </p:sp>
      <p:sp>
        <p:nvSpPr>
          <p:cNvPr id="15" name="TextBox 14"/>
          <p:cNvSpPr txBox="1"/>
          <p:nvPr/>
        </p:nvSpPr>
        <p:spPr>
          <a:xfrm>
            <a:off x="3048000" y="2099458"/>
            <a:ext cx="1066800" cy="369332"/>
          </a:xfrm>
          <a:prstGeom prst="rect">
            <a:avLst/>
          </a:prstGeom>
          <a:noFill/>
        </p:spPr>
        <p:txBody>
          <a:bodyPr wrap="square" rtlCol="0">
            <a:spAutoFit/>
          </a:bodyPr>
          <a:lstStyle/>
          <a:p>
            <a:pPr algn="ctr"/>
            <a:r>
              <a:rPr lang="en-CA" dirty="0">
                <a:solidFill>
                  <a:schemeClr val="bg1"/>
                </a:solidFill>
              </a:rPr>
              <a:t>2010</a:t>
            </a:r>
          </a:p>
        </p:txBody>
      </p:sp>
      <p:sp>
        <p:nvSpPr>
          <p:cNvPr id="17" name="TextBox 16"/>
          <p:cNvSpPr txBox="1"/>
          <p:nvPr/>
        </p:nvSpPr>
        <p:spPr>
          <a:xfrm>
            <a:off x="1828800" y="3364468"/>
            <a:ext cx="1066800" cy="369332"/>
          </a:xfrm>
          <a:prstGeom prst="rect">
            <a:avLst/>
          </a:prstGeom>
          <a:noFill/>
        </p:spPr>
        <p:txBody>
          <a:bodyPr wrap="square" rtlCol="0">
            <a:spAutoFit/>
          </a:bodyPr>
          <a:lstStyle/>
          <a:p>
            <a:pPr algn="ctr"/>
            <a:r>
              <a:rPr lang="en-CA" dirty="0">
                <a:solidFill>
                  <a:schemeClr val="bg1"/>
                </a:solidFill>
              </a:rPr>
              <a:t>2010</a:t>
            </a:r>
          </a:p>
        </p:txBody>
      </p:sp>
      <p:sp>
        <p:nvSpPr>
          <p:cNvPr id="18" name="TextBox 17"/>
          <p:cNvSpPr txBox="1"/>
          <p:nvPr/>
        </p:nvSpPr>
        <p:spPr>
          <a:xfrm>
            <a:off x="1600200" y="3636262"/>
            <a:ext cx="1066800" cy="369332"/>
          </a:xfrm>
          <a:prstGeom prst="rect">
            <a:avLst/>
          </a:prstGeom>
          <a:noFill/>
        </p:spPr>
        <p:txBody>
          <a:bodyPr wrap="square" rtlCol="0">
            <a:spAutoFit/>
          </a:bodyPr>
          <a:lstStyle/>
          <a:p>
            <a:pPr algn="ctr"/>
            <a:r>
              <a:rPr lang="en-CA" dirty="0">
                <a:solidFill>
                  <a:schemeClr val="bg1"/>
                </a:solidFill>
              </a:rPr>
              <a:t>2009</a:t>
            </a:r>
          </a:p>
        </p:txBody>
      </p:sp>
      <p:sp>
        <p:nvSpPr>
          <p:cNvPr id="19" name="TextBox 18"/>
          <p:cNvSpPr txBox="1"/>
          <p:nvPr/>
        </p:nvSpPr>
        <p:spPr>
          <a:xfrm>
            <a:off x="228600" y="4191000"/>
            <a:ext cx="1752600" cy="369332"/>
          </a:xfrm>
          <a:prstGeom prst="rect">
            <a:avLst/>
          </a:prstGeom>
          <a:noFill/>
          <a:ln>
            <a:noFill/>
          </a:ln>
        </p:spPr>
        <p:txBody>
          <a:bodyPr wrap="square" rtlCol="0">
            <a:spAutoFit/>
          </a:bodyPr>
          <a:lstStyle/>
          <a:p>
            <a:r>
              <a:rPr lang="en-CA" b="1" dirty="0">
                <a:solidFill>
                  <a:schemeClr val="bg1"/>
                </a:solidFill>
              </a:rPr>
              <a:t>DIG Trial 1997</a:t>
            </a:r>
          </a:p>
        </p:txBody>
      </p:sp>
      <p:sp>
        <p:nvSpPr>
          <p:cNvPr id="20" name="TextBox 19"/>
          <p:cNvSpPr txBox="1"/>
          <p:nvPr/>
        </p:nvSpPr>
        <p:spPr>
          <a:xfrm>
            <a:off x="7467600" y="5449669"/>
            <a:ext cx="2895600" cy="923330"/>
          </a:xfrm>
          <a:prstGeom prst="rect">
            <a:avLst/>
          </a:prstGeom>
          <a:noFill/>
        </p:spPr>
        <p:txBody>
          <a:bodyPr wrap="square" rtlCol="0">
            <a:spAutoFit/>
          </a:bodyPr>
          <a:lstStyle/>
          <a:p>
            <a:pPr lvl="0"/>
            <a:r>
              <a:rPr lang="en-CA" b="1" dirty="0">
                <a:solidFill>
                  <a:schemeClr val="bg1"/>
                </a:solidFill>
              </a:rPr>
              <a:t>*CONCENSUS</a:t>
            </a:r>
          </a:p>
          <a:p>
            <a:pPr lvl="0"/>
            <a:r>
              <a:rPr lang="en-CA" b="1" dirty="0">
                <a:solidFill>
                  <a:schemeClr val="bg1"/>
                </a:solidFill>
              </a:rPr>
              <a:t>93% on Digoxin</a:t>
            </a:r>
          </a:p>
          <a:p>
            <a:pPr lvl="0"/>
            <a:r>
              <a:rPr lang="en-CA" b="1" dirty="0">
                <a:solidFill>
                  <a:schemeClr val="bg1"/>
                </a:solidFill>
              </a:rPr>
              <a:t>                  </a:t>
            </a:r>
            <a:endParaRPr lang="en-CA" dirty="0"/>
          </a:p>
        </p:txBody>
      </p:sp>
      <p:sp>
        <p:nvSpPr>
          <p:cNvPr id="21" name="TextBox 20"/>
          <p:cNvSpPr txBox="1"/>
          <p:nvPr/>
        </p:nvSpPr>
        <p:spPr>
          <a:xfrm>
            <a:off x="5660254" y="2900065"/>
            <a:ext cx="4038600" cy="369332"/>
          </a:xfrm>
          <a:prstGeom prst="rect">
            <a:avLst/>
          </a:prstGeom>
          <a:noFill/>
        </p:spPr>
        <p:txBody>
          <a:bodyPr wrap="square" rtlCol="0">
            <a:spAutoFit/>
          </a:bodyPr>
          <a:lstStyle/>
          <a:p>
            <a:r>
              <a:rPr lang="en-CA" b="1" dirty="0">
                <a:solidFill>
                  <a:schemeClr val="bg1"/>
                </a:solidFill>
              </a:rPr>
              <a:t>PARADIGM - HF 30% on Digoxin</a:t>
            </a:r>
          </a:p>
        </p:txBody>
      </p:sp>
      <p:sp>
        <p:nvSpPr>
          <p:cNvPr id="22" name="TextBox 21"/>
          <p:cNvSpPr txBox="1"/>
          <p:nvPr/>
        </p:nvSpPr>
        <p:spPr>
          <a:xfrm>
            <a:off x="2209800" y="3018926"/>
            <a:ext cx="1066800" cy="369332"/>
          </a:xfrm>
          <a:prstGeom prst="rect">
            <a:avLst/>
          </a:prstGeom>
          <a:noFill/>
        </p:spPr>
        <p:txBody>
          <a:bodyPr wrap="square" rtlCol="0">
            <a:spAutoFit/>
          </a:bodyPr>
          <a:lstStyle/>
          <a:p>
            <a:pPr algn="ctr"/>
            <a:r>
              <a:rPr lang="en-CA" dirty="0">
                <a:solidFill>
                  <a:schemeClr val="bg1"/>
                </a:solidFill>
              </a:rPr>
              <a:t>2014</a:t>
            </a:r>
          </a:p>
        </p:txBody>
      </p:sp>
      <p:sp>
        <p:nvSpPr>
          <p:cNvPr id="23" name="TextBox 22"/>
          <p:cNvSpPr txBox="1"/>
          <p:nvPr/>
        </p:nvSpPr>
        <p:spPr>
          <a:xfrm>
            <a:off x="-152400" y="5507905"/>
            <a:ext cx="1066800" cy="369332"/>
          </a:xfrm>
          <a:prstGeom prst="rect">
            <a:avLst/>
          </a:prstGeom>
          <a:noFill/>
        </p:spPr>
        <p:txBody>
          <a:bodyPr wrap="square" rtlCol="0">
            <a:spAutoFit/>
          </a:bodyPr>
          <a:lstStyle/>
          <a:p>
            <a:pPr algn="ctr"/>
            <a:r>
              <a:rPr lang="en-CA" dirty="0">
                <a:solidFill>
                  <a:schemeClr val="bg1"/>
                </a:solidFill>
              </a:rPr>
              <a:t>1987</a:t>
            </a:r>
          </a:p>
        </p:txBody>
      </p:sp>
      <p:sp>
        <p:nvSpPr>
          <p:cNvPr id="24" name="TextBox 23"/>
          <p:cNvSpPr txBox="1"/>
          <p:nvPr/>
        </p:nvSpPr>
        <p:spPr>
          <a:xfrm>
            <a:off x="6553200" y="4114800"/>
            <a:ext cx="2743200" cy="369332"/>
          </a:xfrm>
          <a:prstGeom prst="rect">
            <a:avLst/>
          </a:prstGeom>
          <a:noFill/>
        </p:spPr>
        <p:txBody>
          <a:bodyPr wrap="square" rtlCol="0">
            <a:spAutoFit/>
          </a:bodyPr>
          <a:lstStyle/>
          <a:p>
            <a:pPr algn="ctr"/>
            <a:r>
              <a:rPr lang="en-CA" b="1" dirty="0">
                <a:solidFill>
                  <a:schemeClr val="bg1"/>
                </a:solidFill>
              </a:rPr>
              <a:t>*COPERNICUS 65-76%</a:t>
            </a:r>
          </a:p>
        </p:txBody>
      </p:sp>
      <p:sp>
        <p:nvSpPr>
          <p:cNvPr id="25" name="TextBox 24">
            <a:extLst>
              <a:ext uri="{FF2B5EF4-FFF2-40B4-BE49-F238E27FC236}">
                <a16:creationId xmlns:a16="http://schemas.microsoft.com/office/drawing/2014/main" id="{D1E980F1-DFDE-40FB-AE74-B0DAF50B3CB6}"/>
              </a:ext>
            </a:extLst>
          </p:cNvPr>
          <p:cNvSpPr txBox="1"/>
          <p:nvPr/>
        </p:nvSpPr>
        <p:spPr>
          <a:xfrm>
            <a:off x="2590800" y="2590800"/>
            <a:ext cx="1066800" cy="369332"/>
          </a:xfrm>
          <a:prstGeom prst="rect">
            <a:avLst/>
          </a:prstGeom>
          <a:noFill/>
        </p:spPr>
        <p:txBody>
          <a:bodyPr wrap="square" rtlCol="0">
            <a:spAutoFit/>
          </a:bodyPr>
          <a:lstStyle/>
          <a:p>
            <a:pPr algn="ctr"/>
            <a:r>
              <a:rPr lang="en-CA" dirty="0">
                <a:solidFill>
                  <a:schemeClr val="bg1"/>
                </a:solidFill>
              </a:rPr>
              <a:t>2019</a:t>
            </a:r>
          </a:p>
        </p:txBody>
      </p:sp>
      <p:sp>
        <p:nvSpPr>
          <p:cNvPr id="26" name="TextBox 25">
            <a:extLst>
              <a:ext uri="{FF2B5EF4-FFF2-40B4-BE49-F238E27FC236}">
                <a16:creationId xmlns:a16="http://schemas.microsoft.com/office/drawing/2014/main" id="{BC97C76A-2949-4D6C-BC22-13E66278F7EB}"/>
              </a:ext>
            </a:extLst>
          </p:cNvPr>
          <p:cNvSpPr txBox="1"/>
          <p:nvPr/>
        </p:nvSpPr>
        <p:spPr>
          <a:xfrm>
            <a:off x="5257800" y="2517976"/>
            <a:ext cx="4038600" cy="369332"/>
          </a:xfrm>
          <a:prstGeom prst="rect">
            <a:avLst/>
          </a:prstGeom>
          <a:noFill/>
        </p:spPr>
        <p:txBody>
          <a:bodyPr wrap="square" rtlCol="0">
            <a:spAutoFit/>
          </a:bodyPr>
          <a:lstStyle/>
          <a:p>
            <a:r>
              <a:rPr lang="en-CA" b="1" dirty="0">
                <a:solidFill>
                  <a:schemeClr val="bg1"/>
                </a:solidFill>
              </a:rPr>
              <a:t>DAPA - HF 19% on Digoxin</a:t>
            </a:r>
          </a:p>
        </p:txBody>
      </p:sp>
      <p:sp>
        <p:nvSpPr>
          <p:cNvPr id="27" name="TextBox 26">
            <a:extLst>
              <a:ext uri="{FF2B5EF4-FFF2-40B4-BE49-F238E27FC236}">
                <a16:creationId xmlns:a16="http://schemas.microsoft.com/office/drawing/2014/main" id="{5D312E7C-E810-4403-9179-B762D3FFA598}"/>
              </a:ext>
            </a:extLst>
          </p:cNvPr>
          <p:cNvSpPr txBox="1"/>
          <p:nvPr/>
        </p:nvSpPr>
        <p:spPr>
          <a:xfrm>
            <a:off x="3248487" y="1570167"/>
            <a:ext cx="2695113" cy="400110"/>
          </a:xfrm>
          <a:prstGeom prst="rect">
            <a:avLst/>
          </a:prstGeom>
          <a:noFill/>
        </p:spPr>
        <p:txBody>
          <a:bodyPr wrap="square" rtlCol="0">
            <a:spAutoFit/>
          </a:bodyPr>
          <a:lstStyle/>
          <a:p>
            <a:pPr algn="ctr"/>
            <a:r>
              <a:rPr lang="en-CA" sz="2000" b="1" dirty="0">
                <a:solidFill>
                  <a:schemeClr val="bg1"/>
                </a:solidFill>
              </a:rPr>
              <a:t>LVAD/TRANSPLANT</a:t>
            </a:r>
          </a:p>
        </p:txBody>
      </p:sp>
      <p:sp>
        <p:nvSpPr>
          <p:cNvPr id="28" name="TextBox 27">
            <a:extLst>
              <a:ext uri="{FF2B5EF4-FFF2-40B4-BE49-F238E27FC236}">
                <a16:creationId xmlns:a16="http://schemas.microsoft.com/office/drawing/2014/main" id="{67B728F7-BECC-4349-980F-E005E51CF042}"/>
              </a:ext>
            </a:extLst>
          </p:cNvPr>
          <p:cNvSpPr txBox="1"/>
          <p:nvPr/>
        </p:nvSpPr>
        <p:spPr>
          <a:xfrm>
            <a:off x="4038600" y="2221468"/>
            <a:ext cx="1066800" cy="369332"/>
          </a:xfrm>
          <a:prstGeom prst="rect">
            <a:avLst/>
          </a:prstGeom>
          <a:noFill/>
        </p:spPr>
        <p:txBody>
          <a:bodyPr wrap="square" rtlCol="0">
            <a:spAutoFit/>
          </a:bodyPr>
          <a:lstStyle/>
          <a:p>
            <a:pPr algn="ctr"/>
            <a:r>
              <a:rPr lang="en-CA" b="1" dirty="0">
                <a:solidFill>
                  <a:schemeClr val="bg1"/>
                </a:solidFill>
              </a:rPr>
              <a:t>CRT</a:t>
            </a:r>
          </a:p>
        </p:txBody>
      </p:sp>
      <p:sp>
        <p:nvSpPr>
          <p:cNvPr id="29" name="TextBox 28">
            <a:extLst>
              <a:ext uri="{FF2B5EF4-FFF2-40B4-BE49-F238E27FC236}">
                <a16:creationId xmlns:a16="http://schemas.microsoft.com/office/drawing/2014/main" id="{F1316C5E-ABCA-4218-B584-1F4F8EABA410}"/>
              </a:ext>
            </a:extLst>
          </p:cNvPr>
          <p:cNvSpPr txBox="1"/>
          <p:nvPr/>
        </p:nvSpPr>
        <p:spPr>
          <a:xfrm>
            <a:off x="533400" y="2179261"/>
            <a:ext cx="1562100" cy="1200329"/>
          </a:xfrm>
          <a:prstGeom prst="rect">
            <a:avLst/>
          </a:prstGeom>
          <a:noFill/>
          <a:ln w="25400">
            <a:solidFill>
              <a:schemeClr val="bg1"/>
            </a:solidFill>
          </a:ln>
        </p:spPr>
        <p:txBody>
          <a:bodyPr wrap="square" rtlCol="0">
            <a:spAutoFit/>
          </a:bodyPr>
          <a:lstStyle/>
          <a:p>
            <a:r>
              <a:rPr lang="en-US" dirty="0">
                <a:solidFill>
                  <a:schemeClr val="bg1"/>
                </a:solidFill>
              </a:rPr>
              <a:t>* Majority of study patients were on Digoxin</a:t>
            </a:r>
          </a:p>
        </p:txBody>
      </p:sp>
    </p:spTree>
    <p:extLst>
      <p:ext uri="{BB962C8B-B14F-4D97-AF65-F5344CB8AC3E}">
        <p14:creationId xmlns:p14="http://schemas.microsoft.com/office/powerpoint/2010/main" val="3540283299"/>
      </p:ext>
    </p:extLst>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Beta Blocker Dosing in the Elderly</a:t>
            </a:r>
          </a:p>
        </p:txBody>
      </p:sp>
      <p:graphicFrame>
        <p:nvGraphicFramePr>
          <p:cNvPr id="4" name="Content Placeholder 3"/>
          <p:cNvGraphicFramePr>
            <a:graphicFrameLocks noGrp="1"/>
          </p:cNvGraphicFramePr>
          <p:nvPr>
            <p:ph idx="1"/>
            <p:extLst/>
          </p:nvPr>
        </p:nvGraphicFramePr>
        <p:xfrm>
          <a:off x="216353" y="2241096"/>
          <a:ext cx="8564335" cy="3090180"/>
        </p:xfrm>
        <a:graphic>
          <a:graphicData uri="http://schemas.openxmlformats.org/drawingml/2006/table">
            <a:tbl>
              <a:tblPr firstRow="1" bandRow="1">
                <a:tableStyleId>{5C22544A-7EE6-4342-B048-85BDC9FD1C3A}</a:tableStyleId>
              </a:tblPr>
              <a:tblGrid>
                <a:gridCol w="1712867">
                  <a:extLst>
                    <a:ext uri="{9D8B030D-6E8A-4147-A177-3AD203B41FA5}">
                      <a16:colId xmlns:a16="http://schemas.microsoft.com/office/drawing/2014/main" val="978653012"/>
                    </a:ext>
                  </a:extLst>
                </a:gridCol>
                <a:gridCol w="1712867">
                  <a:extLst>
                    <a:ext uri="{9D8B030D-6E8A-4147-A177-3AD203B41FA5}">
                      <a16:colId xmlns:a16="http://schemas.microsoft.com/office/drawing/2014/main" val="3172665895"/>
                    </a:ext>
                  </a:extLst>
                </a:gridCol>
                <a:gridCol w="1712867">
                  <a:extLst>
                    <a:ext uri="{9D8B030D-6E8A-4147-A177-3AD203B41FA5}">
                      <a16:colId xmlns:a16="http://schemas.microsoft.com/office/drawing/2014/main" val="3254447591"/>
                    </a:ext>
                  </a:extLst>
                </a:gridCol>
                <a:gridCol w="1712867">
                  <a:extLst>
                    <a:ext uri="{9D8B030D-6E8A-4147-A177-3AD203B41FA5}">
                      <a16:colId xmlns:a16="http://schemas.microsoft.com/office/drawing/2014/main" val="3440489621"/>
                    </a:ext>
                  </a:extLst>
                </a:gridCol>
                <a:gridCol w="1712867">
                  <a:extLst>
                    <a:ext uri="{9D8B030D-6E8A-4147-A177-3AD203B41FA5}">
                      <a16:colId xmlns:a16="http://schemas.microsoft.com/office/drawing/2014/main" val="3627877044"/>
                    </a:ext>
                  </a:extLst>
                </a:gridCol>
              </a:tblGrid>
              <a:tr h="515030">
                <a:tc>
                  <a:txBody>
                    <a:bodyPr/>
                    <a:lstStyle/>
                    <a:p>
                      <a:endParaRPr lang="en-US" sz="2100" dirty="0">
                        <a:solidFill>
                          <a:schemeClr val="bg1"/>
                        </a:solidFill>
                      </a:endParaRPr>
                    </a:p>
                  </a:txBody>
                  <a:tcPr marL="68580" marR="68580" marT="34290" marB="34290">
                    <a:solidFill>
                      <a:srgbClr val="006666"/>
                    </a:solidFill>
                  </a:tcPr>
                </a:tc>
                <a:tc>
                  <a:txBody>
                    <a:bodyPr/>
                    <a:lstStyle/>
                    <a:p>
                      <a:pPr algn="ctr"/>
                      <a:r>
                        <a:rPr lang="en-US" sz="2100" dirty="0">
                          <a:solidFill>
                            <a:schemeClr val="bg1"/>
                          </a:solidFill>
                        </a:rPr>
                        <a:t>Metoprolol</a:t>
                      </a:r>
                    </a:p>
                  </a:txBody>
                  <a:tcPr marL="68580" marR="68580" marT="34290" marB="34290">
                    <a:solidFill>
                      <a:srgbClr val="006666"/>
                    </a:solidFill>
                  </a:tcPr>
                </a:tc>
                <a:tc>
                  <a:txBody>
                    <a:bodyPr/>
                    <a:lstStyle/>
                    <a:p>
                      <a:pPr algn="ctr"/>
                      <a:r>
                        <a:rPr lang="en-US" sz="2100" dirty="0" err="1">
                          <a:solidFill>
                            <a:schemeClr val="bg1"/>
                          </a:solidFill>
                        </a:rPr>
                        <a:t>Bisoprolol</a:t>
                      </a:r>
                      <a:endParaRPr lang="en-US" sz="2100" dirty="0">
                        <a:solidFill>
                          <a:schemeClr val="bg1"/>
                        </a:solidFill>
                      </a:endParaRPr>
                    </a:p>
                  </a:txBody>
                  <a:tcPr marL="68580" marR="68580" marT="34290" marB="34290">
                    <a:solidFill>
                      <a:srgbClr val="006666"/>
                    </a:solidFill>
                  </a:tcPr>
                </a:tc>
                <a:tc>
                  <a:txBody>
                    <a:bodyPr/>
                    <a:lstStyle/>
                    <a:p>
                      <a:pPr algn="ctr"/>
                      <a:r>
                        <a:rPr lang="en-US" sz="2100" dirty="0">
                          <a:solidFill>
                            <a:schemeClr val="bg1"/>
                          </a:solidFill>
                        </a:rPr>
                        <a:t>Atenolol</a:t>
                      </a:r>
                    </a:p>
                  </a:txBody>
                  <a:tcPr marL="68580" marR="68580" marT="34290" marB="34290">
                    <a:solidFill>
                      <a:srgbClr val="006666"/>
                    </a:solidFill>
                  </a:tcPr>
                </a:tc>
                <a:tc>
                  <a:txBody>
                    <a:bodyPr/>
                    <a:lstStyle/>
                    <a:p>
                      <a:pPr algn="ctr"/>
                      <a:r>
                        <a:rPr lang="en-US" sz="2100" dirty="0">
                          <a:solidFill>
                            <a:schemeClr val="bg1"/>
                          </a:solidFill>
                        </a:rPr>
                        <a:t>Carvedilol</a:t>
                      </a:r>
                    </a:p>
                  </a:txBody>
                  <a:tcPr marL="68580" marR="68580" marT="34290" marB="34290">
                    <a:solidFill>
                      <a:srgbClr val="006666"/>
                    </a:solidFill>
                  </a:tcPr>
                </a:tc>
                <a:extLst>
                  <a:ext uri="{0D108BD9-81ED-4DB2-BD59-A6C34878D82A}">
                    <a16:rowId xmlns:a16="http://schemas.microsoft.com/office/drawing/2014/main" val="3162173310"/>
                  </a:ext>
                </a:extLst>
              </a:tr>
              <a:tr h="515030">
                <a:tc>
                  <a:txBody>
                    <a:bodyPr/>
                    <a:lstStyle/>
                    <a:p>
                      <a:r>
                        <a:rPr lang="en-US" sz="2100" dirty="0">
                          <a:solidFill>
                            <a:schemeClr val="bg1"/>
                          </a:solidFill>
                        </a:rPr>
                        <a:t>Low</a:t>
                      </a:r>
                    </a:p>
                  </a:txBody>
                  <a:tcPr marL="68580" marR="68580" marT="34290" marB="34290" anchor="ctr">
                    <a:noFill/>
                  </a:tcPr>
                </a:tc>
                <a:tc>
                  <a:txBody>
                    <a:bodyPr/>
                    <a:lstStyle/>
                    <a:p>
                      <a:pPr algn="ctr"/>
                      <a:r>
                        <a:rPr lang="en-US" sz="1800" dirty="0">
                          <a:solidFill>
                            <a:schemeClr val="bg1"/>
                          </a:solidFill>
                        </a:rPr>
                        <a:t>12.5 mg</a:t>
                      </a:r>
                      <a:r>
                        <a:rPr lang="en-US" sz="1800" baseline="0" dirty="0">
                          <a:solidFill>
                            <a:schemeClr val="bg1"/>
                          </a:solidFill>
                        </a:rPr>
                        <a:t> BID</a:t>
                      </a:r>
                      <a:endParaRPr lang="en-US" sz="1800" dirty="0">
                        <a:solidFill>
                          <a:schemeClr val="bg1"/>
                        </a:solidFill>
                      </a:endParaRPr>
                    </a:p>
                  </a:txBody>
                  <a:tcPr marL="68580" marR="68580" marT="34290" marB="34290" anchor="ctr">
                    <a:noFill/>
                  </a:tcPr>
                </a:tc>
                <a:tc>
                  <a:txBody>
                    <a:bodyPr/>
                    <a:lstStyle/>
                    <a:p>
                      <a:pPr algn="ctr"/>
                      <a:r>
                        <a:rPr lang="en-US" sz="1800" dirty="0">
                          <a:solidFill>
                            <a:schemeClr val="bg1"/>
                          </a:solidFill>
                        </a:rPr>
                        <a:t>1.25 mg OD</a:t>
                      </a:r>
                    </a:p>
                  </a:txBody>
                  <a:tcPr marL="68580" marR="68580" marT="34290" marB="34290" anchor="ctr">
                    <a:noFill/>
                  </a:tcPr>
                </a:tc>
                <a:tc>
                  <a:txBody>
                    <a:bodyPr/>
                    <a:lstStyle/>
                    <a:p>
                      <a:pPr algn="ctr"/>
                      <a:r>
                        <a:rPr lang="en-US" sz="1800" dirty="0">
                          <a:solidFill>
                            <a:schemeClr val="bg1"/>
                          </a:solidFill>
                        </a:rPr>
                        <a:t>12.5 mg OD</a:t>
                      </a:r>
                    </a:p>
                  </a:txBody>
                  <a:tcPr marL="68580" marR="68580" marT="34290" marB="34290" anchor="ctr">
                    <a:noFill/>
                  </a:tcPr>
                </a:tc>
                <a:tc>
                  <a:txBody>
                    <a:bodyPr/>
                    <a:lstStyle/>
                    <a:p>
                      <a:pPr algn="ctr"/>
                      <a:r>
                        <a:rPr lang="en-US" sz="1800" dirty="0">
                          <a:solidFill>
                            <a:schemeClr val="bg1"/>
                          </a:solidFill>
                        </a:rPr>
                        <a:t>3.125 mg BID</a:t>
                      </a:r>
                    </a:p>
                  </a:txBody>
                  <a:tcPr marL="68580" marR="68580" marT="34290" marB="34290" anchor="ctr">
                    <a:noFill/>
                  </a:tcPr>
                </a:tc>
                <a:extLst>
                  <a:ext uri="{0D108BD9-81ED-4DB2-BD59-A6C34878D82A}">
                    <a16:rowId xmlns:a16="http://schemas.microsoft.com/office/drawing/2014/main" val="3672308885"/>
                  </a:ext>
                </a:extLst>
              </a:tr>
              <a:tr h="515030">
                <a:tc>
                  <a:txBody>
                    <a:bodyPr/>
                    <a:lstStyle/>
                    <a:p>
                      <a:r>
                        <a:rPr lang="en-US" sz="2100" dirty="0">
                          <a:solidFill>
                            <a:schemeClr val="bg1"/>
                          </a:solidFill>
                        </a:rPr>
                        <a:t>Intermediate</a:t>
                      </a:r>
                    </a:p>
                  </a:txBody>
                  <a:tcPr marL="68580" marR="68580" marT="34290" marB="34290" anchor="ctr">
                    <a:noFill/>
                  </a:tcPr>
                </a:tc>
                <a:tc>
                  <a:txBody>
                    <a:bodyPr/>
                    <a:lstStyle/>
                    <a:p>
                      <a:pPr algn="ctr"/>
                      <a:r>
                        <a:rPr lang="en-US" sz="1800" dirty="0">
                          <a:solidFill>
                            <a:schemeClr val="bg1"/>
                          </a:solidFill>
                        </a:rPr>
                        <a:t>25 mg BID</a:t>
                      </a:r>
                    </a:p>
                  </a:txBody>
                  <a:tcPr marL="68580" marR="68580" marT="34290" marB="34290" anchor="ctr">
                    <a:noFill/>
                  </a:tcPr>
                </a:tc>
                <a:tc>
                  <a:txBody>
                    <a:bodyPr/>
                    <a:lstStyle/>
                    <a:p>
                      <a:pPr algn="ctr"/>
                      <a:r>
                        <a:rPr lang="en-US" sz="1800" dirty="0">
                          <a:solidFill>
                            <a:schemeClr val="bg1"/>
                          </a:solidFill>
                        </a:rPr>
                        <a:t>2.5 mg OD</a:t>
                      </a:r>
                    </a:p>
                  </a:txBody>
                  <a:tcPr marL="68580" marR="68580" marT="34290" marB="34290" anchor="ctr">
                    <a:noFill/>
                  </a:tcPr>
                </a:tc>
                <a:tc>
                  <a:txBody>
                    <a:bodyPr/>
                    <a:lstStyle/>
                    <a:p>
                      <a:pPr algn="ctr"/>
                      <a:r>
                        <a:rPr lang="en-US" sz="1800" dirty="0">
                          <a:solidFill>
                            <a:schemeClr val="bg1"/>
                          </a:solidFill>
                        </a:rPr>
                        <a:t>25 mg OD</a:t>
                      </a:r>
                    </a:p>
                  </a:txBody>
                  <a:tcPr marL="68580" marR="68580" marT="34290" marB="34290" anchor="ctr">
                    <a:noFill/>
                  </a:tcPr>
                </a:tc>
                <a:tc>
                  <a:txBody>
                    <a:bodyPr/>
                    <a:lstStyle/>
                    <a:p>
                      <a:pPr algn="ctr"/>
                      <a:r>
                        <a:rPr lang="en-US" sz="1800" dirty="0">
                          <a:solidFill>
                            <a:schemeClr val="bg1"/>
                          </a:solidFill>
                        </a:rPr>
                        <a:t>6.25 mg BID</a:t>
                      </a:r>
                    </a:p>
                  </a:txBody>
                  <a:tcPr marL="68580" marR="68580" marT="34290" marB="34290" anchor="ctr">
                    <a:noFill/>
                  </a:tcPr>
                </a:tc>
                <a:extLst>
                  <a:ext uri="{0D108BD9-81ED-4DB2-BD59-A6C34878D82A}">
                    <a16:rowId xmlns:a16="http://schemas.microsoft.com/office/drawing/2014/main" val="2167986470"/>
                  </a:ext>
                </a:extLst>
              </a:tr>
              <a:tr h="515030">
                <a:tc>
                  <a:txBody>
                    <a:bodyPr/>
                    <a:lstStyle/>
                    <a:p>
                      <a:r>
                        <a:rPr lang="en-US" sz="2100" dirty="0">
                          <a:solidFill>
                            <a:schemeClr val="bg1"/>
                          </a:solidFill>
                        </a:rPr>
                        <a:t>Standard</a:t>
                      </a:r>
                    </a:p>
                  </a:txBody>
                  <a:tcPr marL="68580" marR="68580" marT="34290" marB="34290" anchor="ctr">
                    <a:noFill/>
                  </a:tcPr>
                </a:tc>
                <a:tc>
                  <a:txBody>
                    <a:bodyPr/>
                    <a:lstStyle/>
                    <a:p>
                      <a:pPr algn="ctr"/>
                      <a:r>
                        <a:rPr lang="en-US" sz="1800" dirty="0">
                          <a:solidFill>
                            <a:schemeClr val="bg1"/>
                          </a:solidFill>
                        </a:rPr>
                        <a:t>50 mg BID</a:t>
                      </a:r>
                    </a:p>
                  </a:txBody>
                  <a:tcPr marL="68580" marR="68580" marT="34290" marB="34290" anchor="ctr">
                    <a:noFill/>
                  </a:tcPr>
                </a:tc>
                <a:tc>
                  <a:txBody>
                    <a:bodyPr/>
                    <a:lstStyle/>
                    <a:p>
                      <a:pPr algn="ctr"/>
                      <a:r>
                        <a:rPr lang="en-US" sz="1800" dirty="0">
                          <a:solidFill>
                            <a:schemeClr val="bg1"/>
                          </a:solidFill>
                        </a:rPr>
                        <a:t>5.0 mg OD</a:t>
                      </a:r>
                    </a:p>
                  </a:txBody>
                  <a:tcPr marL="68580" marR="68580" marT="34290" marB="34290" anchor="ctr">
                    <a:noFill/>
                  </a:tcPr>
                </a:tc>
                <a:tc>
                  <a:txBody>
                    <a:bodyPr/>
                    <a:lstStyle/>
                    <a:p>
                      <a:pPr algn="ctr"/>
                      <a:r>
                        <a:rPr lang="en-US" sz="1800" dirty="0">
                          <a:solidFill>
                            <a:schemeClr val="bg1"/>
                          </a:solidFill>
                        </a:rPr>
                        <a:t>50 mg</a:t>
                      </a:r>
                      <a:r>
                        <a:rPr lang="en-US" sz="1800" baseline="0" dirty="0">
                          <a:solidFill>
                            <a:schemeClr val="bg1"/>
                          </a:solidFill>
                        </a:rPr>
                        <a:t> OD</a:t>
                      </a:r>
                      <a:endParaRPr lang="en-US" sz="1800" dirty="0">
                        <a:solidFill>
                          <a:schemeClr val="bg1"/>
                        </a:solidFill>
                      </a:endParaRPr>
                    </a:p>
                  </a:txBody>
                  <a:tcPr marL="68580" marR="68580" marT="34290" marB="34290" anchor="ctr">
                    <a:noFill/>
                  </a:tcPr>
                </a:tc>
                <a:tc>
                  <a:txBody>
                    <a:bodyPr/>
                    <a:lstStyle/>
                    <a:p>
                      <a:pPr algn="ctr"/>
                      <a:r>
                        <a:rPr lang="en-US" sz="1800" dirty="0">
                          <a:solidFill>
                            <a:schemeClr val="bg1"/>
                          </a:solidFill>
                        </a:rPr>
                        <a:t>12.5 mg</a:t>
                      </a:r>
                      <a:r>
                        <a:rPr lang="en-US" sz="1800" baseline="0" dirty="0">
                          <a:solidFill>
                            <a:schemeClr val="bg1"/>
                          </a:solidFill>
                        </a:rPr>
                        <a:t> BID</a:t>
                      </a:r>
                      <a:endParaRPr lang="en-US" sz="1800" dirty="0">
                        <a:solidFill>
                          <a:schemeClr val="bg1"/>
                        </a:solidFill>
                      </a:endParaRPr>
                    </a:p>
                  </a:txBody>
                  <a:tcPr marL="68580" marR="68580" marT="34290" marB="34290" anchor="ctr">
                    <a:noFill/>
                  </a:tcPr>
                </a:tc>
                <a:extLst>
                  <a:ext uri="{0D108BD9-81ED-4DB2-BD59-A6C34878D82A}">
                    <a16:rowId xmlns:a16="http://schemas.microsoft.com/office/drawing/2014/main" val="1632441202"/>
                  </a:ext>
                </a:extLst>
              </a:tr>
              <a:tr h="515030">
                <a:tc>
                  <a:txBody>
                    <a:bodyPr/>
                    <a:lstStyle/>
                    <a:p>
                      <a:r>
                        <a:rPr lang="en-US" sz="2100" dirty="0">
                          <a:solidFill>
                            <a:schemeClr val="bg1"/>
                          </a:solidFill>
                        </a:rPr>
                        <a:t>High</a:t>
                      </a:r>
                    </a:p>
                  </a:txBody>
                  <a:tcPr marL="68580" marR="68580" marT="34290" marB="34290" anchor="ctr">
                    <a:noFill/>
                  </a:tcPr>
                </a:tc>
                <a:tc>
                  <a:txBody>
                    <a:bodyPr/>
                    <a:lstStyle/>
                    <a:p>
                      <a:pPr algn="ctr"/>
                      <a:r>
                        <a:rPr lang="en-US" sz="1800" dirty="0">
                          <a:solidFill>
                            <a:schemeClr val="bg1"/>
                          </a:solidFill>
                        </a:rPr>
                        <a:t>&gt; 50 mg BID</a:t>
                      </a:r>
                    </a:p>
                  </a:txBody>
                  <a:tcPr marL="68580" marR="68580" marT="34290" marB="34290" anchor="ctr">
                    <a:noFill/>
                  </a:tcPr>
                </a:tc>
                <a:tc>
                  <a:txBody>
                    <a:bodyPr/>
                    <a:lstStyle/>
                    <a:p>
                      <a:pPr algn="ctr"/>
                      <a:r>
                        <a:rPr lang="en-US" sz="1800" dirty="0">
                          <a:solidFill>
                            <a:schemeClr val="bg1"/>
                          </a:solidFill>
                        </a:rPr>
                        <a:t>&gt; 5.0 mg OD</a:t>
                      </a:r>
                    </a:p>
                  </a:txBody>
                  <a:tcPr marL="68580" marR="68580" marT="34290" marB="34290" anchor="ctr">
                    <a:noFill/>
                  </a:tcPr>
                </a:tc>
                <a:tc>
                  <a:txBody>
                    <a:bodyPr/>
                    <a:lstStyle/>
                    <a:p>
                      <a:pPr algn="ctr"/>
                      <a:r>
                        <a:rPr lang="en-US" sz="1800" dirty="0">
                          <a:solidFill>
                            <a:schemeClr val="bg1"/>
                          </a:solidFill>
                        </a:rPr>
                        <a:t>&gt; 50 mg OD</a:t>
                      </a:r>
                    </a:p>
                  </a:txBody>
                  <a:tcPr marL="68580" marR="68580" marT="34290" marB="34290" anchor="ctr">
                    <a:noFill/>
                  </a:tcPr>
                </a:tc>
                <a:tc>
                  <a:txBody>
                    <a:bodyPr/>
                    <a:lstStyle/>
                    <a:p>
                      <a:pPr algn="ctr"/>
                      <a:r>
                        <a:rPr lang="en-US" sz="1800" dirty="0">
                          <a:solidFill>
                            <a:schemeClr val="bg1"/>
                          </a:solidFill>
                        </a:rPr>
                        <a:t>25 mg BID</a:t>
                      </a:r>
                    </a:p>
                  </a:txBody>
                  <a:tcPr marL="68580" marR="68580" marT="34290" marB="34290" anchor="ctr">
                    <a:noFill/>
                  </a:tcPr>
                </a:tc>
                <a:extLst>
                  <a:ext uri="{0D108BD9-81ED-4DB2-BD59-A6C34878D82A}">
                    <a16:rowId xmlns:a16="http://schemas.microsoft.com/office/drawing/2014/main" val="616195411"/>
                  </a:ext>
                </a:extLst>
              </a:tr>
              <a:tr h="515030">
                <a:tc>
                  <a:txBody>
                    <a:bodyPr/>
                    <a:lstStyle/>
                    <a:p>
                      <a:r>
                        <a:rPr lang="en-US" sz="2100" dirty="0">
                          <a:solidFill>
                            <a:schemeClr val="bg1"/>
                          </a:solidFill>
                        </a:rPr>
                        <a:t>Excessive</a:t>
                      </a:r>
                    </a:p>
                  </a:txBody>
                  <a:tcPr marL="68580" marR="68580" marT="34290" marB="34290" anchor="ctr">
                    <a:noFill/>
                  </a:tcPr>
                </a:tc>
                <a:tc>
                  <a:txBody>
                    <a:bodyPr/>
                    <a:lstStyle/>
                    <a:p>
                      <a:pPr algn="ctr"/>
                      <a:r>
                        <a:rPr lang="en-US" sz="1800" dirty="0">
                          <a:solidFill>
                            <a:schemeClr val="bg1"/>
                          </a:solidFill>
                        </a:rPr>
                        <a:t>&gt; 100 mg BID</a:t>
                      </a:r>
                    </a:p>
                  </a:txBody>
                  <a:tcPr marL="68580" marR="68580" marT="34290" marB="34290" anchor="ctr">
                    <a:noFill/>
                  </a:tcPr>
                </a:tc>
                <a:tc>
                  <a:txBody>
                    <a:bodyPr/>
                    <a:lstStyle/>
                    <a:p>
                      <a:pPr algn="ctr"/>
                      <a:r>
                        <a:rPr lang="en-US" sz="1800" dirty="0">
                          <a:solidFill>
                            <a:schemeClr val="bg1"/>
                          </a:solidFill>
                        </a:rPr>
                        <a:t>&gt; 10 mg OD</a:t>
                      </a:r>
                    </a:p>
                  </a:txBody>
                  <a:tcPr marL="68580" marR="68580" marT="34290" marB="34290" anchor="ctr">
                    <a:noFill/>
                  </a:tcPr>
                </a:tc>
                <a:tc>
                  <a:txBody>
                    <a:bodyPr/>
                    <a:lstStyle/>
                    <a:p>
                      <a:pPr algn="ctr"/>
                      <a:r>
                        <a:rPr lang="en-US" sz="1800" dirty="0">
                          <a:solidFill>
                            <a:schemeClr val="bg1"/>
                          </a:solidFill>
                        </a:rPr>
                        <a:t>&gt; 100 mg OD</a:t>
                      </a:r>
                    </a:p>
                  </a:txBody>
                  <a:tcPr marL="68580" marR="68580" marT="34290" marB="34290" anchor="ctr">
                    <a:noFill/>
                  </a:tcPr>
                </a:tc>
                <a:tc>
                  <a:txBody>
                    <a:bodyPr/>
                    <a:lstStyle/>
                    <a:p>
                      <a:pPr algn="ctr"/>
                      <a:r>
                        <a:rPr lang="en-US" sz="1800" dirty="0">
                          <a:solidFill>
                            <a:schemeClr val="bg1"/>
                          </a:solidFill>
                        </a:rPr>
                        <a:t>&gt; 25 mg BID</a:t>
                      </a:r>
                    </a:p>
                  </a:txBody>
                  <a:tcPr marL="68580" marR="68580" marT="34290" marB="34290" anchor="ctr">
                    <a:noFill/>
                  </a:tcPr>
                </a:tc>
                <a:extLst>
                  <a:ext uri="{0D108BD9-81ED-4DB2-BD59-A6C34878D82A}">
                    <a16:rowId xmlns:a16="http://schemas.microsoft.com/office/drawing/2014/main" val="176395264"/>
                  </a:ext>
                </a:extLst>
              </a:tr>
            </a:tbl>
          </a:graphicData>
        </a:graphic>
      </p:graphicFrame>
    </p:spTree>
    <p:extLst>
      <p:ext uri="{BB962C8B-B14F-4D97-AF65-F5344CB8AC3E}">
        <p14:creationId xmlns:p14="http://schemas.microsoft.com/office/powerpoint/2010/main" val="3781733634"/>
      </p:ext>
    </p:extLst>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49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bwMode="auto">
          <a:xfrm>
            <a:off x="1905000" y="4876800"/>
            <a:ext cx="4343400" cy="0"/>
          </a:xfrm>
          <a:prstGeom prst="line">
            <a:avLst/>
          </a:prstGeom>
          <a:solidFill>
            <a:schemeClr val="accent1"/>
          </a:solidFill>
          <a:ln w="38100" cap="flat" cmpd="sng" algn="ctr">
            <a:solidFill>
              <a:srgbClr val="FFC000"/>
            </a:solidFill>
            <a:prstDash val="solid"/>
            <a:round/>
            <a:headEnd type="none" w="med" len="med"/>
            <a:tailEnd type="none" w="med" len="med"/>
          </a:ln>
          <a:effectLst/>
        </p:spPr>
      </p:cxnSp>
      <p:cxnSp>
        <p:nvCxnSpPr>
          <p:cNvPr id="7" name="Straight Connector 6"/>
          <p:cNvCxnSpPr/>
          <p:nvPr/>
        </p:nvCxnSpPr>
        <p:spPr bwMode="auto">
          <a:xfrm>
            <a:off x="7620000" y="4724400"/>
            <a:ext cx="1447800" cy="0"/>
          </a:xfrm>
          <a:prstGeom prst="line">
            <a:avLst/>
          </a:prstGeom>
          <a:solidFill>
            <a:schemeClr val="accent1"/>
          </a:solidFill>
          <a:ln w="38100" cap="flat" cmpd="sng" algn="ctr">
            <a:solidFill>
              <a:srgbClr val="FFC000"/>
            </a:solidFill>
            <a:prstDash val="solid"/>
            <a:round/>
            <a:headEnd type="none" w="med" len="med"/>
            <a:tailEnd type="none" w="med" len="med"/>
          </a:ln>
          <a:effectLst/>
        </p:spPr>
      </p:cxnSp>
    </p:spTree>
    <p:extLst>
      <p:ext uri="{BB962C8B-B14F-4D97-AF65-F5344CB8AC3E}">
        <p14:creationId xmlns:p14="http://schemas.microsoft.com/office/powerpoint/2010/main" val="324900397"/>
      </p:ext>
    </p:extLst>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800" b="1" dirty="0"/>
              <a:t>DISABUSE  Scale</a:t>
            </a:r>
          </a:p>
        </p:txBody>
      </p:sp>
      <p:sp>
        <p:nvSpPr>
          <p:cNvPr id="3" name="Subtitle 2"/>
          <p:cNvSpPr>
            <a:spLocks noGrp="1"/>
          </p:cNvSpPr>
          <p:nvPr>
            <p:ph type="subTitle" idx="1"/>
          </p:nvPr>
        </p:nvSpPr>
        <p:spPr/>
        <p:txBody>
          <a:bodyPr/>
          <a:lstStyle/>
          <a:p>
            <a:r>
              <a:rPr lang="en-US" b="1" u="sng" dirty="0"/>
              <a:t>D</a:t>
            </a:r>
            <a:r>
              <a:rPr lang="en-US" dirty="0"/>
              <a:t>rug </a:t>
            </a:r>
            <a:r>
              <a:rPr lang="en-US" b="1" u="sng" dirty="0"/>
              <a:t>I</a:t>
            </a:r>
            <a:r>
              <a:rPr lang="en-US" dirty="0"/>
              <a:t>mplementation </a:t>
            </a:r>
            <a:r>
              <a:rPr lang="en-US" b="1" u="sng" dirty="0"/>
              <a:t>S</a:t>
            </a:r>
            <a:r>
              <a:rPr lang="en-US" dirty="0"/>
              <a:t>trategy for </a:t>
            </a:r>
            <a:r>
              <a:rPr lang="en-US" b="1" u="sng" dirty="0"/>
              <a:t>A</a:t>
            </a:r>
            <a:r>
              <a:rPr lang="en-US" dirty="0"/>
              <a:t>ppropriate </a:t>
            </a:r>
            <a:r>
              <a:rPr lang="en-US" b="1" u="sng" dirty="0"/>
              <a:t>B</a:t>
            </a:r>
            <a:r>
              <a:rPr lang="en-US" dirty="0"/>
              <a:t>eta-blocker </a:t>
            </a:r>
            <a:r>
              <a:rPr lang="en-US" b="1" u="sng" dirty="0" err="1"/>
              <a:t>US</a:t>
            </a:r>
            <a:r>
              <a:rPr lang="en-US" dirty="0" err="1"/>
              <a:t>e</a:t>
            </a:r>
            <a:r>
              <a:rPr lang="en-US" dirty="0"/>
              <a:t> in the </a:t>
            </a:r>
            <a:r>
              <a:rPr lang="en-US" b="1" u="sng" dirty="0"/>
              <a:t>E</a:t>
            </a:r>
            <a:r>
              <a:rPr lang="en-US" dirty="0"/>
              <a:t>lderly</a:t>
            </a:r>
          </a:p>
        </p:txBody>
      </p:sp>
    </p:spTree>
    <p:extLst>
      <p:ext uri="{BB962C8B-B14F-4D97-AF65-F5344CB8AC3E}">
        <p14:creationId xmlns:p14="http://schemas.microsoft.com/office/powerpoint/2010/main" val="3933380241"/>
      </p:ext>
    </p:extLst>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DISABUSE Scale</a:t>
            </a:r>
          </a:p>
        </p:txBody>
      </p:sp>
      <p:sp>
        <p:nvSpPr>
          <p:cNvPr id="3" name="Content Placeholder 2"/>
          <p:cNvSpPr>
            <a:spLocks noGrp="1"/>
          </p:cNvSpPr>
          <p:nvPr>
            <p:ph idx="1"/>
          </p:nvPr>
        </p:nvSpPr>
        <p:spPr>
          <a:xfrm>
            <a:off x="685800" y="1828800"/>
            <a:ext cx="7772400" cy="4114800"/>
          </a:xfrm>
        </p:spPr>
        <p:txBody>
          <a:bodyPr/>
          <a:lstStyle/>
          <a:p>
            <a:r>
              <a:rPr lang="en-CA" sz="2800" dirty="0"/>
              <a:t>Age 65-70: Maximum 50 mg BID </a:t>
            </a:r>
            <a:r>
              <a:rPr lang="en-CA" sz="2800" dirty="0" err="1"/>
              <a:t>metoprolol</a:t>
            </a:r>
            <a:r>
              <a:rPr lang="en-CA" sz="2800" dirty="0"/>
              <a:t> or equivalent.</a:t>
            </a:r>
          </a:p>
          <a:p>
            <a:r>
              <a:rPr lang="en-CA" sz="2800" dirty="0"/>
              <a:t>Age 70-75: Maximum 37.5 mg BID </a:t>
            </a:r>
            <a:r>
              <a:rPr lang="en-CA" sz="2800" dirty="0" err="1"/>
              <a:t>metoprolol</a:t>
            </a:r>
            <a:r>
              <a:rPr lang="en-CA" sz="2800" dirty="0"/>
              <a:t> or equivalent.</a:t>
            </a:r>
          </a:p>
          <a:p>
            <a:r>
              <a:rPr lang="en-CA" sz="2800" dirty="0"/>
              <a:t>Age 75-80: Maximum 25 mg BID </a:t>
            </a:r>
            <a:r>
              <a:rPr lang="en-CA" sz="2800" dirty="0" err="1"/>
              <a:t>metoprolol</a:t>
            </a:r>
            <a:r>
              <a:rPr lang="en-CA" sz="2800" dirty="0"/>
              <a:t> or equivalent.</a:t>
            </a:r>
          </a:p>
          <a:p>
            <a:r>
              <a:rPr lang="en-CA" sz="2800" dirty="0"/>
              <a:t>Age 80-85: Maximum 12.5 mg BID </a:t>
            </a:r>
            <a:r>
              <a:rPr lang="en-CA" sz="2800" dirty="0" err="1"/>
              <a:t>metoprolol</a:t>
            </a:r>
            <a:r>
              <a:rPr lang="en-CA" sz="2800" dirty="0"/>
              <a:t> or equivalent.</a:t>
            </a:r>
          </a:p>
          <a:p>
            <a:r>
              <a:rPr lang="en-CA" sz="2800" dirty="0"/>
              <a:t>Above age 85: Maximum 12.5 mg OD metoprolol or equivalent (or none).</a:t>
            </a:r>
          </a:p>
        </p:txBody>
      </p:sp>
    </p:spTree>
    <p:extLst>
      <p:ext uri="{BB962C8B-B14F-4D97-AF65-F5344CB8AC3E}">
        <p14:creationId xmlns:p14="http://schemas.microsoft.com/office/powerpoint/2010/main" val="3855320227"/>
      </p:ext>
    </p:extLst>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2" name="Title 3"/>
          <p:cNvSpPr>
            <a:spLocks noGrp="1"/>
          </p:cNvSpPr>
          <p:nvPr>
            <p:ph type="title"/>
          </p:nvPr>
        </p:nvSpPr>
        <p:spPr/>
        <p:txBody>
          <a:bodyPr/>
          <a:lstStyle/>
          <a:p>
            <a:pPr eaLnBrk="1" hangingPunct="1"/>
            <a:r>
              <a:rPr lang="en-CA" altLang="en-US" sz="3200"/>
              <a:t>CVToolbox Downloads</a:t>
            </a:r>
            <a:br>
              <a:rPr lang="en-CA" altLang="en-US" sz="2400"/>
            </a:br>
            <a:r>
              <a:rPr lang="en-CA" altLang="en-US" sz="2400">
                <a:hlinkClick r:id="rId2"/>
              </a:rPr>
              <a:t>http://www.cvtoolbox.com/downloads/downloads.html</a:t>
            </a:r>
            <a:endParaRPr lang="en-CA" altLang="en-US" sz="2400"/>
          </a:p>
        </p:txBody>
      </p:sp>
      <p:pic>
        <p:nvPicPr>
          <p:cNvPr id="8704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38400" y="1263650"/>
            <a:ext cx="4267200" cy="5549900"/>
          </a:xfrm>
        </p:spPr>
      </p:pic>
      <p:sp>
        <p:nvSpPr>
          <p:cNvPr id="87044" name="Footer Placeholder 3"/>
          <p:cNvSpPr>
            <a:spLocks noGrp="1"/>
          </p:cNvSpPr>
          <p:nvPr>
            <p:ph type="ftr" sz="quarter" idx="4294967295"/>
          </p:nvPr>
        </p:nvSpPr>
        <p:spPr bwMode="auto">
          <a:xfrm>
            <a:off x="0" y="6237288"/>
            <a:ext cx="76962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har char="•"/>
              <a:defRPr sz="3200">
                <a:solidFill>
                  <a:schemeClr val="bg1"/>
                </a:solidFill>
                <a:latin typeface="Times New Roman" pitchFamily="18" charset="0"/>
              </a:defRPr>
            </a:lvl1pPr>
            <a:lvl2pPr marL="742950" indent="-285750" algn="l" eaLnBrk="0" hangingPunct="0">
              <a:spcBef>
                <a:spcPct val="20000"/>
              </a:spcBef>
              <a:buChar char="–"/>
              <a:defRPr sz="2800">
                <a:solidFill>
                  <a:schemeClr val="bg1"/>
                </a:solidFill>
                <a:latin typeface="Times New Roman" pitchFamily="18" charset="0"/>
              </a:defRPr>
            </a:lvl2pPr>
            <a:lvl3pPr marL="1143000" indent="-228600" algn="l" eaLnBrk="0" hangingPunct="0">
              <a:spcBef>
                <a:spcPct val="20000"/>
              </a:spcBef>
              <a:buChar char="•"/>
              <a:defRPr sz="2400">
                <a:solidFill>
                  <a:schemeClr val="bg1"/>
                </a:solidFill>
                <a:latin typeface="Times New Roman" pitchFamily="18" charset="0"/>
              </a:defRPr>
            </a:lvl3pPr>
            <a:lvl4pPr marL="1600200" indent="-228600" algn="l" eaLnBrk="0" hangingPunct="0">
              <a:spcBef>
                <a:spcPct val="20000"/>
              </a:spcBef>
              <a:buChar char="–"/>
              <a:defRPr sz="2000">
                <a:solidFill>
                  <a:schemeClr val="bg1"/>
                </a:solidFill>
                <a:latin typeface="Times New Roman" pitchFamily="18" charset="0"/>
              </a:defRPr>
            </a:lvl4pPr>
            <a:lvl5pPr marL="2057400" indent="-228600" algn="l"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r" eaLnBrk="1" hangingPunct="1">
              <a:spcBef>
                <a:spcPct val="0"/>
              </a:spcBef>
              <a:buFontTx/>
              <a:buNone/>
            </a:pPr>
            <a:r>
              <a:rPr lang="en-US" altLang="en-US" sz="1400" i="0">
                <a:solidFill>
                  <a:schemeClr val="folHlink"/>
                </a:solidFill>
              </a:rPr>
              <a:t>© Continuing Medical Implementation ®                                       …..</a:t>
            </a:r>
            <a:r>
              <a:rPr lang="en-US" altLang="en-US" sz="1400">
                <a:solidFill>
                  <a:schemeClr val="folHlink"/>
                </a:solidFill>
              </a:rPr>
              <a:t>.bridging the care gap </a:t>
            </a:r>
          </a:p>
        </p:txBody>
      </p:sp>
    </p:spTree>
    <p:extLst>
      <p:ext uri="{BB962C8B-B14F-4D97-AF65-F5344CB8AC3E}">
        <p14:creationId xmlns:p14="http://schemas.microsoft.com/office/powerpoint/2010/main" val="52283294"/>
      </p:ext>
    </p:extLst>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CA" altLang="en-US"/>
              <a:t>Heart Failure Tool</a:t>
            </a:r>
          </a:p>
        </p:txBody>
      </p:sp>
      <p:pic>
        <p:nvPicPr>
          <p:cNvPr id="8806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1541463"/>
            <a:ext cx="8001000" cy="5164137"/>
          </a:xfrm>
        </p:spPr>
      </p:pic>
      <p:sp>
        <p:nvSpPr>
          <p:cNvPr id="88068" name="Footer Placeholder 3"/>
          <p:cNvSpPr>
            <a:spLocks noGrp="1"/>
          </p:cNvSpPr>
          <p:nvPr>
            <p:ph type="ftr" sz="quarter" idx="4294967295"/>
          </p:nvPr>
        </p:nvSpPr>
        <p:spPr bwMode="auto">
          <a:xfrm>
            <a:off x="685800" y="6248400"/>
            <a:ext cx="76962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har char="•"/>
              <a:defRPr sz="3200">
                <a:solidFill>
                  <a:schemeClr val="bg1"/>
                </a:solidFill>
                <a:latin typeface="Times New Roman" pitchFamily="18" charset="0"/>
              </a:defRPr>
            </a:lvl1pPr>
            <a:lvl2pPr marL="742950" indent="-285750" algn="l" eaLnBrk="0" hangingPunct="0">
              <a:spcBef>
                <a:spcPct val="20000"/>
              </a:spcBef>
              <a:buChar char="–"/>
              <a:defRPr sz="2800">
                <a:solidFill>
                  <a:schemeClr val="bg1"/>
                </a:solidFill>
                <a:latin typeface="Times New Roman" pitchFamily="18" charset="0"/>
              </a:defRPr>
            </a:lvl2pPr>
            <a:lvl3pPr marL="1143000" indent="-228600" algn="l" eaLnBrk="0" hangingPunct="0">
              <a:spcBef>
                <a:spcPct val="20000"/>
              </a:spcBef>
              <a:buChar char="•"/>
              <a:defRPr sz="2400">
                <a:solidFill>
                  <a:schemeClr val="bg1"/>
                </a:solidFill>
                <a:latin typeface="Times New Roman" pitchFamily="18" charset="0"/>
              </a:defRPr>
            </a:lvl3pPr>
            <a:lvl4pPr marL="1600200" indent="-228600" algn="l" eaLnBrk="0" hangingPunct="0">
              <a:spcBef>
                <a:spcPct val="20000"/>
              </a:spcBef>
              <a:buChar char="–"/>
              <a:defRPr sz="2000">
                <a:solidFill>
                  <a:schemeClr val="bg1"/>
                </a:solidFill>
                <a:latin typeface="Times New Roman" pitchFamily="18" charset="0"/>
              </a:defRPr>
            </a:lvl4pPr>
            <a:lvl5pPr marL="2057400" indent="-228600" algn="l"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r" eaLnBrk="1" hangingPunct="1">
              <a:spcBef>
                <a:spcPct val="0"/>
              </a:spcBef>
              <a:buFontTx/>
              <a:buNone/>
            </a:pPr>
            <a:r>
              <a:rPr lang="en-US" altLang="en-US" sz="1400" i="0">
                <a:solidFill>
                  <a:schemeClr val="folHlink"/>
                </a:solidFill>
              </a:rPr>
              <a:t>© Continuing Medical Implementation ®                                       …..</a:t>
            </a:r>
            <a:r>
              <a:rPr lang="en-US" altLang="en-US" sz="1400">
                <a:solidFill>
                  <a:schemeClr val="folHlink"/>
                </a:solidFill>
              </a:rPr>
              <a:t>.bridging the care gap </a:t>
            </a:r>
          </a:p>
        </p:txBody>
      </p:sp>
    </p:spTree>
    <p:extLst>
      <p:ext uri="{BB962C8B-B14F-4D97-AF65-F5344CB8AC3E}">
        <p14:creationId xmlns:p14="http://schemas.microsoft.com/office/powerpoint/2010/main" val="2575332511"/>
      </p:ext>
    </p:extLst>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90" name="Title 1"/>
          <p:cNvSpPr>
            <a:spLocks noGrp="1"/>
          </p:cNvSpPr>
          <p:nvPr>
            <p:ph type="title"/>
          </p:nvPr>
        </p:nvSpPr>
        <p:spPr>
          <a:xfrm>
            <a:off x="228600" y="228600"/>
            <a:ext cx="3124200" cy="6248400"/>
          </a:xfrm>
        </p:spPr>
        <p:txBody>
          <a:bodyPr/>
          <a:lstStyle/>
          <a:p>
            <a:r>
              <a:rPr lang="en-CA" altLang="en-US"/>
              <a:t>Diuretic Titration</a:t>
            </a:r>
            <a:br>
              <a:rPr lang="en-CA" altLang="en-US"/>
            </a:br>
            <a:r>
              <a:rPr lang="en-CA" altLang="en-US"/>
              <a:t>Tool</a:t>
            </a:r>
          </a:p>
        </p:txBody>
      </p:sp>
      <p:pic>
        <p:nvPicPr>
          <p:cNvPr id="890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75" y="76200"/>
            <a:ext cx="5495925"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318439"/>
      </p:ext>
    </p:extLst>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Title 1"/>
          <p:cNvSpPr>
            <a:spLocks noGrp="1"/>
          </p:cNvSpPr>
          <p:nvPr>
            <p:ph type="title"/>
          </p:nvPr>
        </p:nvSpPr>
        <p:spPr>
          <a:xfrm>
            <a:off x="1219200" y="152400"/>
            <a:ext cx="7772400" cy="1143000"/>
          </a:xfrm>
        </p:spPr>
        <p:txBody>
          <a:bodyPr/>
          <a:lstStyle/>
          <a:p>
            <a:pPr eaLnBrk="1" hangingPunct="1"/>
            <a:r>
              <a:rPr lang="en-CA" altLang="en-US"/>
              <a:t>Lasix Edema Grading Scale (LEGS) Scale</a:t>
            </a:r>
          </a:p>
        </p:txBody>
      </p:sp>
      <p:sp>
        <p:nvSpPr>
          <p:cNvPr id="51203" name="Content Placeholder 2"/>
          <p:cNvSpPr>
            <a:spLocks noGrp="1"/>
          </p:cNvSpPr>
          <p:nvPr>
            <p:ph idx="1"/>
          </p:nvPr>
        </p:nvSpPr>
        <p:spPr>
          <a:xfrm>
            <a:off x="685800" y="1676400"/>
            <a:ext cx="7772400" cy="4114800"/>
          </a:xfrm>
        </p:spPr>
        <p:txBody>
          <a:bodyPr/>
          <a:lstStyle/>
          <a:p>
            <a:pPr eaLnBrk="1" hangingPunct="1"/>
            <a:r>
              <a:rPr lang="en-CA" altLang="en-US" sz="2800" dirty="0"/>
              <a:t>Edema to ankles: Furosemide 20 mg daily</a:t>
            </a:r>
          </a:p>
          <a:p>
            <a:r>
              <a:rPr lang="en-CA" altLang="en-US" sz="2800" dirty="0"/>
              <a:t>Edema to mid shin: Furosemide 40 mg daily</a:t>
            </a:r>
          </a:p>
          <a:p>
            <a:r>
              <a:rPr lang="en-CA" altLang="en-US" sz="2800" dirty="0"/>
              <a:t>Edema to knees: Furosemide 60 mg daily</a:t>
            </a:r>
          </a:p>
          <a:p>
            <a:r>
              <a:rPr lang="en-CA" altLang="en-US" sz="2800" dirty="0"/>
              <a:t>Edema to mid thigh: Furosemide 80 mg daily</a:t>
            </a:r>
          </a:p>
          <a:p>
            <a:pPr eaLnBrk="1" hangingPunct="1"/>
            <a:r>
              <a:rPr lang="en-CA" altLang="en-US" sz="2800" dirty="0"/>
              <a:t>Double diuretic dose to BID if renal failure</a:t>
            </a:r>
          </a:p>
          <a:p>
            <a:pPr eaLnBrk="1" hangingPunct="1"/>
            <a:r>
              <a:rPr lang="en-CA" altLang="en-US" sz="2800" dirty="0"/>
              <a:t>Add low dose spironolactone 12.5 – 25 mg for persisting symptoms and mortality reduction</a:t>
            </a:r>
          </a:p>
          <a:p>
            <a:pPr lvl="1" eaLnBrk="1" hangingPunct="1"/>
            <a:r>
              <a:rPr lang="en-CA" altLang="en-US" sz="2400" dirty="0"/>
              <a:t>Target K 4.0-5.5</a:t>
            </a:r>
          </a:p>
          <a:p>
            <a:pPr eaLnBrk="1" hangingPunct="1"/>
            <a:r>
              <a:rPr lang="en-CA" altLang="en-US" sz="2800" dirty="0"/>
              <a:t>Reserve ascending limb diuretic for refractory HF, anasarca-under cardiology supervision</a:t>
            </a:r>
          </a:p>
        </p:txBody>
      </p:sp>
    </p:spTree>
    <p:extLst>
      <p:ext uri="{BB962C8B-B14F-4D97-AF65-F5344CB8AC3E}">
        <p14:creationId xmlns:p14="http://schemas.microsoft.com/office/powerpoint/2010/main" val="3024430100"/>
      </p:ext>
    </p:extLst>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4" name="Title 3"/>
          <p:cNvSpPr>
            <a:spLocks noGrp="1"/>
          </p:cNvSpPr>
          <p:nvPr>
            <p:ph type="title"/>
          </p:nvPr>
        </p:nvSpPr>
        <p:spPr>
          <a:xfrm>
            <a:off x="1219200" y="-152400"/>
            <a:ext cx="7772400" cy="1143000"/>
          </a:xfrm>
        </p:spPr>
        <p:txBody>
          <a:bodyPr/>
          <a:lstStyle/>
          <a:p>
            <a:r>
              <a:rPr lang="en-CA" altLang="en-US" dirty="0"/>
              <a:t>Heart Failure Guide</a:t>
            </a:r>
          </a:p>
        </p:txBody>
      </p:sp>
      <p:sp>
        <p:nvSpPr>
          <p:cNvPr id="90117" name="Footer Placeholder 3"/>
          <p:cNvSpPr>
            <a:spLocks noGrp="1"/>
          </p:cNvSpPr>
          <p:nvPr>
            <p:ph type="ftr" sz="quarter" idx="4294967295"/>
          </p:nvPr>
        </p:nvSpPr>
        <p:spPr bwMode="auto">
          <a:xfrm>
            <a:off x="685800" y="6248400"/>
            <a:ext cx="76962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har char="•"/>
              <a:defRPr sz="3200">
                <a:solidFill>
                  <a:schemeClr val="bg1"/>
                </a:solidFill>
                <a:latin typeface="Times New Roman" pitchFamily="18" charset="0"/>
              </a:defRPr>
            </a:lvl1pPr>
            <a:lvl2pPr marL="742950" indent="-285750" algn="l" eaLnBrk="0" hangingPunct="0">
              <a:spcBef>
                <a:spcPct val="20000"/>
              </a:spcBef>
              <a:buChar char="–"/>
              <a:defRPr sz="2800">
                <a:solidFill>
                  <a:schemeClr val="bg1"/>
                </a:solidFill>
                <a:latin typeface="Times New Roman" pitchFamily="18" charset="0"/>
              </a:defRPr>
            </a:lvl2pPr>
            <a:lvl3pPr marL="1143000" indent="-228600" algn="l" eaLnBrk="0" hangingPunct="0">
              <a:spcBef>
                <a:spcPct val="20000"/>
              </a:spcBef>
              <a:buChar char="•"/>
              <a:defRPr sz="2400">
                <a:solidFill>
                  <a:schemeClr val="bg1"/>
                </a:solidFill>
                <a:latin typeface="Times New Roman" pitchFamily="18" charset="0"/>
              </a:defRPr>
            </a:lvl3pPr>
            <a:lvl4pPr marL="1600200" indent="-228600" algn="l" eaLnBrk="0" hangingPunct="0">
              <a:spcBef>
                <a:spcPct val="20000"/>
              </a:spcBef>
              <a:buChar char="–"/>
              <a:defRPr sz="2000">
                <a:solidFill>
                  <a:schemeClr val="bg1"/>
                </a:solidFill>
                <a:latin typeface="Times New Roman" pitchFamily="18" charset="0"/>
              </a:defRPr>
            </a:lvl4pPr>
            <a:lvl5pPr marL="2057400" indent="-228600" algn="l"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r" eaLnBrk="1" hangingPunct="1">
              <a:spcBef>
                <a:spcPct val="0"/>
              </a:spcBef>
              <a:buFontTx/>
              <a:buNone/>
            </a:pPr>
            <a:r>
              <a:rPr lang="en-US" altLang="en-US" sz="1400" i="0">
                <a:solidFill>
                  <a:schemeClr val="folHlink"/>
                </a:solidFill>
              </a:rPr>
              <a:t>© Continuing Medical Implementation ®                                       …..</a:t>
            </a:r>
            <a:r>
              <a:rPr lang="en-US" altLang="en-US" sz="1400">
                <a:solidFill>
                  <a:schemeClr val="folHlink"/>
                </a:solidFill>
              </a:rPr>
              <a:t>.bridging the care gap </a:t>
            </a:r>
          </a:p>
        </p:txBody>
      </p:sp>
      <p:pic>
        <p:nvPicPr>
          <p:cNvPr id="8" name="Content Placeholder 7"/>
          <p:cNvPicPr>
            <a:picLocks noGrp="1" noChangeAspect="1"/>
          </p:cNvPicPr>
          <p:nvPr>
            <p:ph sz="half" idx="1"/>
          </p:nvPr>
        </p:nvPicPr>
        <p:blipFill>
          <a:blip r:embed="rId2"/>
          <a:stretch>
            <a:fillRect/>
          </a:stretch>
        </p:blipFill>
        <p:spPr>
          <a:xfrm>
            <a:off x="1" y="929761"/>
            <a:ext cx="4572000" cy="5896071"/>
          </a:xfrm>
          <a:prstGeom prst="rect">
            <a:avLst/>
          </a:prstGeom>
        </p:spPr>
      </p:pic>
      <p:pic>
        <p:nvPicPr>
          <p:cNvPr id="11" name="Content Placeholder 10"/>
          <p:cNvPicPr>
            <a:picLocks noGrp="1" noChangeAspect="1"/>
          </p:cNvPicPr>
          <p:nvPr>
            <p:ph sz="half" idx="2"/>
          </p:nvPr>
        </p:nvPicPr>
        <p:blipFill>
          <a:blip r:embed="rId3"/>
          <a:stretch>
            <a:fillRect/>
          </a:stretch>
        </p:blipFill>
        <p:spPr>
          <a:xfrm>
            <a:off x="4572000" y="929761"/>
            <a:ext cx="4572000" cy="5896071"/>
          </a:xfrm>
          <a:prstGeom prst="rect">
            <a:avLst/>
          </a:prstGeom>
        </p:spPr>
      </p:pic>
    </p:spTree>
    <p:extLst>
      <p:ext uri="{BB962C8B-B14F-4D97-AF65-F5344CB8AC3E}">
        <p14:creationId xmlns:p14="http://schemas.microsoft.com/office/powerpoint/2010/main" val="285489425"/>
      </p:ext>
    </p:extLst>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138" name="Title 1"/>
          <p:cNvSpPr>
            <a:spLocks noGrp="1"/>
          </p:cNvSpPr>
          <p:nvPr>
            <p:ph type="title"/>
          </p:nvPr>
        </p:nvSpPr>
        <p:spPr>
          <a:xfrm>
            <a:off x="1219200" y="-76200"/>
            <a:ext cx="7772400" cy="1143000"/>
          </a:xfrm>
        </p:spPr>
        <p:txBody>
          <a:bodyPr/>
          <a:lstStyle/>
          <a:p>
            <a:r>
              <a:rPr lang="en-CA" altLang="en-US" dirty="0"/>
              <a:t>Beta Blocker HF </a:t>
            </a:r>
            <a:r>
              <a:rPr lang="en-CA" altLang="en-US" dirty="0" err="1"/>
              <a:t>TitrationTool</a:t>
            </a:r>
            <a:endParaRPr lang="en-CA" altLang="en-US" dirty="0"/>
          </a:p>
        </p:txBody>
      </p:sp>
      <p:pic>
        <p:nvPicPr>
          <p:cNvPr id="9113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019342"/>
            <a:ext cx="9144000" cy="5838658"/>
          </a:xfrm>
        </p:spPr>
      </p:pic>
      <p:sp>
        <p:nvSpPr>
          <p:cNvPr id="91140" name="Footer Placeholder 3"/>
          <p:cNvSpPr>
            <a:spLocks noGrp="1"/>
          </p:cNvSpPr>
          <p:nvPr>
            <p:ph type="ftr" sz="quarter" idx="4294967295"/>
          </p:nvPr>
        </p:nvSpPr>
        <p:spPr bwMode="auto">
          <a:xfrm>
            <a:off x="685800" y="6248400"/>
            <a:ext cx="76962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har char="•"/>
              <a:defRPr sz="3200">
                <a:solidFill>
                  <a:schemeClr val="bg1"/>
                </a:solidFill>
                <a:latin typeface="Times New Roman" pitchFamily="18" charset="0"/>
              </a:defRPr>
            </a:lvl1pPr>
            <a:lvl2pPr marL="742950" indent="-285750" algn="l" eaLnBrk="0" hangingPunct="0">
              <a:spcBef>
                <a:spcPct val="20000"/>
              </a:spcBef>
              <a:buChar char="–"/>
              <a:defRPr sz="2800">
                <a:solidFill>
                  <a:schemeClr val="bg1"/>
                </a:solidFill>
                <a:latin typeface="Times New Roman" pitchFamily="18" charset="0"/>
              </a:defRPr>
            </a:lvl2pPr>
            <a:lvl3pPr marL="1143000" indent="-228600" algn="l" eaLnBrk="0" hangingPunct="0">
              <a:spcBef>
                <a:spcPct val="20000"/>
              </a:spcBef>
              <a:buChar char="•"/>
              <a:defRPr sz="2400">
                <a:solidFill>
                  <a:schemeClr val="bg1"/>
                </a:solidFill>
                <a:latin typeface="Times New Roman" pitchFamily="18" charset="0"/>
              </a:defRPr>
            </a:lvl3pPr>
            <a:lvl4pPr marL="1600200" indent="-228600" algn="l" eaLnBrk="0" hangingPunct="0">
              <a:spcBef>
                <a:spcPct val="20000"/>
              </a:spcBef>
              <a:buChar char="–"/>
              <a:defRPr sz="2000">
                <a:solidFill>
                  <a:schemeClr val="bg1"/>
                </a:solidFill>
                <a:latin typeface="Times New Roman" pitchFamily="18" charset="0"/>
              </a:defRPr>
            </a:lvl4pPr>
            <a:lvl5pPr marL="2057400" indent="-228600" algn="l"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r" eaLnBrk="1" hangingPunct="1">
              <a:spcBef>
                <a:spcPct val="0"/>
              </a:spcBef>
              <a:buFontTx/>
              <a:buNone/>
            </a:pPr>
            <a:r>
              <a:rPr lang="en-US" altLang="en-US" sz="1400" i="0">
                <a:solidFill>
                  <a:schemeClr val="folHlink"/>
                </a:solidFill>
              </a:rPr>
              <a:t>© Continuing Medical Implementation ®                                       …..</a:t>
            </a:r>
            <a:r>
              <a:rPr lang="en-US" altLang="en-US" sz="1400">
                <a:solidFill>
                  <a:schemeClr val="folHlink"/>
                </a:solidFill>
              </a:rPr>
              <a:t>.bridging the care gap </a:t>
            </a:r>
          </a:p>
        </p:txBody>
      </p:sp>
    </p:spTree>
    <p:extLst>
      <p:ext uri="{BB962C8B-B14F-4D97-AF65-F5344CB8AC3E}">
        <p14:creationId xmlns:p14="http://schemas.microsoft.com/office/powerpoint/2010/main" val="342383945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noAutofit/>
          </a:bodyPr>
          <a:lstStyle/>
          <a:p>
            <a:br>
              <a:rPr lang="en-US" sz="3200" dirty="0"/>
            </a:b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79112314"/>
              </p:ext>
            </p:extLst>
          </p:nvPr>
        </p:nvGraphicFramePr>
        <p:xfrm>
          <a:off x="0" y="-457200"/>
          <a:ext cx="9162475" cy="7315194"/>
        </p:xfrm>
        <a:graphic>
          <a:graphicData uri="http://schemas.openxmlformats.org/drawingml/2006/table">
            <a:tbl>
              <a:tblPr firstRow="1" bandRow="1">
                <a:tableStyleId>{5C22544A-7EE6-4342-B048-85BDC9FD1C3A}</a:tableStyleId>
              </a:tblPr>
              <a:tblGrid>
                <a:gridCol w="1832495">
                  <a:extLst>
                    <a:ext uri="{9D8B030D-6E8A-4147-A177-3AD203B41FA5}">
                      <a16:colId xmlns:a16="http://schemas.microsoft.com/office/drawing/2014/main" val="20000"/>
                    </a:ext>
                  </a:extLst>
                </a:gridCol>
                <a:gridCol w="1832495">
                  <a:extLst>
                    <a:ext uri="{9D8B030D-6E8A-4147-A177-3AD203B41FA5}">
                      <a16:colId xmlns:a16="http://schemas.microsoft.com/office/drawing/2014/main" val="1506883906"/>
                    </a:ext>
                  </a:extLst>
                </a:gridCol>
                <a:gridCol w="1832495">
                  <a:extLst>
                    <a:ext uri="{9D8B030D-6E8A-4147-A177-3AD203B41FA5}">
                      <a16:colId xmlns:a16="http://schemas.microsoft.com/office/drawing/2014/main" val="20001"/>
                    </a:ext>
                  </a:extLst>
                </a:gridCol>
                <a:gridCol w="1832495">
                  <a:extLst>
                    <a:ext uri="{9D8B030D-6E8A-4147-A177-3AD203B41FA5}">
                      <a16:colId xmlns:a16="http://schemas.microsoft.com/office/drawing/2014/main" val="20002"/>
                    </a:ext>
                  </a:extLst>
                </a:gridCol>
                <a:gridCol w="1832495">
                  <a:extLst>
                    <a:ext uri="{9D8B030D-6E8A-4147-A177-3AD203B41FA5}">
                      <a16:colId xmlns:a16="http://schemas.microsoft.com/office/drawing/2014/main" val="20003"/>
                    </a:ext>
                  </a:extLst>
                </a:gridCol>
              </a:tblGrid>
              <a:tr h="481263">
                <a:tc gridSpan="5">
                  <a:txBody>
                    <a:bodyPr/>
                    <a:lstStyle/>
                    <a:p>
                      <a:pPr algn="ctr"/>
                      <a:endParaRPr lang="en-US" sz="2400" dirty="0"/>
                    </a:p>
                  </a:txBody>
                  <a:tcPr>
                    <a:solidFill>
                      <a:srgbClr val="008080"/>
                    </a:solidFill>
                  </a:tcPr>
                </a:tc>
                <a:tc hMerge="1">
                  <a:txBody>
                    <a:bodyPr/>
                    <a:lstStyle/>
                    <a:p>
                      <a:endParaRPr lang="en-US"/>
                    </a:p>
                  </a:txBody>
                  <a:tcPr/>
                </a:tc>
                <a:tc hMerge="1">
                  <a:txBody>
                    <a:bodyPr/>
                    <a:lstStyle/>
                    <a:p>
                      <a:pPr algn="ctr"/>
                      <a:endParaRPr lang="en-US" sz="2000" dirty="0"/>
                    </a:p>
                  </a:txBody>
                  <a:tcPr>
                    <a:solidFill>
                      <a:srgbClr val="006666"/>
                    </a:solidFill>
                  </a:tcPr>
                </a:tc>
                <a:tc hMerge="1">
                  <a:txBody>
                    <a:bodyPr/>
                    <a:lstStyle/>
                    <a:p>
                      <a:pPr algn="ctr"/>
                      <a:endParaRPr lang="en-US" sz="2000" dirty="0"/>
                    </a:p>
                  </a:txBody>
                  <a:tcPr>
                    <a:solidFill>
                      <a:srgbClr val="006666"/>
                    </a:solidFill>
                  </a:tcPr>
                </a:tc>
                <a:tc hMerge="1">
                  <a:txBody>
                    <a:bodyPr/>
                    <a:lstStyle/>
                    <a:p>
                      <a:pPr algn="ctr"/>
                      <a:endParaRPr lang="en-US" sz="2000" dirty="0"/>
                    </a:p>
                  </a:txBody>
                  <a:tcPr>
                    <a:solidFill>
                      <a:srgbClr val="006666"/>
                    </a:solidFill>
                  </a:tcPr>
                </a:tc>
                <a:extLst>
                  <a:ext uri="{0D108BD9-81ED-4DB2-BD59-A6C34878D82A}">
                    <a16:rowId xmlns:a16="http://schemas.microsoft.com/office/drawing/2014/main" val="10000"/>
                  </a:ext>
                </a:extLst>
              </a:tr>
              <a:tr h="866274">
                <a:tc>
                  <a:txBody>
                    <a:bodyPr/>
                    <a:lstStyle/>
                    <a:p>
                      <a:r>
                        <a:rPr lang="en-US" sz="2400" b="1" dirty="0">
                          <a:solidFill>
                            <a:schemeClr val="bg1"/>
                          </a:solidFill>
                        </a:rPr>
                        <a:t>Rx TRIALS</a:t>
                      </a:r>
                    </a:p>
                  </a:txBody>
                  <a:tcPr>
                    <a:solidFill>
                      <a:srgbClr val="006666"/>
                    </a:solidFill>
                  </a:tcPr>
                </a:tc>
                <a:tc>
                  <a:txBody>
                    <a:bodyPr/>
                    <a:lstStyle/>
                    <a:p>
                      <a:pPr algn="ctr"/>
                      <a:r>
                        <a:rPr lang="en-US" sz="2400" b="1" dirty="0">
                          <a:solidFill>
                            <a:schemeClr val="bg1"/>
                          </a:solidFill>
                        </a:rPr>
                        <a:t>Primary Endpoint</a:t>
                      </a:r>
                    </a:p>
                  </a:txBody>
                  <a:tcPr>
                    <a:solidFill>
                      <a:srgbClr val="006666"/>
                    </a:solidFill>
                  </a:tcPr>
                </a:tc>
                <a:tc>
                  <a:txBody>
                    <a:bodyPr/>
                    <a:lstStyle/>
                    <a:p>
                      <a:pPr algn="ctr"/>
                      <a:r>
                        <a:rPr lang="en-US" sz="2400" b="1" dirty="0">
                          <a:solidFill>
                            <a:schemeClr val="bg1"/>
                          </a:solidFill>
                        </a:rPr>
                        <a:t>Symptoms/</a:t>
                      </a:r>
                    </a:p>
                    <a:p>
                      <a:pPr algn="ctr"/>
                      <a:r>
                        <a:rPr lang="en-US" sz="2400" b="1" dirty="0">
                          <a:solidFill>
                            <a:schemeClr val="bg1"/>
                          </a:solidFill>
                        </a:rPr>
                        <a:t>EF %</a:t>
                      </a:r>
                    </a:p>
                  </a:txBody>
                  <a:tcPr>
                    <a:solidFill>
                      <a:srgbClr val="006666"/>
                    </a:solidFill>
                  </a:tcPr>
                </a:tc>
                <a:tc>
                  <a:txBody>
                    <a:bodyPr/>
                    <a:lstStyle/>
                    <a:p>
                      <a:pPr algn="ctr"/>
                      <a:r>
                        <a:rPr lang="en-US" sz="2400" b="1" dirty="0">
                          <a:solidFill>
                            <a:schemeClr val="bg1"/>
                          </a:solidFill>
                        </a:rPr>
                        <a:t>Control </a:t>
                      </a:r>
                    </a:p>
                    <a:p>
                      <a:pPr algn="ctr"/>
                      <a:r>
                        <a:rPr lang="en-US" sz="2400" b="1" dirty="0">
                          <a:solidFill>
                            <a:schemeClr val="bg1"/>
                          </a:solidFill>
                        </a:rPr>
                        <a:t>Dig %</a:t>
                      </a:r>
                    </a:p>
                  </a:txBody>
                  <a:tcPr>
                    <a:solidFill>
                      <a:srgbClr val="006666"/>
                    </a:solidFill>
                  </a:tcPr>
                </a:tc>
                <a:tc>
                  <a:txBody>
                    <a:bodyPr/>
                    <a:lstStyle/>
                    <a:p>
                      <a:pPr algn="ctr"/>
                      <a:r>
                        <a:rPr lang="en-US" sz="2400" b="1" dirty="0">
                          <a:solidFill>
                            <a:schemeClr val="bg1"/>
                          </a:solidFill>
                        </a:rPr>
                        <a:t>Treatment Dig %</a:t>
                      </a:r>
                    </a:p>
                  </a:txBody>
                  <a:tcPr>
                    <a:solidFill>
                      <a:srgbClr val="006666"/>
                    </a:solidFill>
                  </a:tcPr>
                </a:tc>
                <a:extLst>
                  <a:ext uri="{0D108BD9-81ED-4DB2-BD59-A6C34878D82A}">
                    <a16:rowId xmlns:a16="http://schemas.microsoft.com/office/drawing/2014/main" val="10001"/>
                  </a:ext>
                </a:extLst>
              </a:tr>
              <a:tr h="417094">
                <a:tc>
                  <a:txBody>
                    <a:bodyPr/>
                    <a:lstStyle/>
                    <a:p>
                      <a:r>
                        <a:rPr lang="en-US" sz="2000" b="1" dirty="0">
                          <a:solidFill>
                            <a:schemeClr val="bg1"/>
                          </a:solidFill>
                        </a:rPr>
                        <a:t>CONCENSUS</a:t>
                      </a:r>
                    </a:p>
                  </a:txBody>
                  <a:tcPr>
                    <a:solidFill>
                      <a:srgbClr val="009999"/>
                    </a:solidFill>
                  </a:tcPr>
                </a:tc>
                <a:tc>
                  <a:txBody>
                    <a:bodyPr/>
                    <a:lstStyle/>
                    <a:p>
                      <a:r>
                        <a:rPr lang="en-US" sz="2000" b="1" dirty="0">
                          <a:solidFill>
                            <a:schemeClr val="bg1"/>
                          </a:solidFill>
                        </a:rPr>
                        <a:t>Mortality</a:t>
                      </a:r>
                    </a:p>
                  </a:txBody>
                  <a:tcPr>
                    <a:solidFill>
                      <a:srgbClr val="009999"/>
                    </a:solidFill>
                  </a:tcPr>
                </a:tc>
                <a:tc>
                  <a:txBody>
                    <a:bodyPr/>
                    <a:lstStyle/>
                    <a:p>
                      <a:pPr algn="ctr"/>
                      <a:r>
                        <a:rPr lang="en-US" sz="2000" b="1" dirty="0">
                          <a:solidFill>
                            <a:schemeClr val="bg1"/>
                          </a:solidFill>
                        </a:rPr>
                        <a:t>IV/CXR </a:t>
                      </a:r>
                      <a:r>
                        <a:rPr lang="en-US" sz="2000" b="1" dirty="0">
                          <a:solidFill>
                            <a:schemeClr val="bg1"/>
                          </a:solidFill>
                          <a:sym typeface="Symbol"/>
                        </a:rPr>
                        <a:t> LV</a:t>
                      </a:r>
                      <a:endParaRPr lang="en-US" sz="2000" b="1" dirty="0">
                        <a:solidFill>
                          <a:schemeClr val="bg1"/>
                        </a:solidFill>
                      </a:endParaRPr>
                    </a:p>
                  </a:txBody>
                  <a:tcPr>
                    <a:solidFill>
                      <a:srgbClr val="009999"/>
                    </a:solidFill>
                  </a:tcPr>
                </a:tc>
                <a:tc>
                  <a:txBody>
                    <a:bodyPr/>
                    <a:lstStyle/>
                    <a:p>
                      <a:pPr algn="ctr"/>
                      <a:r>
                        <a:rPr lang="en-US" sz="2000" b="1" dirty="0">
                          <a:solidFill>
                            <a:schemeClr val="bg1"/>
                          </a:solidFill>
                        </a:rPr>
                        <a:t>94</a:t>
                      </a:r>
                    </a:p>
                  </a:txBody>
                  <a:tcPr>
                    <a:solidFill>
                      <a:srgbClr val="009999"/>
                    </a:solidFill>
                  </a:tcPr>
                </a:tc>
                <a:tc>
                  <a:txBody>
                    <a:bodyPr/>
                    <a:lstStyle/>
                    <a:p>
                      <a:pPr algn="ctr"/>
                      <a:r>
                        <a:rPr lang="en-US" sz="2000" b="1" dirty="0">
                          <a:solidFill>
                            <a:schemeClr val="bg1"/>
                          </a:solidFill>
                        </a:rPr>
                        <a:t>92</a:t>
                      </a:r>
                    </a:p>
                  </a:txBody>
                  <a:tcPr>
                    <a:solidFill>
                      <a:srgbClr val="009999"/>
                    </a:solidFill>
                  </a:tcPr>
                </a:tc>
                <a:extLst>
                  <a:ext uri="{0D108BD9-81ED-4DB2-BD59-A6C34878D82A}">
                    <a16:rowId xmlns:a16="http://schemas.microsoft.com/office/drawing/2014/main" val="10002"/>
                  </a:ext>
                </a:extLst>
              </a:tr>
              <a:tr h="417094">
                <a:tc>
                  <a:txBody>
                    <a:bodyPr/>
                    <a:lstStyle/>
                    <a:p>
                      <a:r>
                        <a:rPr lang="en-US" sz="2000" b="1" dirty="0">
                          <a:solidFill>
                            <a:schemeClr val="bg1"/>
                          </a:solidFill>
                        </a:rPr>
                        <a:t>SOLVD </a:t>
                      </a:r>
                      <a:r>
                        <a:rPr lang="en-US" sz="2000" b="1" dirty="0" err="1">
                          <a:solidFill>
                            <a:schemeClr val="bg1"/>
                          </a:solidFill>
                        </a:rPr>
                        <a:t>Trtmt</a:t>
                      </a:r>
                      <a:endParaRPr lang="en-US" sz="2000" b="1" dirty="0">
                        <a:solidFill>
                          <a:schemeClr val="bg1"/>
                        </a:solidFill>
                      </a:endParaRPr>
                    </a:p>
                  </a:txBody>
                  <a:tcPr>
                    <a:solidFill>
                      <a:srgbClr val="009999"/>
                    </a:solidFill>
                  </a:tcPr>
                </a:tc>
                <a:tc>
                  <a:txBody>
                    <a:bodyPr/>
                    <a:lstStyle/>
                    <a:p>
                      <a:r>
                        <a:rPr lang="en-US" sz="2000" b="1" dirty="0">
                          <a:solidFill>
                            <a:schemeClr val="bg1"/>
                          </a:solidFill>
                        </a:rPr>
                        <a:t>Mortality</a:t>
                      </a:r>
                    </a:p>
                  </a:txBody>
                  <a:tcPr>
                    <a:solidFill>
                      <a:srgbClr val="009999"/>
                    </a:solidFill>
                  </a:tcPr>
                </a:tc>
                <a:tc>
                  <a:txBody>
                    <a:bodyPr/>
                    <a:lstStyle/>
                    <a:p>
                      <a:pPr algn="ctr"/>
                      <a:r>
                        <a:rPr lang="en-US" sz="2000" b="1" dirty="0">
                          <a:solidFill>
                            <a:schemeClr val="bg1"/>
                          </a:solidFill>
                        </a:rPr>
                        <a:t>I-IV/ &lt; 35%</a:t>
                      </a:r>
                    </a:p>
                  </a:txBody>
                  <a:tcPr>
                    <a:solidFill>
                      <a:srgbClr val="009999"/>
                    </a:solidFill>
                  </a:tcPr>
                </a:tc>
                <a:tc>
                  <a:txBody>
                    <a:bodyPr/>
                    <a:lstStyle/>
                    <a:p>
                      <a:pPr algn="ctr"/>
                      <a:r>
                        <a:rPr lang="en-US" sz="2000" b="1" dirty="0">
                          <a:solidFill>
                            <a:schemeClr val="bg1"/>
                          </a:solidFill>
                        </a:rPr>
                        <a:t>68</a:t>
                      </a:r>
                    </a:p>
                  </a:txBody>
                  <a:tcPr>
                    <a:solidFill>
                      <a:srgbClr val="009999"/>
                    </a:solidFill>
                  </a:tcPr>
                </a:tc>
                <a:tc>
                  <a:txBody>
                    <a:bodyPr/>
                    <a:lstStyle/>
                    <a:p>
                      <a:pPr algn="ctr"/>
                      <a:r>
                        <a:rPr lang="en-US" sz="2000" b="1" dirty="0">
                          <a:solidFill>
                            <a:schemeClr val="bg1"/>
                          </a:solidFill>
                        </a:rPr>
                        <a:t>66</a:t>
                      </a:r>
                    </a:p>
                  </a:txBody>
                  <a:tcPr>
                    <a:solidFill>
                      <a:srgbClr val="009999"/>
                    </a:solidFill>
                  </a:tcPr>
                </a:tc>
                <a:extLst>
                  <a:ext uri="{0D108BD9-81ED-4DB2-BD59-A6C34878D82A}">
                    <a16:rowId xmlns:a16="http://schemas.microsoft.com/office/drawing/2014/main" val="10003"/>
                  </a:ext>
                </a:extLst>
              </a:tr>
              <a:tr h="417094">
                <a:tc>
                  <a:txBody>
                    <a:bodyPr/>
                    <a:lstStyle/>
                    <a:p>
                      <a:r>
                        <a:rPr lang="en-US" sz="2000" b="1" dirty="0">
                          <a:solidFill>
                            <a:schemeClr val="bg1"/>
                          </a:solidFill>
                        </a:rPr>
                        <a:t>US Carvedilol</a:t>
                      </a:r>
                    </a:p>
                  </a:txBody>
                  <a:tcPr>
                    <a:solidFill>
                      <a:srgbClr val="009999"/>
                    </a:solidFill>
                  </a:tcPr>
                </a:tc>
                <a:tc>
                  <a:txBody>
                    <a:bodyPr/>
                    <a:lstStyle/>
                    <a:p>
                      <a:r>
                        <a:rPr lang="en-US" sz="2000" b="1" dirty="0">
                          <a:solidFill>
                            <a:schemeClr val="bg1"/>
                          </a:solidFill>
                        </a:rPr>
                        <a:t>Hosp. or Mort.</a:t>
                      </a:r>
                    </a:p>
                  </a:txBody>
                  <a:tcPr>
                    <a:solidFill>
                      <a:srgbClr val="009999"/>
                    </a:solidFill>
                  </a:tcPr>
                </a:tc>
                <a:tc>
                  <a:txBody>
                    <a:bodyPr/>
                    <a:lstStyle/>
                    <a:p>
                      <a:pPr algn="ctr"/>
                      <a:r>
                        <a:rPr lang="en-US" sz="2000" b="1" dirty="0">
                          <a:solidFill>
                            <a:schemeClr val="bg1"/>
                          </a:solidFill>
                        </a:rPr>
                        <a:t>II-IV/ &lt; 35%</a:t>
                      </a:r>
                      <a:r>
                        <a:rPr lang="en-US" sz="2000" b="1" baseline="0" dirty="0">
                          <a:solidFill>
                            <a:schemeClr val="bg1"/>
                          </a:solidFill>
                        </a:rPr>
                        <a:t> </a:t>
                      </a:r>
                      <a:endParaRPr lang="en-US" sz="2000" b="1" dirty="0">
                        <a:solidFill>
                          <a:schemeClr val="bg1"/>
                        </a:solidFill>
                      </a:endParaRPr>
                    </a:p>
                  </a:txBody>
                  <a:tcPr>
                    <a:solidFill>
                      <a:srgbClr val="009999"/>
                    </a:solidFill>
                  </a:tcPr>
                </a:tc>
                <a:tc>
                  <a:txBody>
                    <a:bodyPr/>
                    <a:lstStyle/>
                    <a:p>
                      <a:pPr algn="ctr"/>
                      <a:r>
                        <a:rPr lang="en-US" sz="2000" b="1" dirty="0">
                          <a:solidFill>
                            <a:schemeClr val="bg1"/>
                          </a:solidFill>
                        </a:rPr>
                        <a:t>90</a:t>
                      </a:r>
                    </a:p>
                  </a:txBody>
                  <a:tcPr>
                    <a:solidFill>
                      <a:srgbClr val="009999"/>
                    </a:solidFill>
                  </a:tcPr>
                </a:tc>
                <a:tc>
                  <a:txBody>
                    <a:bodyPr/>
                    <a:lstStyle/>
                    <a:p>
                      <a:pPr algn="ctr"/>
                      <a:r>
                        <a:rPr lang="en-US" sz="2000" b="1" dirty="0">
                          <a:solidFill>
                            <a:schemeClr val="bg1"/>
                          </a:solidFill>
                        </a:rPr>
                        <a:t>91</a:t>
                      </a:r>
                    </a:p>
                  </a:txBody>
                  <a:tcPr>
                    <a:solidFill>
                      <a:srgbClr val="009999"/>
                    </a:solidFill>
                  </a:tcPr>
                </a:tc>
                <a:extLst>
                  <a:ext uri="{0D108BD9-81ED-4DB2-BD59-A6C34878D82A}">
                    <a16:rowId xmlns:a16="http://schemas.microsoft.com/office/drawing/2014/main" val="10004"/>
                  </a:ext>
                </a:extLst>
              </a:tr>
              <a:tr h="737937">
                <a:tc>
                  <a:txBody>
                    <a:bodyPr/>
                    <a:lstStyle/>
                    <a:p>
                      <a:r>
                        <a:rPr lang="en-US" sz="1800" b="1" dirty="0">
                          <a:solidFill>
                            <a:schemeClr val="bg1"/>
                          </a:solidFill>
                        </a:rPr>
                        <a:t>COPERNICUS</a:t>
                      </a:r>
                    </a:p>
                  </a:txBody>
                  <a:tcPr>
                    <a:solidFill>
                      <a:srgbClr val="009999"/>
                    </a:solidFill>
                  </a:tcPr>
                </a:tc>
                <a:tc>
                  <a:txBody>
                    <a:bodyPr/>
                    <a:lstStyle/>
                    <a:p>
                      <a:r>
                        <a:rPr lang="en-US" sz="2000" b="1" dirty="0">
                          <a:solidFill>
                            <a:schemeClr val="bg1"/>
                          </a:solidFill>
                        </a:rPr>
                        <a:t>Hosp. or Mort.</a:t>
                      </a:r>
                    </a:p>
                  </a:txBody>
                  <a:tcPr>
                    <a:solidFill>
                      <a:srgbClr val="009999"/>
                    </a:solidFill>
                  </a:tcPr>
                </a:tc>
                <a:tc>
                  <a:txBody>
                    <a:bodyPr/>
                    <a:lstStyle/>
                    <a:p>
                      <a:pPr algn="ctr"/>
                      <a:r>
                        <a:rPr lang="en-US" sz="2000" b="1" dirty="0">
                          <a:solidFill>
                            <a:schemeClr val="bg1"/>
                          </a:solidFill>
                        </a:rPr>
                        <a:t>III-IV/ &lt; 25%</a:t>
                      </a:r>
                    </a:p>
                  </a:txBody>
                  <a:tcPr>
                    <a:solidFill>
                      <a:srgbClr val="009999"/>
                    </a:solidFill>
                  </a:tcPr>
                </a:tc>
                <a:tc>
                  <a:txBody>
                    <a:bodyPr/>
                    <a:lstStyle/>
                    <a:p>
                      <a:pPr algn="ctr"/>
                      <a:r>
                        <a:rPr lang="en-US" sz="2000" b="1" dirty="0">
                          <a:solidFill>
                            <a:schemeClr val="bg1"/>
                          </a:solidFill>
                        </a:rPr>
                        <a:t>65(all)/</a:t>
                      </a:r>
                    </a:p>
                    <a:p>
                      <a:pPr algn="ctr"/>
                      <a:r>
                        <a:rPr lang="en-US" sz="2000" b="1" dirty="0">
                          <a:solidFill>
                            <a:schemeClr val="bg1"/>
                          </a:solidFill>
                        </a:rPr>
                        <a:t>72 (decomp)</a:t>
                      </a:r>
                    </a:p>
                  </a:txBody>
                  <a:tcPr>
                    <a:solidFill>
                      <a:srgbClr val="009999"/>
                    </a:solidFill>
                  </a:tcPr>
                </a:tc>
                <a:tc>
                  <a:txBody>
                    <a:bodyPr/>
                    <a:lstStyle/>
                    <a:p>
                      <a:pPr algn="ctr"/>
                      <a:r>
                        <a:rPr lang="en-US" sz="2000" b="1" dirty="0">
                          <a:solidFill>
                            <a:schemeClr val="bg1"/>
                          </a:solidFill>
                        </a:rPr>
                        <a:t>72(all)/</a:t>
                      </a:r>
                    </a:p>
                    <a:p>
                      <a:pPr algn="ctr"/>
                      <a:r>
                        <a:rPr lang="en-US" sz="2000" b="1" dirty="0">
                          <a:solidFill>
                            <a:schemeClr val="bg1"/>
                          </a:solidFill>
                        </a:rPr>
                        <a:t>76 (decomp)</a:t>
                      </a:r>
                    </a:p>
                  </a:txBody>
                  <a:tcPr>
                    <a:solidFill>
                      <a:srgbClr val="009999"/>
                    </a:solidFill>
                  </a:tcPr>
                </a:tc>
                <a:extLst>
                  <a:ext uri="{0D108BD9-81ED-4DB2-BD59-A6C34878D82A}">
                    <a16:rowId xmlns:a16="http://schemas.microsoft.com/office/drawing/2014/main" val="10005"/>
                  </a:ext>
                </a:extLst>
              </a:tr>
              <a:tr h="417094">
                <a:tc>
                  <a:txBody>
                    <a:bodyPr/>
                    <a:lstStyle/>
                    <a:p>
                      <a:r>
                        <a:rPr lang="en-US" sz="2000" b="1" dirty="0">
                          <a:solidFill>
                            <a:schemeClr val="bg1"/>
                          </a:solidFill>
                        </a:rPr>
                        <a:t>MERIT</a:t>
                      </a:r>
                    </a:p>
                  </a:txBody>
                  <a:tcPr>
                    <a:solidFill>
                      <a:srgbClr val="00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Hosp. or Mort.</a:t>
                      </a:r>
                    </a:p>
                  </a:txBody>
                  <a:tcPr>
                    <a:solidFill>
                      <a:srgbClr val="009999"/>
                    </a:solidFill>
                  </a:tcPr>
                </a:tc>
                <a:tc>
                  <a:txBody>
                    <a:bodyPr/>
                    <a:lstStyle/>
                    <a:p>
                      <a:pPr algn="ctr"/>
                      <a:r>
                        <a:rPr lang="en-US" sz="2000" b="1" dirty="0">
                          <a:solidFill>
                            <a:schemeClr val="bg1"/>
                          </a:solidFill>
                        </a:rPr>
                        <a:t>II-III/ </a:t>
                      </a:r>
                      <a:r>
                        <a:rPr lang="en-US" sz="2000" b="1" dirty="0">
                          <a:solidFill>
                            <a:schemeClr val="bg1"/>
                          </a:solidFill>
                          <a:sym typeface="Symbol"/>
                        </a:rPr>
                        <a:t> 40%</a:t>
                      </a:r>
                      <a:endParaRPr lang="en-US" sz="2000" b="1" dirty="0">
                        <a:solidFill>
                          <a:schemeClr val="bg1"/>
                        </a:solidFill>
                      </a:endParaRPr>
                    </a:p>
                  </a:txBody>
                  <a:tcPr>
                    <a:solidFill>
                      <a:srgbClr val="009999"/>
                    </a:solidFill>
                  </a:tcPr>
                </a:tc>
                <a:tc>
                  <a:txBody>
                    <a:bodyPr/>
                    <a:lstStyle/>
                    <a:p>
                      <a:pPr algn="ctr"/>
                      <a:r>
                        <a:rPr lang="en-US" sz="2000" b="1" dirty="0">
                          <a:solidFill>
                            <a:schemeClr val="bg1"/>
                          </a:solidFill>
                        </a:rPr>
                        <a:t>64</a:t>
                      </a:r>
                    </a:p>
                  </a:txBody>
                  <a:tcPr>
                    <a:solidFill>
                      <a:srgbClr val="009999"/>
                    </a:solidFill>
                  </a:tcPr>
                </a:tc>
                <a:tc>
                  <a:txBody>
                    <a:bodyPr/>
                    <a:lstStyle/>
                    <a:p>
                      <a:pPr algn="ctr"/>
                      <a:r>
                        <a:rPr lang="en-US" sz="2000" b="1" dirty="0">
                          <a:solidFill>
                            <a:schemeClr val="bg1"/>
                          </a:solidFill>
                        </a:rPr>
                        <a:t>63</a:t>
                      </a:r>
                    </a:p>
                  </a:txBody>
                  <a:tcPr>
                    <a:solidFill>
                      <a:srgbClr val="009999"/>
                    </a:solidFill>
                  </a:tcPr>
                </a:tc>
                <a:extLst>
                  <a:ext uri="{0D108BD9-81ED-4DB2-BD59-A6C34878D82A}">
                    <a16:rowId xmlns:a16="http://schemas.microsoft.com/office/drawing/2014/main" val="10006"/>
                  </a:ext>
                </a:extLst>
              </a:tr>
              <a:tr h="417094">
                <a:tc>
                  <a:txBody>
                    <a:bodyPr/>
                    <a:lstStyle/>
                    <a:p>
                      <a:r>
                        <a:rPr lang="en-US" sz="2000" b="1" dirty="0">
                          <a:solidFill>
                            <a:schemeClr val="bg1"/>
                          </a:solidFill>
                        </a:rPr>
                        <a:t>CIBIS-2</a:t>
                      </a:r>
                    </a:p>
                  </a:txBody>
                  <a:tcPr>
                    <a:solidFill>
                      <a:srgbClr val="009999"/>
                    </a:solidFill>
                  </a:tcPr>
                </a:tc>
                <a:tc>
                  <a:txBody>
                    <a:bodyPr/>
                    <a:lstStyle/>
                    <a:p>
                      <a:r>
                        <a:rPr lang="en-US" sz="2000" b="1" dirty="0">
                          <a:solidFill>
                            <a:schemeClr val="bg1"/>
                          </a:solidFill>
                        </a:rPr>
                        <a:t>Mortality</a:t>
                      </a:r>
                    </a:p>
                  </a:txBody>
                  <a:tcPr>
                    <a:solidFill>
                      <a:srgbClr val="0099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II-III/ </a:t>
                      </a:r>
                      <a:r>
                        <a:rPr lang="en-US" sz="2000" b="1" dirty="0">
                          <a:solidFill>
                            <a:schemeClr val="bg1"/>
                          </a:solidFill>
                          <a:sym typeface="Symbol"/>
                        </a:rPr>
                        <a:t> 40%</a:t>
                      </a:r>
                      <a:endParaRPr lang="en-US" sz="2000" b="1" dirty="0">
                        <a:solidFill>
                          <a:schemeClr val="bg1"/>
                        </a:solidFill>
                      </a:endParaRPr>
                    </a:p>
                  </a:txBody>
                  <a:tcPr>
                    <a:solidFill>
                      <a:srgbClr val="009999"/>
                    </a:solidFill>
                  </a:tcPr>
                </a:tc>
                <a:tc>
                  <a:txBody>
                    <a:bodyPr/>
                    <a:lstStyle/>
                    <a:p>
                      <a:pPr algn="ctr"/>
                      <a:r>
                        <a:rPr lang="en-US" sz="2000" b="1" dirty="0">
                          <a:solidFill>
                            <a:schemeClr val="bg1"/>
                          </a:solidFill>
                        </a:rPr>
                        <a:t>51</a:t>
                      </a:r>
                    </a:p>
                  </a:txBody>
                  <a:tcPr>
                    <a:solidFill>
                      <a:srgbClr val="009999"/>
                    </a:solidFill>
                  </a:tcPr>
                </a:tc>
                <a:tc>
                  <a:txBody>
                    <a:bodyPr/>
                    <a:lstStyle/>
                    <a:p>
                      <a:pPr algn="ctr"/>
                      <a:r>
                        <a:rPr lang="en-US" sz="2000" b="1" dirty="0">
                          <a:solidFill>
                            <a:schemeClr val="bg1"/>
                          </a:solidFill>
                        </a:rPr>
                        <a:t>53</a:t>
                      </a:r>
                    </a:p>
                  </a:txBody>
                  <a:tcPr>
                    <a:solidFill>
                      <a:srgbClr val="009999"/>
                    </a:solidFill>
                  </a:tcPr>
                </a:tc>
                <a:extLst>
                  <a:ext uri="{0D108BD9-81ED-4DB2-BD59-A6C34878D82A}">
                    <a16:rowId xmlns:a16="http://schemas.microsoft.com/office/drawing/2014/main" val="10007"/>
                  </a:ext>
                </a:extLst>
              </a:tr>
              <a:tr h="737937">
                <a:tc>
                  <a:txBody>
                    <a:bodyPr/>
                    <a:lstStyle/>
                    <a:p>
                      <a:r>
                        <a:rPr lang="en-US" sz="2000" b="1" dirty="0">
                          <a:solidFill>
                            <a:schemeClr val="bg1"/>
                          </a:solidFill>
                        </a:rPr>
                        <a:t>COMET</a:t>
                      </a:r>
                    </a:p>
                  </a:txBody>
                  <a:tcPr>
                    <a:solidFill>
                      <a:srgbClr val="009999"/>
                    </a:solidFill>
                  </a:tcPr>
                </a:tc>
                <a:tc>
                  <a:txBody>
                    <a:bodyPr/>
                    <a:lstStyle/>
                    <a:p>
                      <a:r>
                        <a:rPr lang="en-US" sz="2000" b="1" dirty="0">
                          <a:solidFill>
                            <a:schemeClr val="bg1"/>
                          </a:solidFill>
                        </a:rPr>
                        <a:t>Mortality or</a:t>
                      </a:r>
                    </a:p>
                    <a:p>
                      <a:r>
                        <a:rPr lang="en-US" sz="2000" b="1" dirty="0">
                          <a:solidFill>
                            <a:schemeClr val="bg1"/>
                          </a:solidFill>
                        </a:rPr>
                        <a:t>Mort+ Hosp</a:t>
                      </a:r>
                    </a:p>
                  </a:txBody>
                  <a:tcPr>
                    <a:solidFill>
                      <a:srgbClr val="0099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II-IV/ &lt; 35%</a:t>
                      </a:r>
                    </a:p>
                  </a:txBody>
                  <a:tcPr>
                    <a:solidFill>
                      <a:srgbClr val="009999"/>
                    </a:solidFill>
                  </a:tcPr>
                </a:tc>
                <a:tc gridSpan="2">
                  <a:txBody>
                    <a:bodyPr/>
                    <a:lstStyle/>
                    <a:p>
                      <a:pPr algn="ctr"/>
                      <a:r>
                        <a:rPr lang="en-US" sz="2000" b="1" dirty="0" err="1">
                          <a:solidFill>
                            <a:schemeClr val="bg1"/>
                          </a:solidFill>
                        </a:rPr>
                        <a:t>Metoprolol</a:t>
                      </a:r>
                      <a:r>
                        <a:rPr lang="en-US" sz="2000" b="1" dirty="0">
                          <a:solidFill>
                            <a:schemeClr val="bg1"/>
                          </a:solidFill>
                        </a:rPr>
                        <a:t> versus </a:t>
                      </a:r>
                      <a:r>
                        <a:rPr lang="en-US" sz="2000" b="1" dirty="0" err="1">
                          <a:solidFill>
                            <a:schemeClr val="bg1"/>
                          </a:solidFill>
                        </a:rPr>
                        <a:t>Carvedilol</a:t>
                      </a:r>
                      <a:r>
                        <a:rPr lang="en-US" sz="2000" b="1" dirty="0">
                          <a:solidFill>
                            <a:schemeClr val="bg1"/>
                          </a:solidFill>
                        </a:rPr>
                        <a:t>  59.5%</a:t>
                      </a:r>
                    </a:p>
                  </a:txBody>
                  <a:tcPr>
                    <a:solidFill>
                      <a:srgbClr val="009999"/>
                    </a:solidFill>
                  </a:tcPr>
                </a:tc>
                <a:tc hMerge="1">
                  <a:txBody>
                    <a:bodyPr/>
                    <a:lstStyle/>
                    <a:p>
                      <a:pPr algn="ctr"/>
                      <a:endParaRPr lang="en-US" sz="2400" b="1" dirty="0">
                        <a:solidFill>
                          <a:schemeClr val="bg1"/>
                        </a:solidFill>
                      </a:endParaRPr>
                    </a:p>
                  </a:txBody>
                  <a:tcPr>
                    <a:solidFill>
                      <a:srgbClr val="009999"/>
                    </a:solidFill>
                  </a:tcPr>
                </a:tc>
                <a:extLst>
                  <a:ext uri="{0D108BD9-81ED-4DB2-BD59-A6C34878D82A}">
                    <a16:rowId xmlns:a16="http://schemas.microsoft.com/office/drawing/2014/main" val="10008"/>
                  </a:ext>
                </a:extLst>
              </a:tr>
              <a:tr h="417094">
                <a:tc>
                  <a:txBody>
                    <a:bodyPr/>
                    <a:lstStyle/>
                    <a:p>
                      <a:r>
                        <a:rPr lang="en-US" sz="2000" b="1" dirty="0">
                          <a:solidFill>
                            <a:schemeClr val="bg1"/>
                          </a:solidFill>
                        </a:rPr>
                        <a:t>CHARM</a:t>
                      </a:r>
                    </a:p>
                  </a:txBody>
                  <a:tcPr>
                    <a:solidFill>
                      <a:srgbClr val="009999"/>
                    </a:solidFill>
                  </a:tcPr>
                </a:tc>
                <a:tc>
                  <a:txBody>
                    <a:bodyPr/>
                    <a:lstStyle/>
                    <a:p>
                      <a:r>
                        <a:rPr lang="en-US" sz="2000" b="1" dirty="0">
                          <a:solidFill>
                            <a:schemeClr val="bg1"/>
                          </a:solidFill>
                        </a:rPr>
                        <a:t>Mortality</a:t>
                      </a:r>
                    </a:p>
                  </a:txBody>
                  <a:tcPr>
                    <a:solidFill>
                      <a:srgbClr val="009999"/>
                    </a:solidFill>
                  </a:tcPr>
                </a:tc>
                <a:tc>
                  <a:txBody>
                    <a:bodyPr/>
                    <a:lstStyle/>
                    <a:p>
                      <a:pPr algn="ctr"/>
                      <a:r>
                        <a:rPr lang="en-US" sz="2000" b="1" dirty="0">
                          <a:solidFill>
                            <a:schemeClr val="bg1"/>
                          </a:solidFill>
                        </a:rPr>
                        <a:t>II-IV/ </a:t>
                      </a:r>
                      <a:r>
                        <a:rPr lang="en-US" sz="2000" b="1" dirty="0">
                          <a:solidFill>
                            <a:schemeClr val="bg1"/>
                          </a:solidFill>
                          <a:sym typeface="Symbol"/>
                        </a:rPr>
                        <a:t>40%</a:t>
                      </a:r>
                      <a:endParaRPr lang="en-US" sz="2000" b="1" dirty="0">
                        <a:solidFill>
                          <a:schemeClr val="bg1"/>
                        </a:solidFill>
                      </a:endParaRPr>
                    </a:p>
                  </a:txBody>
                  <a:tcPr>
                    <a:solidFill>
                      <a:srgbClr val="009999"/>
                    </a:solidFill>
                  </a:tcPr>
                </a:tc>
                <a:tc>
                  <a:txBody>
                    <a:bodyPr/>
                    <a:lstStyle/>
                    <a:p>
                      <a:pPr algn="ctr"/>
                      <a:r>
                        <a:rPr lang="en-US" sz="2000" b="1" dirty="0">
                          <a:solidFill>
                            <a:schemeClr val="bg1"/>
                          </a:solidFill>
                        </a:rPr>
                        <a:t>43</a:t>
                      </a:r>
                    </a:p>
                  </a:txBody>
                  <a:tcPr>
                    <a:solidFill>
                      <a:srgbClr val="009999"/>
                    </a:solidFill>
                  </a:tcPr>
                </a:tc>
                <a:tc>
                  <a:txBody>
                    <a:bodyPr/>
                    <a:lstStyle/>
                    <a:p>
                      <a:pPr algn="ctr"/>
                      <a:r>
                        <a:rPr lang="en-US" sz="2000" b="1" dirty="0">
                          <a:solidFill>
                            <a:schemeClr val="bg1"/>
                          </a:solidFill>
                        </a:rPr>
                        <a:t>42.7</a:t>
                      </a:r>
                    </a:p>
                  </a:txBody>
                  <a:tcPr>
                    <a:solidFill>
                      <a:srgbClr val="009999"/>
                    </a:solidFill>
                  </a:tcPr>
                </a:tc>
                <a:extLst>
                  <a:ext uri="{0D108BD9-81ED-4DB2-BD59-A6C34878D82A}">
                    <a16:rowId xmlns:a16="http://schemas.microsoft.com/office/drawing/2014/main" val="10009"/>
                  </a:ext>
                </a:extLst>
              </a:tr>
              <a:tr h="417094">
                <a:tc>
                  <a:txBody>
                    <a:bodyPr/>
                    <a:lstStyle/>
                    <a:p>
                      <a:pPr lvl="0"/>
                      <a:r>
                        <a:rPr lang="en-US" sz="2000" b="1" dirty="0">
                          <a:solidFill>
                            <a:schemeClr val="bg1"/>
                          </a:solidFill>
                        </a:rPr>
                        <a:t>RALES</a:t>
                      </a:r>
                    </a:p>
                  </a:txBody>
                  <a:tcPr>
                    <a:solidFill>
                      <a:srgbClr val="009999"/>
                    </a:solidFill>
                  </a:tcPr>
                </a:tc>
                <a:tc>
                  <a:txBody>
                    <a:bodyPr/>
                    <a:lstStyle/>
                    <a:p>
                      <a:pPr lvl="0"/>
                      <a:r>
                        <a:rPr lang="en-US" sz="2000" b="1" dirty="0">
                          <a:solidFill>
                            <a:schemeClr val="bg1"/>
                          </a:solidFill>
                        </a:rPr>
                        <a:t>Mortality</a:t>
                      </a:r>
                    </a:p>
                  </a:txBody>
                  <a:tcPr>
                    <a:solidFill>
                      <a:srgbClr val="00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III-IV/ &lt; 35%</a:t>
                      </a:r>
                      <a:r>
                        <a:rPr lang="en-US" sz="2000" b="1" baseline="0" dirty="0">
                          <a:solidFill>
                            <a:schemeClr val="bg1"/>
                          </a:solidFill>
                        </a:rPr>
                        <a:t> </a:t>
                      </a:r>
                      <a:endParaRPr lang="en-US" sz="2000" b="1" dirty="0">
                        <a:solidFill>
                          <a:schemeClr val="bg1"/>
                        </a:solidFill>
                      </a:endParaRPr>
                    </a:p>
                  </a:txBody>
                  <a:tcPr>
                    <a:solidFill>
                      <a:srgbClr val="009999"/>
                    </a:solidFill>
                  </a:tcPr>
                </a:tc>
                <a:tc>
                  <a:txBody>
                    <a:bodyPr/>
                    <a:lstStyle/>
                    <a:p>
                      <a:pPr lvl="0" algn="ctr"/>
                      <a:r>
                        <a:rPr lang="en-US" sz="2000" b="1" dirty="0">
                          <a:solidFill>
                            <a:schemeClr val="bg1"/>
                          </a:solidFill>
                        </a:rPr>
                        <a:t>72</a:t>
                      </a:r>
                    </a:p>
                  </a:txBody>
                  <a:tcPr>
                    <a:solidFill>
                      <a:srgbClr val="009999"/>
                    </a:solidFill>
                  </a:tcPr>
                </a:tc>
                <a:tc>
                  <a:txBody>
                    <a:bodyPr/>
                    <a:lstStyle/>
                    <a:p>
                      <a:pPr lvl="0" algn="ctr"/>
                      <a:r>
                        <a:rPr lang="en-US" sz="2000" b="1" dirty="0">
                          <a:solidFill>
                            <a:schemeClr val="bg1"/>
                          </a:solidFill>
                        </a:rPr>
                        <a:t>75</a:t>
                      </a:r>
                    </a:p>
                  </a:txBody>
                  <a:tcPr>
                    <a:solidFill>
                      <a:srgbClr val="009999"/>
                    </a:solidFill>
                  </a:tcPr>
                </a:tc>
                <a:extLst>
                  <a:ext uri="{0D108BD9-81ED-4DB2-BD59-A6C34878D82A}">
                    <a16:rowId xmlns:a16="http://schemas.microsoft.com/office/drawing/2014/main" val="10010"/>
                  </a:ext>
                </a:extLst>
              </a:tr>
              <a:tr h="417094">
                <a:tc>
                  <a:txBody>
                    <a:bodyPr/>
                    <a:lstStyle/>
                    <a:p>
                      <a:r>
                        <a:rPr lang="en-US" sz="2000" b="1" dirty="0">
                          <a:solidFill>
                            <a:schemeClr val="bg1"/>
                          </a:solidFill>
                        </a:rPr>
                        <a:t>EMPHASIS</a:t>
                      </a:r>
                    </a:p>
                  </a:txBody>
                  <a:tcPr>
                    <a:solidFill>
                      <a:srgbClr val="00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Hosp. or Mort.</a:t>
                      </a:r>
                    </a:p>
                  </a:txBody>
                  <a:tcPr>
                    <a:solidFill>
                      <a:srgbClr val="009999"/>
                    </a:solidFill>
                  </a:tcPr>
                </a:tc>
                <a:tc>
                  <a:txBody>
                    <a:bodyPr/>
                    <a:lstStyle/>
                    <a:p>
                      <a:pPr algn="ctr"/>
                      <a:r>
                        <a:rPr lang="en-US" sz="2000" b="1" dirty="0">
                          <a:solidFill>
                            <a:schemeClr val="bg1"/>
                          </a:solidFill>
                        </a:rPr>
                        <a:t>II/ </a:t>
                      </a:r>
                      <a:r>
                        <a:rPr lang="en-US" sz="2000" b="1" dirty="0">
                          <a:solidFill>
                            <a:schemeClr val="bg1"/>
                          </a:solidFill>
                          <a:sym typeface="Symbol"/>
                        </a:rPr>
                        <a:t> 30%</a:t>
                      </a:r>
                      <a:endParaRPr lang="en-US" sz="2000" b="1" dirty="0">
                        <a:solidFill>
                          <a:schemeClr val="bg1"/>
                        </a:solidFill>
                      </a:endParaRPr>
                    </a:p>
                  </a:txBody>
                  <a:tcPr>
                    <a:solidFill>
                      <a:srgbClr val="009999"/>
                    </a:solidFill>
                  </a:tcPr>
                </a:tc>
                <a:tc>
                  <a:txBody>
                    <a:bodyPr/>
                    <a:lstStyle/>
                    <a:p>
                      <a:pPr algn="ctr"/>
                      <a:r>
                        <a:rPr lang="en-US" sz="2000" b="1" dirty="0">
                          <a:solidFill>
                            <a:schemeClr val="bg1"/>
                          </a:solidFill>
                        </a:rPr>
                        <a:t>28</a:t>
                      </a:r>
                    </a:p>
                  </a:txBody>
                  <a:tcPr>
                    <a:solidFill>
                      <a:srgbClr val="0099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27</a:t>
                      </a:r>
                    </a:p>
                  </a:txBody>
                  <a:tcPr>
                    <a:solidFill>
                      <a:srgbClr val="009999"/>
                    </a:solidFill>
                  </a:tcPr>
                </a:tc>
                <a:extLst>
                  <a:ext uri="{0D108BD9-81ED-4DB2-BD59-A6C34878D82A}">
                    <a16:rowId xmlns:a16="http://schemas.microsoft.com/office/drawing/2014/main" val="10011"/>
                  </a:ext>
                </a:extLst>
              </a:tr>
              <a:tr h="417094">
                <a:tc>
                  <a:txBody>
                    <a:bodyPr/>
                    <a:lstStyle/>
                    <a:p>
                      <a:r>
                        <a:rPr lang="en-US" sz="2000" b="1" dirty="0">
                          <a:solidFill>
                            <a:schemeClr val="bg1"/>
                          </a:solidFill>
                        </a:rPr>
                        <a:t>SHIFT</a:t>
                      </a:r>
                    </a:p>
                  </a:txBody>
                  <a:tcPr>
                    <a:solidFill>
                      <a:srgbClr val="00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Hosp. or Mort.</a:t>
                      </a:r>
                    </a:p>
                  </a:txBody>
                  <a:tcPr>
                    <a:solidFill>
                      <a:srgbClr val="0099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II-IV/ </a:t>
                      </a:r>
                      <a:r>
                        <a:rPr lang="en-US" sz="2000" b="1" dirty="0">
                          <a:solidFill>
                            <a:schemeClr val="bg1"/>
                          </a:solidFill>
                          <a:sym typeface="Symbol"/>
                        </a:rPr>
                        <a:t> 35%</a:t>
                      </a:r>
                      <a:endParaRPr lang="en-US" sz="2000" b="1" dirty="0">
                        <a:solidFill>
                          <a:schemeClr val="bg1"/>
                        </a:solidFill>
                      </a:endParaRPr>
                    </a:p>
                  </a:txBody>
                  <a:tcPr>
                    <a:solidFill>
                      <a:srgbClr val="009999"/>
                    </a:solidFill>
                  </a:tcPr>
                </a:tc>
                <a:tc>
                  <a:txBody>
                    <a:bodyPr/>
                    <a:lstStyle/>
                    <a:p>
                      <a:pPr algn="ctr"/>
                      <a:r>
                        <a:rPr lang="en-US" sz="2000" b="1" dirty="0">
                          <a:solidFill>
                            <a:schemeClr val="bg1"/>
                          </a:solidFill>
                        </a:rPr>
                        <a:t>22</a:t>
                      </a:r>
                    </a:p>
                  </a:txBody>
                  <a:tcPr>
                    <a:solidFill>
                      <a:srgbClr val="009999"/>
                    </a:solidFill>
                  </a:tcPr>
                </a:tc>
                <a:tc>
                  <a:txBody>
                    <a:bodyPr/>
                    <a:lstStyle/>
                    <a:p>
                      <a:pPr algn="ctr"/>
                      <a:r>
                        <a:rPr lang="en-US" sz="2000" b="1" dirty="0">
                          <a:solidFill>
                            <a:schemeClr val="bg1"/>
                          </a:solidFill>
                        </a:rPr>
                        <a:t>22</a:t>
                      </a:r>
                    </a:p>
                  </a:txBody>
                  <a:tcPr>
                    <a:solidFill>
                      <a:srgbClr val="009999"/>
                    </a:solidFill>
                  </a:tcPr>
                </a:tc>
                <a:extLst>
                  <a:ext uri="{0D108BD9-81ED-4DB2-BD59-A6C34878D82A}">
                    <a16:rowId xmlns:a16="http://schemas.microsoft.com/office/drawing/2014/main" val="10014"/>
                  </a:ext>
                </a:extLst>
              </a:tr>
              <a:tr h="737937">
                <a:tc>
                  <a:txBody>
                    <a:bodyPr/>
                    <a:lstStyle/>
                    <a:p>
                      <a:r>
                        <a:rPr lang="en-US" sz="2000" b="1" dirty="0">
                          <a:solidFill>
                            <a:schemeClr val="bg1"/>
                          </a:solidFill>
                        </a:rPr>
                        <a:t>PARADIGM</a:t>
                      </a:r>
                    </a:p>
                  </a:txBody>
                  <a:tcPr>
                    <a:solidFill>
                      <a:srgbClr val="00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Hosp. or Mort.</a:t>
                      </a:r>
                    </a:p>
                    <a:p>
                      <a:endParaRPr lang="en-US" sz="2000" b="1" dirty="0">
                        <a:solidFill>
                          <a:schemeClr val="bg1"/>
                        </a:solidFill>
                      </a:endParaRPr>
                    </a:p>
                  </a:txBody>
                  <a:tcPr>
                    <a:solidFill>
                      <a:srgbClr val="0099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II-IV/ </a:t>
                      </a:r>
                      <a:r>
                        <a:rPr lang="en-US" sz="2000" b="1" dirty="0">
                          <a:solidFill>
                            <a:schemeClr val="bg1"/>
                          </a:solidFill>
                          <a:sym typeface="Symbol"/>
                        </a:rPr>
                        <a:t> 35%</a:t>
                      </a:r>
                      <a:endParaRPr lang="en-US" sz="2000" b="1" dirty="0">
                        <a:solidFill>
                          <a:schemeClr val="bg1"/>
                        </a:solidFill>
                      </a:endParaRPr>
                    </a:p>
                  </a:txBody>
                  <a:tcPr>
                    <a:solidFill>
                      <a:srgbClr val="009999"/>
                    </a:solidFill>
                  </a:tcPr>
                </a:tc>
                <a:tc>
                  <a:txBody>
                    <a:bodyPr/>
                    <a:lstStyle/>
                    <a:p>
                      <a:pPr algn="ctr"/>
                      <a:r>
                        <a:rPr lang="en-US" sz="2000" b="1" dirty="0">
                          <a:solidFill>
                            <a:schemeClr val="bg1"/>
                          </a:solidFill>
                        </a:rPr>
                        <a:t>31 (</a:t>
                      </a:r>
                      <a:r>
                        <a:rPr lang="en-US" sz="2000" b="1" dirty="0" err="1">
                          <a:solidFill>
                            <a:schemeClr val="bg1"/>
                          </a:solidFill>
                        </a:rPr>
                        <a:t>enalapril</a:t>
                      </a:r>
                      <a:r>
                        <a:rPr lang="en-US" sz="2000" b="1" dirty="0">
                          <a:solidFill>
                            <a:schemeClr val="bg1"/>
                          </a:solidFill>
                        </a:rPr>
                        <a:t>)</a:t>
                      </a:r>
                    </a:p>
                  </a:txBody>
                  <a:tcPr>
                    <a:solidFill>
                      <a:srgbClr val="009999"/>
                    </a:solidFill>
                  </a:tcPr>
                </a:tc>
                <a:tc>
                  <a:txBody>
                    <a:bodyPr/>
                    <a:lstStyle/>
                    <a:p>
                      <a:pPr algn="ctr"/>
                      <a:r>
                        <a:rPr lang="en-US" sz="2000" b="1" dirty="0">
                          <a:solidFill>
                            <a:schemeClr val="bg1"/>
                          </a:solidFill>
                        </a:rPr>
                        <a:t>29(</a:t>
                      </a:r>
                      <a:r>
                        <a:rPr lang="en-US" sz="1800" b="1" dirty="0">
                          <a:solidFill>
                            <a:schemeClr val="bg1"/>
                          </a:solidFill>
                        </a:rPr>
                        <a:t>valsartan/</a:t>
                      </a:r>
                    </a:p>
                    <a:p>
                      <a:pPr algn="ctr"/>
                      <a:r>
                        <a:rPr lang="en-US" sz="1800" b="1" dirty="0" err="1">
                          <a:solidFill>
                            <a:schemeClr val="bg1"/>
                          </a:solidFill>
                        </a:rPr>
                        <a:t>sacubutril</a:t>
                      </a:r>
                      <a:r>
                        <a:rPr lang="en-US" sz="2000" b="1" dirty="0">
                          <a:solidFill>
                            <a:schemeClr val="bg1"/>
                          </a:solidFill>
                        </a:rPr>
                        <a:t>)</a:t>
                      </a:r>
                    </a:p>
                  </a:txBody>
                  <a:tcPr>
                    <a:solidFill>
                      <a:srgbClr val="009999"/>
                    </a:solidFill>
                  </a:tcPr>
                </a:tc>
                <a:extLst>
                  <a:ext uri="{0D108BD9-81ED-4DB2-BD59-A6C34878D82A}">
                    <a16:rowId xmlns:a16="http://schemas.microsoft.com/office/drawing/2014/main" val="10015"/>
                  </a:ext>
                </a:extLst>
              </a:tr>
            </a:tbl>
          </a:graphicData>
        </a:graphic>
      </p:graphicFrame>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Beta-blocker </a:t>
            </a:r>
            <a:r>
              <a:rPr lang="en-US" dirty="0"/>
              <a:t>titration schedules</a:t>
            </a:r>
          </a:p>
        </p:txBody>
      </p:sp>
      <p:sp>
        <p:nvSpPr>
          <p:cNvPr id="3" name="Content Placeholder 2"/>
          <p:cNvSpPr>
            <a:spLocks noGrp="1"/>
          </p:cNvSpPr>
          <p:nvPr>
            <p:ph idx="1"/>
          </p:nvPr>
        </p:nvSpPr>
        <p:spPr/>
        <p:txBody>
          <a:bodyPr/>
          <a:lstStyle/>
          <a:p>
            <a:r>
              <a:rPr lang="en-US" dirty="0"/>
              <a:t>Standard of care with </a:t>
            </a:r>
            <a:r>
              <a:rPr lang="el-GR" dirty="0"/>
              <a:t>β</a:t>
            </a:r>
            <a:r>
              <a:rPr lang="en-US" dirty="0"/>
              <a:t> blockers (</a:t>
            </a:r>
            <a:r>
              <a:rPr lang="el-GR" dirty="0"/>
              <a:t>β</a:t>
            </a:r>
            <a:r>
              <a:rPr lang="en-US" dirty="0"/>
              <a:t>-B ):</a:t>
            </a:r>
          </a:p>
          <a:p>
            <a:pPr lvl="1"/>
            <a:r>
              <a:rPr lang="en-US" dirty="0"/>
              <a:t>Go Quicker and Sicker</a:t>
            </a:r>
          </a:p>
          <a:p>
            <a:r>
              <a:rPr lang="en-US" dirty="0"/>
              <a:t>Inpatient: Initiate </a:t>
            </a:r>
            <a:r>
              <a:rPr lang="el-GR" dirty="0"/>
              <a:t>β</a:t>
            </a:r>
            <a:r>
              <a:rPr lang="en-US" dirty="0"/>
              <a:t>-blocker/</a:t>
            </a:r>
            <a:r>
              <a:rPr lang="en-US" u="sng" dirty="0"/>
              <a:t>DO NOT</a:t>
            </a:r>
            <a:r>
              <a:rPr lang="en-US" dirty="0"/>
              <a:t> titrate</a:t>
            </a:r>
          </a:p>
          <a:p>
            <a:r>
              <a:rPr lang="en-US" dirty="0"/>
              <a:t>In general: Go Low and Slow</a:t>
            </a:r>
          </a:p>
          <a:p>
            <a:r>
              <a:rPr lang="en-US" dirty="0"/>
              <a:t>In the elderly: Go Lower and Slower</a:t>
            </a:r>
          </a:p>
          <a:p>
            <a:r>
              <a:rPr lang="en-US" dirty="0"/>
              <a:t>If worsening HF: Down-titrate rather than over-</a:t>
            </a:r>
            <a:r>
              <a:rPr lang="en-US" dirty="0" err="1"/>
              <a:t>diuresing</a:t>
            </a:r>
            <a:r>
              <a:rPr lang="en-US" dirty="0"/>
              <a:t>  → “Cardio-renal syndrome”</a:t>
            </a:r>
          </a:p>
          <a:p>
            <a:r>
              <a:rPr lang="en-US" dirty="0"/>
              <a:t>In RHF: Avoid </a:t>
            </a:r>
            <a:r>
              <a:rPr lang="el-GR" dirty="0"/>
              <a:t>β</a:t>
            </a:r>
            <a:r>
              <a:rPr lang="en-US" dirty="0"/>
              <a:t>-Blockers altogether</a:t>
            </a:r>
          </a:p>
          <a:p>
            <a:endParaRPr lang="en-US" dirty="0"/>
          </a:p>
        </p:txBody>
      </p:sp>
    </p:spTree>
    <p:extLst>
      <p:ext uri="{BB962C8B-B14F-4D97-AF65-F5344CB8AC3E}">
        <p14:creationId xmlns:p14="http://schemas.microsoft.com/office/powerpoint/2010/main" val="3605382659"/>
      </p:ext>
    </p:extLst>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Beta-blocker Conclusions</a:t>
            </a:r>
          </a:p>
        </p:txBody>
      </p:sp>
      <p:sp>
        <p:nvSpPr>
          <p:cNvPr id="3" name="Content Placeholder 2"/>
          <p:cNvSpPr>
            <a:spLocks noGrp="1"/>
          </p:cNvSpPr>
          <p:nvPr>
            <p:ph idx="1"/>
          </p:nvPr>
        </p:nvSpPr>
        <p:spPr>
          <a:xfrm>
            <a:off x="685800" y="1676400"/>
            <a:ext cx="7772400" cy="4114800"/>
          </a:xfrm>
        </p:spPr>
        <p:txBody>
          <a:bodyPr/>
          <a:lstStyle/>
          <a:p>
            <a:r>
              <a:rPr lang="en-US" sz="2800" dirty="0"/>
              <a:t>Excess beta-blocker dosing in the elderly leads to increased HF readmissions</a:t>
            </a:r>
          </a:p>
          <a:p>
            <a:r>
              <a:rPr lang="en-US" sz="2800" dirty="0"/>
              <a:t>Higher beta-blocker doses in the elderly do not impart additional mortality benefit</a:t>
            </a:r>
          </a:p>
          <a:p>
            <a:r>
              <a:rPr lang="en-US" sz="2800" dirty="0"/>
              <a:t>Excess beta-blockade in the elderly leads to over-diuresis and “Cardio-renal syndrome”</a:t>
            </a:r>
          </a:p>
          <a:p>
            <a:r>
              <a:rPr lang="en-US" sz="2800" dirty="0"/>
              <a:t>In-patient forced beta-blocker titration to reduce HR has no evidence foundation and should be avoided</a:t>
            </a:r>
          </a:p>
          <a:p>
            <a:r>
              <a:rPr lang="en-US" sz="2800" dirty="0"/>
              <a:t>Arbitrary age appropriate beta-blocker dosing limits will improve HF outcomes</a:t>
            </a:r>
          </a:p>
        </p:txBody>
      </p:sp>
    </p:spTree>
    <p:extLst>
      <p:ext uri="{BB962C8B-B14F-4D97-AF65-F5344CB8AC3E}">
        <p14:creationId xmlns:p14="http://schemas.microsoft.com/office/powerpoint/2010/main" val="4168039359"/>
      </p:ext>
    </p:extLst>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32125" y="123825"/>
            <a:ext cx="5654675" cy="6581775"/>
          </a:xfrm>
        </p:spPr>
      </p:pic>
      <p:sp>
        <p:nvSpPr>
          <p:cNvPr id="92163" name="Title 1"/>
          <p:cNvSpPr>
            <a:spLocks noGrp="1"/>
          </p:cNvSpPr>
          <p:nvPr>
            <p:ph type="title"/>
          </p:nvPr>
        </p:nvSpPr>
        <p:spPr>
          <a:xfrm>
            <a:off x="304800" y="152400"/>
            <a:ext cx="2514600" cy="6477000"/>
          </a:xfrm>
        </p:spPr>
        <p:txBody>
          <a:bodyPr/>
          <a:lstStyle/>
          <a:p>
            <a:r>
              <a:rPr lang="en-CA" altLang="en-US"/>
              <a:t>ICD Referral Tool</a:t>
            </a:r>
          </a:p>
        </p:txBody>
      </p:sp>
    </p:spTree>
    <p:extLst>
      <p:ext uri="{BB962C8B-B14F-4D97-AF65-F5344CB8AC3E}">
        <p14:creationId xmlns:p14="http://schemas.microsoft.com/office/powerpoint/2010/main" val="2854523145"/>
      </p:ext>
    </p:extLst>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0" y="0"/>
            <a:ext cx="4572000" cy="6858000"/>
          </a:xfrm>
          <a:prstGeom prst="rect">
            <a:avLst/>
          </a:prstGeom>
          <a:gradFill rotWithShape="0">
            <a:gsLst>
              <a:gs pos="0">
                <a:srgbClr val="008080"/>
              </a:gs>
              <a:gs pos="100000">
                <a:schemeClr val="folHlink"/>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bg1"/>
                </a:solidFill>
                <a:latin typeface="Times New Roman" pitchFamily="18" charset="0"/>
              </a:defRPr>
            </a:lvl1pPr>
            <a:lvl2pPr marL="742950" indent="-285750" algn="l" eaLnBrk="0" hangingPunct="0">
              <a:spcBef>
                <a:spcPct val="20000"/>
              </a:spcBef>
              <a:buChar char="–"/>
              <a:defRPr sz="2800">
                <a:solidFill>
                  <a:schemeClr val="bg1"/>
                </a:solidFill>
                <a:latin typeface="Times New Roman" pitchFamily="18" charset="0"/>
              </a:defRPr>
            </a:lvl2pPr>
            <a:lvl3pPr marL="1143000" indent="-228600" algn="l" eaLnBrk="0" hangingPunct="0">
              <a:spcBef>
                <a:spcPct val="20000"/>
              </a:spcBef>
              <a:buChar char="•"/>
              <a:defRPr sz="2400">
                <a:solidFill>
                  <a:schemeClr val="bg1"/>
                </a:solidFill>
                <a:latin typeface="Times New Roman" pitchFamily="18" charset="0"/>
              </a:defRPr>
            </a:lvl3pPr>
            <a:lvl4pPr marL="1600200" indent="-228600" algn="l" eaLnBrk="0" hangingPunct="0">
              <a:spcBef>
                <a:spcPct val="20000"/>
              </a:spcBef>
              <a:buChar char="–"/>
              <a:defRPr sz="2000">
                <a:solidFill>
                  <a:schemeClr val="bg1"/>
                </a:solidFill>
                <a:latin typeface="Times New Roman" pitchFamily="18" charset="0"/>
              </a:defRPr>
            </a:lvl4pPr>
            <a:lvl5pPr marL="2057400" indent="-228600" algn="l"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eaLnBrk="1" hangingPunct="1">
              <a:spcBef>
                <a:spcPct val="0"/>
              </a:spcBef>
              <a:buFontTx/>
              <a:buNone/>
            </a:pPr>
            <a:endParaRPr lang="en-CA" altLang="en-US" sz="2400">
              <a:solidFill>
                <a:schemeClr val="tx1"/>
              </a:solidFill>
            </a:endParaRPr>
          </a:p>
        </p:txBody>
      </p:sp>
      <p:sp>
        <p:nvSpPr>
          <p:cNvPr id="35843" name="Rectangle 3"/>
          <p:cNvSpPr>
            <a:spLocks noChangeArrowheads="1"/>
          </p:cNvSpPr>
          <p:nvPr/>
        </p:nvSpPr>
        <p:spPr bwMode="auto">
          <a:xfrm>
            <a:off x="4572000" y="0"/>
            <a:ext cx="4572000" cy="6858000"/>
          </a:xfrm>
          <a:prstGeom prst="rect">
            <a:avLst/>
          </a:prstGeom>
          <a:gradFill rotWithShape="0">
            <a:gsLst>
              <a:gs pos="0">
                <a:schemeClr val="folHlink"/>
              </a:gs>
              <a:gs pos="100000">
                <a:srgbClr val="008080"/>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bg1"/>
                </a:solidFill>
                <a:latin typeface="Times New Roman" pitchFamily="18" charset="0"/>
              </a:defRPr>
            </a:lvl1pPr>
            <a:lvl2pPr marL="742950" indent="-285750" algn="l" eaLnBrk="0" hangingPunct="0">
              <a:spcBef>
                <a:spcPct val="20000"/>
              </a:spcBef>
              <a:buChar char="–"/>
              <a:defRPr sz="2800">
                <a:solidFill>
                  <a:schemeClr val="bg1"/>
                </a:solidFill>
                <a:latin typeface="Times New Roman" pitchFamily="18" charset="0"/>
              </a:defRPr>
            </a:lvl2pPr>
            <a:lvl3pPr marL="1143000" indent="-228600" algn="l" eaLnBrk="0" hangingPunct="0">
              <a:spcBef>
                <a:spcPct val="20000"/>
              </a:spcBef>
              <a:buChar char="•"/>
              <a:defRPr sz="2400">
                <a:solidFill>
                  <a:schemeClr val="bg1"/>
                </a:solidFill>
                <a:latin typeface="Times New Roman" pitchFamily="18" charset="0"/>
              </a:defRPr>
            </a:lvl3pPr>
            <a:lvl4pPr marL="1600200" indent="-228600" algn="l" eaLnBrk="0" hangingPunct="0">
              <a:spcBef>
                <a:spcPct val="20000"/>
              </a:spcBef>
              <a:buChar char="–"/>
              <a:defRPr sz="2000">
                <a:solidFill>
                  <a:schemeClr val="bg1"/>
                </a:solidFill>
                <a:latin typeface="Times New Roman" pitchFamily="18" charset="0"/>
              </a:defRPr>
            </a:lvl4pPr>
            <a:lvl5pPr marL="2057400" indent="-228600" algn="l"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eaLnBrk="1" hangingPunct="1">
              <a:spcBef>
                <a:spcPct val="0"/>
              </a:spcBef>
              <a:buFontTx/>
              <a:buNone/>
            </a:pPr>
            <a:endParaRPr lang="en-CA" altLang="en-US" sz="2400">
              <a:solidFill>
                <a:schemeClr val="tx1"/>
              </a:solidFill>
            </a:endParaRPr>
          </a:p>
        </p:txBody>
      </p:sp>
      <p:sp>
        <p:nvSpPr>
          <p:cNvPr id="35844" name="Text Box 4"/>
          <p:cNvSpPr txBox="1">
            <a:spLocks noChangeArrowheads="1"/>
          </p:cNvSpPr>
          <p:nvPr/>
        </p:nvSpPr>
        <p:spPr bwMode="auto">
          <a:xfrm>
            <a:off x="1219200" y="838200"/>
            <a:ext cx="6781800" cy="2117725"/>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bg1"/>
                </a:solidFill>
                <a:latin typeface="Times New Roman" pitchFamily="18" charset="0"/>
              </a:defRPr>
            </a:lvl1pPr>
            <a:lvl2pPr marL="742950" indent="-285750" algn="l" eaLnBrk="0" hangingPunct="0">
              <a:spcBef>
                <a:spcPct val="20000"/>
              </a:spcBef>
              <a:buChar char="–"/>
              <a:defRPr sz="2800">
                <a:solidFill>
                  <a:schemeClr val="bg1"/>
                </a:solidFill>
                <a:latin typeface="Times New Roman" pitchFamily="18" charset="0"/>
              </a:defRPr>
            </a:lvl2pPr>
            <a:lvl3pPr marL="1143000" indent="-228600" algn="l" eaLnBrk="0" hangingPunct="0">
              <a:spcBef>
                <a:spcPct val="20000"/>
              </a:spcBef>
              <a:buChar char="•"/>
              <a:defRPr sz="2400">
                <a:solidFill>
                  <a:schemeClr val="bg1"/>
                </a:solidFill>
                <a:latin typeface="Times New Roman" pitchFamily="18" charset="0"/>
              </a:defRPr>
            </a:lvl3pPr>
            <a:lvl4pPr marL="1600200" indent="-228600" algn="l" eaLnBrk="0" hangingPunct="0">
              <a:spcBef>
                <a:spcPct val="20000"/>
              </a:spcBef>
              <a:buChar char="–"/>
              <a:defRPr sz="2000">
                <a:solidFill>
                  <a:schemeClr val="bg1"/>
                </a:solidFill>
                <a:latin typeface="Times New Roman" pitchFamily="18" charset="0"/>
              </a:defRPr>
            </a:lvl4pPr>
            <a:lvl5pPr marL="2057400" indent="-228600" algn="l"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a:spcBef>
                <a:spcPct val="50000"/>
              </a:spcBef>
              <a:buFontTx/>
              <a:buNone/>
            </a:pPr>
            <a:r>
              <a:rPr lang="en-US" altLang="en-US" sz="2400" i="0">
                <a:solidFill>
                  <a:schemeClr val="tx1"/>
                </a:solidFill>
              </a:rPr>
              <a:t>Assess  LV Function (echo, gated RNA)</a:t>
            </a:r>
          </a:p>
          <a:p>
            <a:pPr algn="ctr">
              <a:spcBef>
                <a:spcPct val="50000"/>
              </a:spcBef>
            </a:pPr>
            <a:r>
              <a:rPr lang="en-US" altLang="en-US" sz="1600" i="0">
                <a:solidFill>
                  <a:schemeClr val="tx1"/>
                </a:solidFill>
              </a:rPr>
              <a:t>EF &lt; 40%-systolic dysfunction</a:t>
            </a:r>
          </a:p>
          <a:p>
            <a:pPr algn="ctr">
              <a:spcBef>
                <a:spcPct val="50000"/>
              </a:spcBef>
            </a:pPr>
            <a:r>
              <a:rPr lang="en-US" altLang="en-US" sz="1600" i="0">
                <a:solidFill>
                  <a:schemeClr val="tx1"/>
                </a:solidFill>
              </a:rPr>
              <a:t>EF 40-55%-systolic/diastolic dysfunction</a:t>
            </a:r>
          </a:p>
          <a:p>
            <a:pPr algn="ctr">
              <a:spcBef>
                <a:spcPct val="50000"/>
              </a:spcBef>
            </a:pPr>
            <a:r>
              <a:rPr lang="en-US" altLang="en-US" sz="1600" i="0">
                <a:solidFill>
                  <a:schemeClr val="tx1"/>
                </a:solidFill>
              </a:rPr>
              <a:t>EF &gt;55%-diastolic dysfunction</a:t>
            </a:r>
          </a:p>
          <a:p>
            <a:pPr algn="ctr">
              <a:spcBef>
                <a:spcPct val="50000"/>
              </a:spcBef>
              <a:buFontTx/>
              <a:buNone/>
            </a:pPr>
            <a:r>
              <a:rPr lang="en-US" altLang="en-US" sz="2400" i="0">
                <a:solidFill>
                  <a:schemeClr val="tx1"/>
                </a:solidFill>
              </a:rPr>
              <a:t>Assess Volume Status</a:t>
            </a:r>
          </a:p>
        </p:txBody>
      </p:sp>
      <p:sp>
        <p:nvSpPr>
          <p:cNvPr id="35845" name="Text Box 7"/>
          <p:cNvSpPr txBox="1">
            <a:spLocks noChangeArrowheads="1"/>
          </p:cNvSpPr>
          <p:nvPr/>
        </p:nvSpPr>
        <p:spPr bwMode="auto">
          <a:xfrm>
            <a:off x="533400" y="3048000"/>
            <a:ext cx="3124200" cy="835025"/>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bg1"/>
                </a:solidFill>
                <a:latin typeface="Times New Roman" pitchFamily="18" charset="0"/>
              </a:defRPr>
            </a:lvl1pPr>
            <a:lvl2pPr marL="742950" indent="-285750" algn="l" eaLnBrk="0" hangingPunct="0">
              <a:spcBef>
                <a:spcPct val="20000"/>
              </a:spcBef>
              <a:buChar char="–"/>
              <a:defRPr sz="2800">
                <a:solidFill>
                  <a:schemeClr val="bg1"/>
                </a:solidFill>
                <a:latin typeface="Times New Roman" pitchFamily="18" charset="0"/>
              </a:defRPr>
            </a:lvl2pPr>
            <a:lvl3pPr marL="1143000" indent="-228600" algn="l" eaLnBrk="0" hangingPunct="0">
              <a:spcBef>
                <a:spcPct val="20000"/>
              </a:spcBef>
              <a:buChar char="•"/>
              <a:defRPr sz="2400">
                <a:solidFill>
                  <a:schemeClr val="bg1"/>
                </a:solidFill>
                <a:latin typeface="Times New Roman" pitchFamily="18" charset="0"/>
              </a:defRPr>
            </a:lvl3pPr>
            <a:lvl4pPr marL="1600200" indent="-228600" algn="l" eaLnBrk="0" hangingPunct="0">
              <a:spcBef>
                <a:spcPct val="20000"/>
              </a:spcBef>
              <a:buChar char="–"/>
              <a:defRPr sz="2000">
                <a:solidFill>
                  <a:schemeClr val="bg1"/>
                </a:solidFill>
                <a:latin typeface="Times New Roman" pitchFamily="18" charset="0"/>
              </a:defRPr>
            </a:lvl4pPr>
            <a:lvl5pPr marL="2057400" indent="-228600" algn="l"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spcBef>
                <a:spcPct val="50000"/>
              </a:spcBef>
              <a:buFontTx/>
              <a:buNone/>
            </a:pPr>
            <a:r>
              <a:rPr lang="en-US" altLang="en-US" sz="2400" i="0" dirty="0">
                <a:solidFill>
                  <a:schemeClr val="tx1"/>
                </a:solidFill>
              </a:rPr>
              <a:t>Signs and Symptoms of Fluid Retention</a:t>
            </a:r>
          </a:p>
        </p:txBody>
      </p:sp>
      <p:sp>
        <p:nvSpPr>
          <p:cNvPr id="35846" name="Text Box 8"/>
          <p:cNvSpPr txBox="1">
            <a:spLocks noChangeArrowheads="1"/>
          </p:cNvSpPr>
          <p:nvPr/>
        </p:nvSpPr>
        <p:spPr bwMode="auto">
          <a:xfrm>
            <a:off x="5410200" y="3048000"/>
            <a:ext cx="3352800" cy="835025"/>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bg1"/>
                </a:solidFill>
                <a:latin typeface="Times New Roman" pitchFamily="18" charset="0"/>
              </a:defRPr>
            </a:lvl1pPr>
            <a:lvl2pPr marL="742950" indent="-285750" algn="l" eaLnBrk="0" hangingPunct="0">
              <a:spcBef>
                <a:spcPct val="20000"/>
              </a:spcBef>
              <a:buChar char="–"/>
              <a:defRPr sz="2800">
                <a:solidFill>
                  <a:schemeClr val="bg1"/>
                </a:solidFill>
                <a:latin typeface="Times New Roman" pitchFamily="18" charset="0"/>
              </a:defRPr>
            </a:lvl2pPr>
            <a:lvl3pPr marL="1143000" indent="-228600" algn="l" eaLnBrk="0" hangingPunct="0">
              <a:spcBef>
                <a:spcPct val="20000"/>
              </a:spcBef>
              <a:buChar char="•"/>
              <a:defRPr sz="2400">
                <a:solidFill>
                  <a:schemeClr val="bg1"/>
                </a:solidFill>
                <a:latin typeface="Times New Roman" pitchFamily="18" charset="0"/>
              </a:defRPr>
            </a:lvl3pPr>
            <a:lvl4pPr marL="1600200" indent="-228600" algn="l" eaLnBrk="0" hangingPunct="0">
              <a:spcBef>
                <a:spcPct val="20000"/>
              </a:spcBef>
              <a:buChar char="–"/>
              <a:defRPr sz="2000">
                <a:solidFill>
                  <a:schemeClr val="bg1"/>
                </a:solidFill>
                <a:latin typeface="Times New Roman" pitchFamily="18" charset="0"/>
              </a:defRPr>
            </a:lvl4pPr>
            <a:lvl5pPr marL="2057400" indent="-228600" algn="l"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r">
              <a:spcBef>
                <a:spcPct val="50000"/>
              </a:spcBef>
              <a:buFontTx/>
              <a:buNone/>
            </a:pPr>
            <a:r>
              <a:rPr lang="en-US" altLang="en-US" sz="2400" i="0" dirty="0">
                <a:solidFill>
                  <a:schemeClr val="tx1"/>
                </a:solidFill>
              </a:rPr>
              <a:t>No Signs and Symptoms of Fluid Retention</a:t>
            </a:r>
          </a:p>
        </p:txBody>
      </p:sp>
      <p:sp>
        <p:nvSpPr>
          <p:cNvPr id="35847" name="Text Box 9"/>
          <p:cNvSpPr txBox="1">
            <a:spLocks noChangeArrowheads="1"/>
          </p:cNvSpPr>
          <p:nvPr/>
        </p:nvSpPr>
        <p:spPr bwMode="auto">
          <a:xfrm>
            <a:off x="533400" y="3962400"/>
            <a:ext cx="2514600" cy="1816100"/>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bg1"/>
                </a:solidFill>
                <a:latin typeface="Times New Roman" pitchFamily="18" charset="0"/>
              </a:defRPr>
            </a:lvl1pPr>
            <a:lvl2pPr marL="742950" indent="-285750" algn="l" eaLnBrk="0" hangingPunct="0">
              <a:spcBef>
                <a:spcPct val="20000"/>
              </a:spcBef>
              <a:buChar char="–"/>
              <a:defRPr sz="2800">
                <a:solidFill>
                  <a:schemeClr val="bg1"/>
                </a:solidFill>
                <a:latin typeface="Times New Roman" pitchFamily="18" charset="0"/>
              </a:defRPr>
            </a:lvl2pPr>
            <a:lvl3pPr marL="1143000" indent="-228600" algn="l" eaLnBrk="0" hangingPunct="0">
              <a:spcBef>
                <a:spcPct val="20000"/>
              </a:spcBef>
              <a:buChar char="•"/>
              <a:defRPr sz="2400">
                <a:solidFill>
                  <a:schemeClr val="bg1"/>
                </a:solidFill>
                <a:latin typeface="Times New Roman" pitchFamily="18" charset="0"/>
              </a:defRPr>
            </a:lvl3pPr>
            <a:lvl4pPr marL="1600200" indent="-228600" algn="l" eaLnBrk="0" hangingPunct="0">
              <a:spcBef>
                <a:spcPct val="20000"/>
              </a:spcBef>
              <a:buChar char="–"/>
              <a:defRPr sz="2000">
                <a:solidFill>
                  <a:schemeClr val="bg1"/>
                </a:solidFill>
                <a:latin typeface="Times New Roman" pitchFamily="18" charset="0"/>
              </a:defRPr>
            </a:lvl4pPr>
            <a:lvl5pPr marL="2057400" indent="-228600" algn="l"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a:spcBef>
                <a:spcPct val="50000"/>
              </a:spcBef>
              <a:buFontTx/>
              <a:buNone/>
            </a:pPr>
            <a:r>
              <a:rPr lang="en-US" altLang="en-US" sz="2400" i="0" dirty="0">
                <a:solidFill>
                  <a:schemeClr val="tx1"/>
                </a:solidFill>
              </a:rPr>
              <a:t>Loop Diuretic</a:t>
            </a:r>
          </a:p>
          <a:p>
            <a:pPr algn="ctr">
              <a:spcBef>
                <a:spcPct val="50000"/>
              </a:spcBef>
              <a:buFontTx/>
              <a:buNone/>
            </a:pPr>
            <a:r>
              <a:rPr lang="en-US" altLang="en-US" sz="1600" i="0" dirty="0">
                <a:solidFill>
                  <a:schemeClr val="tx1"/>
                </a:solidFill>
              </a:rPr>
              <a:t>+/- Thiazide/</a:t>
            </a:r>
            <a:r>
              <a:rPr lang="en-US" altLang="en-US" sz="1600" i="0">
                <a:solidFill>
                  <a:schemeClr val="tx1"/>
                </a:solidFill>
              </a:rPr>
              <a:t>Metalozone</a:t>
            </a:r>
            <a:endParaRPr lang="en-US" altLang="en-US" sz="1600" i="0" dirty="0">
              <a:solidFill>
                <a:schemeClr val="tx1"/>
              </a:solidFill>
            </a:endParaRPr>
          </a:p>
          <a:p>
            <a:pPr algn="ctr">
              <a:spcBef>
                <a:spcPct val="50000"/>
              </a:spcBef>
              <a:buFontTx/>
              <a:buNone/>
            </a:pPr>
            <a:r>
              <a:rPr lang="en-US" altLang="en-US" sz="1600" i="0" dirty="0">
                <a:solidFill>
                  <a:schemeClr val="tx1"/>
                </a:solidFill>
              </a:rPr>
              <a:t>(titrate to </a:t>
            </a:r>
            <a:r>
              <a:rPr lang="en-US" altLang="en-US" sz="1600" i="0" dirty="0" err="1">
                <a:solidFill>
                  <a:schemeClr val="tx1"/>
                </a:solidFill>
              </a:rPr>
              <a:t>euvolemic</a:t>
            </a:r>
            <a:r>
              <a:rPr lang="en-US" altLang="en-US" sz="1600" i="0" dirty="0">
                <a:solidFill>
                  <a:schemeClr val="tx1"/>
                </a:solidFill>
              </a:rPr>
              <a:t> state)</a:t>
            </a:r>
          </a:p>
          <a:p>
            <a:pPr algn="ctr">
              <a:spcBef>
                <a:spcPct val="50000"/>
              </a:spcBef>
              <a:buFontTx/>
              <a:buNone/>
            </a:pPr>
            <a:r>
              <a:rPr lang="en-US" altLang="en-US" sz="1600" i="0" dirty="0">
                <a:solidFill>
                  <a:schemeClr val="tx1"/>
                </a:solidFill>
              </a:rPr>
              <a:t>Monitor weight and edema state</a:t>
            </a:r>
          </a:p>
        </p:txBody>
      </p:sp>
      <p:sp>
        <p:nvSpPr>
          <p:cNvPr id="35848" name="Text Box 10"/>
          <p:cNvSpPr txBox="1">
            <a:spLocks noChangeArrowheads="1"/>
          </p:cNvSpPr>
          <p:nvPr/>
        </p:nvSpPr>
        <p:spPr bwMode="auto">
          <a:xfrm>
            <a:off x="3429000" y="3886200"/>
            <a:ext cx="5334000" cy="738188"/>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bg1"/>
                </a:solidFill>
                <a:latin typeface="Times New Roman" pitchFamily="18" charset="0"/>
              </a:defRPr>
            </a:lvl1pPr>
            <a:lvl2pPr marL="742950" indent="-285750" algn="l" eaLnBrk="0" hangingPunct="0">
              <a:spcBef>
                <a:spcPct val="20000"/>
              </a:spcBef>
              <a:buChar char="–"/>
              <a:defRPr sz="2800">
                <a:solidFill>
                  <a:schemeClr val="bg1"/>
                </a:solidFill>
                <a:latin typeface="Times New Roman" pitchFamily="18" charset="0"/>
              </a:defRPr>
            </a:lvl2pPr>
            <a:lvl3pPr marL="1143000" indent="-228600" algn="l" eaLnBrk="0" hangingPunct="0">
              <a:spcBef>
                <a:spcPct val="20000"/>
              </a:spcBef>
              <a:buChar char="•"/>
              <a:defRPr sz="2400">
                <a:solidFill>
                  <a:schemeClr val="bg1"/>
                </a:solidFill>
                <a:latin typeface="Times New Roman" pitchFamily="18" charset="0"/>
              </a:defRPr>
            </a:lvl3pPr>
            <a:lvl4pPr marL="1600200" indent="-228600" algn="l" eaLnBrk="0" hangingPunct="0">
              <a:spcBef>
                <a:spcPct val="20000"/>
              </a:spcBef>
              <a:buChar char="–"/>
              <a:defRPr sz="2000">
                <a:solidFill>
                  <a:schemeClr val="bg1"/>
                </a:solidFill>
                <a:latin typeface="Times New Roman" pitchFamily="18" charset="0"/>
              </a:defRPr>
            </a:lvl4pPr>
            <a:lvl5pPr marL="2057400" indent="-228600" algn="l"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spcBef>
                <a:spcPct val="50000"/>
              </a:spcBef>
              <a:buFontTx/>
              <a:buNone/>
            </a:pPr>
            <a:r>
              <a:rPr lang="en-US" altLang="en-US" sz="2400" i="0" dirty="0">
                <a:solidFill>
                  <a:schemeClr val="tx1"/>
                </a:solidFill>
              </a:rPr>
              <a:t>ACE inhibitor/ARB if ACE intolerant: </a:t>
            </a:r>
            <a:r>
              <a:rPr lang="en-US" altLang="en-US" sz="1800" i="0" dirty="0">
                <a:solidFill>
                  <a:schemeClr val="tx1"/>
                </a:solidFill>
              </a:rPr>
              <a:t>Avoid combination Ace-</a:t>
            </a:r>
            <a:r>
              <a:rPr lang="en-US" altLang="en-US" sz="1800" i="0" dirty="0" err="1">
                <a:solidFill>
                  <a:schemeClr val="tx1"/>
                </a:solidFill>
              </a:rPr>
              <a:t>i</a:t>
            </a:r>
            <a:r>
              <a:rPr lang="en-US" altLang="en-US" sz="1800" i="0" dirty="0">
                <a:solidFill>
                  <a:schemeClr val="tx1"/>
                </a:solidFill>
              </a:rPr>
              <a:t>/ARB Rx</a:t>
            </a:r>
            <a:r>
              <a:rPr lang="en-US" altLang="en-US" sz="1600" i="0" dirty="0">
                <a:solidFill>
                  <a:schemeClr val="tx1"/>
                </a:solidFill>
              </a:rPr>
              <a:t>.</a:t>
            </a:r>
            <a:r>
              <a:rPr lang="en-US" altLang="en-US" sz="1600" i="0" dirty="0">
                <a:solidFill>
                  <a:schemeClr val="tx1"/>
                </a:solidFill>
                <a:sym typeface="Symbol" pitchFamily="18" charset="2"/>
              </a:rPr>
              <a:t> </a:t>
            </a:r>
          </a:p>
        </p:txBody>
      </p:sp>
      <p:sp>
        <p:nvSpPr>
          <p:cNvPr id="35851" name="Text Box 17"/>
          <p:cNvSpPr txBox="1">
            <a:spLocks noChangeArrowheads="1"/>
          </p:cNvSpPr>
          <p:nvPr/>
        </p:nvSpPr>
        <p:spPr bwMode="auto">
          <a:xfrm>
            <a:off x="304800" y="76200"/>
            <a:ext cx="4114800" cy="654050"/>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bg1"/>
                </a:solidFill>
                <a:latin typeface="Times New Roman" pitchFamily="18" charset="0"/>
              </a:defRPr>
            </a:lvl1pPr>
            <a:lvl2pPr marL="742950" indent="-285750" algn="l" eaLnBrk="0" hangingPunct="0">
              <a:spcBef>
                <a:spcPct val="20000"/>
              </a:spcBef>
              <a:buChar char="–"/>
              <a:defRPr sz="2800">
                <a:solidFill>
                  <a:schemeClr val="bg1"/>
                </a:solidFill>
                <a:latin typeface="Times New Roman" pitchFamily="18" charset="0"/>
              </a:defRPr>
            </a:lvl2pPr>
            <a:lvl3pPr marL="1143000" indent="-228600" algn="l" eaLnBrk="0" hangingPunct="0">
              <a:spcBef>
                <a:spcPct val="20000"/>
              </a:spcBef>
              <a:buChar char="•"/>
              <a:defRPr sz="2400">
                <a:solidFill>
                  <a:schemeClr val="bg1"/>
                </a:solidFill>
                <a:latin typeface="Times New Roman" pitchFamily="18" charset="0"/>
              </a:defRPr>
            </a:lvl3pPr>
            <a:lvl4pPr marL="1600200" indent="-228600" algn="l" eaLnBrk="0" hangingPunct="0">
              <a:spcBef>
                <a:spcPct val="20000"/>
              </a:spcBef>
              <a:buChar char="–"/>
              <a:defRPr sz="2000">
                <a:solidFill>
                  <a:schemeClr val="bg1"/>
                </a:solidFill>
                <a:latin typeface="Times New Roman" pitchFamily="18" charset="0"/>
              </a:defRPr>
            </a:lvl4pPr>
            <a:lvl5pPr marL="2057400" indent="-228600" algn="l"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a:spcBef>
                <a:spcPct val="50000"/>
              </a:spcBef>
              <a:buFontTx/>
              <a:buNone/>
            </a:pPr>
            <a:r>
              <a:rPr lang="en-US" altLang="en-US" sz="3600" i="0">
                <a:solidFill>
                  <a:schemeClr val="tx1"/>
                </a:solidFill>
              </a:rPr>
              <a:t>Symptoms</a:t>
            </a:r>
          </a:p>
        </p:txBody>
      </p:sp>
      <p:sp>
        <p:nvSpPr>
          <p:cNvPr id="35852" name="Text Box 18"/>
          <p:cNvSpPr txBox="1">
            <a:spLocks noChangeArrowheads="1"/>
          </p:cNvSpPr>
          <p:nvPr/>
        </p:nvSpPr>
        <p:spPr bwMode="auto">
          <a:xfrm>
            <a:off x="4572000" y="76200"/>
            <a:ext cx="4572000" cy="654050"/>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bg1"/>
                </a:solidFill>
                <a:latin typeface="Times New Roman" pitchFamily="18" charset="0"/>
              </a:defRPr>
            </a:lvl1pPr>
            <a:lvl2pPr marL="742950" indent="-285750" algn="l" eaLnBrk="0" hangingPunct="0">
              <a:spcBef>
                <a:spcPct val="20000"/>
              </a:spcBef>
              <a:buChar char="–"/>
              <a:defRPr sz="2800">
                <a:solidFill>
                  <a:schemeClr val="bg1"/>
                </a:solidFill>
                <a:latin typeface="Times New Roman" pitchFamily="18" charset="0"/>
              </a:defRPr>
            </a:lvl2pPr>
            <a:lvl3pPr marL="1143000" indent="-228600" algn="l" eaLnBrk="0" hangingPunct="0">
              <a:spcBef>
                <a:spcPct val="20000"/>
              </a:spcBef>
              <a:buChar char="•"/>
              <a:defRPr sz="2400">
                <a:solidFill>
                  <a:schemeClr val="bg1"/>
                </a:solidFill>
                <a:latin typeface="Times New Roman" pitchFamily="18" charset="0"/>
              </a:defRPr>
            </a:lvl3pPr>
            <a:lvl4pPr marL="1600200" indent="-228600" algn="l" eaLnBrk="0" hangingPunct="0">
              <a:spcBef>
                <a:spcPct val="20000"/>
              </a:spcBef>
              <a:buChar char="–"/>
              <a:defRPr sz="2000">
                <a:solidFill>
                  <a:schemeClr val="bg1"/>
                </a:solidFill>
                <a:latin typeface="Times New Roman" pitchFamily="18" charset="0"/>
              </a:defRPr>
            </a:lvl4pPr>
            <a:lvl5pPr marL="2057400" indent="-228600" algn="l"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spcBef>
                <a:spcPct val="50000"/>
              </a:spcBef>
              <a:buFontTx/>
              <a:buNone/>
            </a:pPr>
            <a:r>
              <a:rPr lang="en-US" altLang="en-US" sz="3600" i="0">
                <a:solidFill>
                  <a:schemeClr val="tx1"/>
                </a:solidFill>
              </a:rPr>
              <a:t>Prognosis &amp; Symptoms</a:t>
            </a:r>
          </a:p>
        </p:txBody>
      </p:sp>
      <p:sp>
        <p:nvSpPr>
          <p:cNvPr id="35853" name="Text Box 19"/>
          <p:cNvSpPr txBox="1">
            <a:spLocks noChangeArrowheads="1"/>
          </p:cNvSpPr>
          <p:nvPr/>
        </p:nvSpPr>
        <p:spPr bwMode="auto">
          <a:xfrm>
            <a:off x="3429000" y="4648200"/>
            <a:ext cx="5334000" cy="738188"/>
          </a:xfrm>
          <a:prstGeom prst="rect">
            <a:avLst/>
          </a:prstGeom>
          <a:solidFill>
            <a:schemeClr val="bg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bg1"/>
                </a:solidFill>
                <a:latin typeface="Times New Roman" pitchFamily="18" charset="0"/>
              </a:defRPr>
            </a:lvl1pPr>
            <a:lvl2pPr marL="742950" indent="-285750" algn="l" eaLnBrk="0" hangingPunct="0">
              <a:spcBef>
                <a:spcPct val="20000"/>
              </a:spcBef>
              <a:buChar char="–"/>
              <a:defRPr sz="2800">
                <a:solidFill>
                  <a:schemeClr val="bg1"/>
                </a:solidFill>
                <a:latin typeface="Times New Roman" pitchFamily="18" charset="0"/>
              </a:defRPr>
            </a:lvl2pPr>
            <a:lvl3pPr marL="1143000" indent="-228600" algn="l" eaLnBrk="0" hangingPunct="0">
              <a:spcBef>
                <a:spcPct val="20000"/>
              </a:spcBef>
              <a:buChar char="•"/>
              <a:defRPr sz="2400">
                <a:solidFill>
                  <a:schemeClr val="bg1"/>
                </a:solidFill>
                <a:latin typeface="Times New Roman" pitchFamily="18" charset="0"/>
              </a:defRPr>
            </a:lvl3pPr>
            <a:lvl4pPr marL="1600200" indent="-228600" algn="l" eaLnBrk="0" hangingPunct="0">
              <a:spcBef>
                <a:spcPct val="20000"/>
              </a:spcBef>
              <a:buChar char="–"/>
              <a:defRPr sz="2000">
                <a:solidFill>
                  <a:schemeClr val="bg1"/>
                </a:solidFill>
                <a:latin typeface="Times New Roman" pitchFamily="18" charset="0"/>
              </a:defRPr>
            </a:lvl4pPr>
            <a:lvl5pPr marL="2057400" indent="-228600" algn="l"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a:spcBef>
                <a:spcPct val="50000"/>
              </a:spcBef>
              <a:buFontTx/>
              <a:buNone/>
            </a:pPr>
            <a:r>
              <a:rPr lang="en-US" altLang="en-US" sz="2400" i="0" dirty="0">
                <a:solidFill>
                  <a:schemeClr val="tx1"/>
                </a:solidFill>
                <a:sym typeface="Symbol" pitchFamily="18" charset="2"/>
              </a:rPr>
              <a:t>-blocker (NYHA II-IV): </a:t>
            </a:r>
            <a:r>
              <a:rPr lang="en-US" altLang="en-US" sz="1800" i="0" dirty="0">
                <a:solidFill>
                  <a:schemeClr val="tx1"/>
                </a:solidFill>
                <a:sym typeface="Symbol" pitchFamily="18" charset="2"/>
              </a:rPr>
              <a:t>Do not force titrate.        Limit dose in frail and elderly.</a:t>
            </a:r>
            <a:endParaRPr lang="en-US" altLang="en-US" sz="1200" i="0" dirty="0">
              <a:solidFill>
                <a:schemeClr val="tx1"/>
              </a:solidFill>
            </a:endParaRPr>
          </a:p>
        </p:txBody>
      </p:sp>
      <p:cxnSp>
        <p:nvCxnSpPr>
          <p:cNvPr id="35858" name="Straight Arrow Connector 2"/>
          <p:cNvCxnSpPr>
            <a:cxnSpLocks noChangeShapeType="1"/>
          </p:cNvCxnSpPr>
          <p:nvPr/>
        </p:nvCxnSpPr>
        <p:spPr bwMode="auto">
          <a:xfrm>
            <a:off x="4343400" y="6396038"/>
            <a:ext cx="381000" cy="0"/>
          </a:xfrm>
          <a:prstGeom prst="straightConnector1">
            <a:avLst/>
          </a:prstGeom>
          <a:noFill/>
          <a:ln w="38100"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sp>
        <p:nvSpPr>
          <p:cNvPr id="35859" name="Text Box 11"/>
          <p:cNvSpPr txBox="1">
            <a:spLocks noChangeArrowheads="1"/>
          </p:cNvSpPr>
          <p:nvPr/>
        </p:nvSpPr>
        <p:spPr bwMode="auto">
          <a:xfrm>
            <a:off x="3429000" y="5410200"/>
            <a:ext cx="5334000" cy="708025"/>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bg1"/>
                </a:solidFill>
                <a:latin typeface="Times New Roman" pitchFamily="18" charset="0"/>
              </a:defRPr>
            </a:lvl1pPr>
            <a:lvl2pPr marL="742950" indent="-285750" algn="l" eaLnBrk="0" hangingPunct="0">
              <a:spcBef>
                <a:spcPct val="20000"/>
              </a:spcBef>
              <a:buChar char="–"/>
              <a:defRPr sz="2800">
                <a:solidFill>
                  <a:schemeClr val="bg1"/>
                </a:solidFill>
                <a:latin typeface="Times New Roman" pitchFamily="18" charset="0"/>
              </a:defRPr>
            </a:lvl2pPr>
            <a:lvl3pPr marL="1143000" indent="-228600" algn="l" eaLnBrk="0" hangingPunct="0">
              <a:spcBef>
                <a:spcPct val="20000"/>
              </a:spcBef>
              <a:buChar char="•"/>
              <a:defRPr sz="2400">
                <a:solidFill>
                  <a:schemeClr val="bg1"/>
                </a:solidFill>
                <a:latin typeface="Times New Roman" pitchFamily="18" charset="0"/>
              </a:defRPr>
            </a:lvl3pPr>
            <a:lvl4pPr marL="1600200" indent="-228600" algn="l" eaLnBrk="0" hangingPunct="0">
              <a:spcBef>
                <a:spcPct val="20000"/>
              </a:spcBef>
              <a:buChar char="–"/>
              <a:defRPr sz="2000">
                <a:solidFill>
                  <a:schemeClr val="bg1"/>
                </a:solidFill>
                <a:latin typeface="Times New Roman" pitchFamily="18" charset="0"/>
              </a:defRPr>
            </a:lvl4pPr>
            <a:lvl5pPr marL="2057400" indent="-228600" algn="l"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r" eaLnBrk="1" hangingPunct="1">
              <a:spcBef>
                <a:spcPct val="0"/>
              </a:spcBef>
              <a:buFontTx/>
              <a:buNone/>
            </a:pPr>
            <a:r>
              <a:rPr lang="en-US" altLang="en-US" sz="2400" i="0" dirty="0">
                <a:solidFill>
                  <a:schemeClr val="tx1"/>
                </a:solidFill>
              </a:rPr>
              <a:t>Spironolactone: </a:t>
            </a:r>
            <a:r>
              <a:rPr lang="en-US" altLang="en-US" sz="1600" i="0" dirty="0">
                <a:solidFill>
                  <a:schemeClr val="tx1"/>
                </a:solidFill>
              </a:rPr>
              <a:t>(NYHA Class III-IV HF/ EF &lt; 35%, Cr &lt; 200, K &lt; 5.0 </a:t>
            </a:r>
          </a:p>
        </p:txBody>
      </p:sp>
      <p:sp>
        <p:nvSpPr>
          <p:cNvPr id="3" name="Curved Right Arrow 2"/>
          <p:cNvSpPr/>
          <p:nvPr/>
        </p:nvSpPr>
        <p:spPr bwMode="auto">
          <a:xfrm>
            <a:off x="533400" y="1676400"/>
            <a:ext cx="685800" cy="1600200"/>
          </a:xfrm>
          <a:prstGeom prst="curvedRightArrow">
            <a:avLst>
              <a:gd name="adj1" fmla="val 25000"/>
              <a:gd name="adj2" fmla="val 50000"/>
              <a:gd name="adj3" fmla="val 23291"/>
            </a:avLst>
          </a:prstGeom>
          <a:solidFill>
            <a:srgbClr val="FF0000"/>
          </a:solidFill>
          <a:ln w="12700" cap="flat" cmpd="sng" algn="ctr">
            <a:solidFill>
              <a:schemeClr val="bg2"/>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2400" b="0" i="1" u="none" strike="noStrike" cap="none" normalizeH="0" baseline="0">
              <a:ln>
                <a:noFill/>
              </a:ln>
              <a:solidFill>
                <a:schemeClr val="tx1"/>
              </a:solidFill>
              <a:effectLst/>
              <a:latin typeface="Times New Roman" pitchFamily="18" charset="0"/>
            </a:endParaRPr>
          </a:p>
        </p:txBody>
      </p:sp>
      <p:sp>
        <p:nvSpPr>
          <p:cNvPr id="4" name="Curved Left Arrow 3"/>
          <p:cNvSpPr/>
          <p:nvPr/>
        </p:nvSpPr>
        <p:spPr bwMode="auto">
          <a:xfrm>
            <a:off x="8001000" y="1676400"/>
            <a:ext cx="762000" cy="1600200"/>
          </a:xfrm>
          <a:prstGeom prst="curvedLeftArrow">
            <a:avLst>
              <a:gd name="adj1" fmla="val 18759"/>
              <a:gd name="adj2" fmla="val 50000"/>
              <a:gd name="adj3" fmla="val 25000"/>
            </a:avLst>
          </a:prstGeom>
          <a:solidFill>
            <a:srgbClr val="FF0000"/>
          </a:solidFill>
          <a:ln w="12700" cap="flat" cmpd="sng" algn="ctr">
            <a:solidFill>
              <a:schemeClr val="bg2"/>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2400" b="0" i="1" u="none" strike="noStrike" cap="none" normalizeH="0" baseline="0">
              <a:ln>
                <a:noFill/>
              </a:ln>
              <a:solidFill>
                <a:schemeClr val="tx1"/>
              </a:solidFill>
              <a:effectLst/>
              <a:latin typeface="Times New Roman" pitchFamily="18" charset="0"/>
            </a:endParaRPr>
          </a:p>
        </p:txBody>
      </p:sp>
      <p:sp>
        <p:nvSpPr>
          <p:cNvPr id="5" name="Curved Left Arrow 4"/>
          <p:cNvSpPr/>
          <p:nvPr/>
        </p:nvSpPr>
        <p:spPr bwMode="auto">
          <a:xfrm>
            <a:off x="8686800" y="4114800"/>
            <a:ext cx="381000" cy="902494"/>
          </a:xfrm>
          <a:prstGeom prst="curvedLeftArrow">
            <a:avLst/>
          </a:prstGeom>
          <a:solidFill>
            <a:srgbClr val="FF0000"/>
          </a:solidFill>
          <a:ln w="12700" cap="flat" cmpd="sng" algn="ctr">
            <a:solidFill>
              <a:schemeClr val="bg2"/>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2400" b="0" i="1" u="none" strike="noStrike" cap="none" normalizeH="0" baseline="0">
              <a:ln>
                <a:noFill/>
              </a:ln>
              <a:solidFill>
                <a:schemeClr val="tx1"/>
              </a:solidFill>
              <a:effectLst/>
              <a:latin typeface="Times New Roman" pitchFamily="18" charset="0"/>
            </a:endParaRPr>
          </a:p>
        </p:txBody>
      </p:sp>
      <p:sp>
        <p:nvSpPr>
          <p:cNvPr id="25" name="Curved Left Arrow 24"/>
          <p:cNvSpPr/>
          <p:nvPr/>
        </p:nvSpPr>
        <p:spPr bwMode="auto">
          <a:xfrm>
            <a:off x="8686800" y="4888706"/>
            <a:ext cx="381000" cy="902494"/>
          </a:xfrm>
          <a:prstGeom prst="curvedLeftArrow">
            <a:avLst/>
          </a:prstGeom>
          <a:solidFill>
            <a:srgbClr val="FF0000"/>
          </a:solidFill>
          <a:ln w="12700" cap="flat" cmpd="sng" algn="ctr">
            <a:solidFill>
              <a:schemeClr val="bg2"/>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2400" b="0" i="1" u="none" strike="noStrike" cap="none" normalizeH="0" baseline="0">
              <a:ln>
                <a:noFill/>
              </a:ln>
              <a:solidFill>
                <a:schemeClr val="tx1"/>
              </a:solidFill>
              <a:effectLst/>
              <a:latin typeface="Times New Roman" pitchFamily="18" charset="0"/>
            </a:endParaRPr>
          </a:p>
        </p:txBody>
      </p:sp>
      <p:sp>
        <p:nvSpPr>
          <p:cNvPr id="19" name="Text Box 12">
            <a:extLst>
              <a:ext uri="{FF2B5EF4-FFF2-40B4-BE49-F238E27FC236}">
                <a16:creationId xmlns:a16="http://schemas.microsoft.com/office/drawing/2014/main" id="{9126B8E9-1E14-400F-BBEB-178724CBBAB3}"/>
              </a:ext>
            </a:extLst>
          </p:cNvPr>
          <p:cNvSpPr txBox="1">
            <a:spLocks noChangeArrowheads="1"/>
          </p:cNvSpPr>
          <p:nvPr/>
        </p:nvSpPr>
        <p:spPr bwMode="auto">
          <a:xfrm>
            <a:off x="914400" y="5965448"/>
            <a:ext cx="6172200" cy="954107"/>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bg1"/>
                </a:solidFill>
                <a:latin typeface="Times New Roman" pitchFamily="18" charset="0"/>
              </a:defRPr>
            </a:lvl1pPr>
            <a:lvl2pPr marL="742950" indent="-285750" algn="l" eaLnBrk="0" hangingPunct="0">
              <a:spcBef>
                <a:spcPct val="20000"/>
              </a:spcBef>
              <a:buChar char="–"/>
              <a:defRPr sz="2800">
                <a:solidFill>
                  <a:schemeClr val="bg1"/>
                </a:solidFill>
                <a:latin typeface="Times New Roman" pitchFamily="18" charset="0"/>
              </a:defRPr>
            </a:lvl2pPr>
            <a:lvl3pPr marL="1143000" indent="-228600" algn="l" eaLnBrk="0" hangingPunct="0">
              <a:spcBef>
                <a:spcPct val="20000"/>
              </a:spcBef>
              <a:buChar char="•"/>
              <a:defRPr sz="2400">
                <a:solidFill>
                  <a:schemeClr val="bg1"/>
                </a:solidFill>
                <a:latin typeface="Times New Roman" pitchFamily="18" charset="0"/>
              </a:defRPr>
            </a:lvl3pPr>
            <a:lvl4pPr marL="1600200" indent="-228600" algn="l" eaLnBrk="0" hangingPunct="0">
              <a:spcBef>
                <a:spcPct val="20000"/>
              </a:spcBef>
              <a:buChar char="–"/>
              <a:defRPr sz="2000">
                <a:solidFill>
                  <a:schemeClr val="bg1"/>
                </a:solidFill>
                <a:latin typeface="Times New Roman" pitchFamily="18" charset="0"/>
              </a:defRPr>
            </a:lvl4pPr>
            <a:lvl5pPr marL="2057400" indent="-228600" algn="l"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spcBef>
                <a:spcPct val="50000"/>
              </a:spcBef>
              <a:buFontTx/>
              <a:buNone/>
            </a:pPr>
            <a:r>
              <a:rPr lang="en-US" altLang="en-US" sz="2000" b="1" i="0" dirty="0">
                <a:solidFill>
                  <a:schemeClr val="tx1"/>
                </a:solidFill>
              </a:rPr>
              <a:t>Add Digoxin for symptom control, hospitalization &amp; mortality </a:t>
            </a:r>
            <a:r>
              <a:rPr lang="en-US" altLang="en-US" sz="2000" b="1" i="0" dirty="0">
                <a:solidFill>
                  <a:schemeClr val="tx1"/>
                </a:solidFill>
                <a:sym typeface="Symbol" pitchFamily="18" charset="2"/>
              </a:rPr>
              <a:t></a:t>
            </a:r>
            <a:r>
              <a:rPr lang="en-US" altLang="en-US" sz="2000" b="1" i="0" dirty="0">
                <a:solidFill>
                  <a:schemeClr val="tx1"/>
                </a:solidFill>
              </a:rPr>
              <a:t>: </a:t>
            </a:r>
            <a:r>
              <a:rPr lang="en-US" altLang="en-US" sz="1600" i="0" dirty="0">
                <a:solidFill>
                  <a:schemeClr val="tx1"/>
                </a:solidFill>
              </a:rPr>
              <a:t>M</a:t>
            </a:r>
            <a:r>
              <a:rPr lang="en-US" altLang="en-US" sz="1600" i="0" dirty="0">
                <a:solidFill>
                  <a:schemeClr val="tx1"/>
                </a:solidFill>
                <a:sym typeface="Symbol" pitchFamily="18" charset="2"/>
              </a:rPr>
              <a:t>ortality  </a:t>
            </a:r>
            <a:r>
              <a:rPr lang="en-US" altLang="en-US" sz="1600" i="0" dirty="0">
                <a:solidFill>
                  <a:schemeClr val="tx1"/>
                </a:solidFill>
              </a:rPr>
              <a:t>35-39% </a:t>
            </a:r>
            <a:r>
              <a:rPr lang="en-US" altLang="en-US" sz="1600" i="0" dirty="0">
                <a:solidFill>
                  <a:schemeClr val="tx1"/>
                </a:solidFill>
                <a:sym typeface="Symbol" pitchFamily="18" charset="2"/>
              </a:rPr>
              <a:t>if Class III-IV HF, EF &lt;25%, cardiomegaly, Dig level &lt; 0.9 nmol/L. </a:t>
            </a:r>
            <a:r>
              <a:rPr lang="en-US" altLang="en-US" sz="1600" dirty="0">
                <a:solidFill>
                  <a:schemeClr val="tx1"/>
                </a:solidFill>
                <a:sym typeface="Symbol" pitchFamily="18" charset="2"/>
              </a:rPr>
              <a:t>HF hospitalization  8% absolute.</a:t>
            </a:r>
            <a:endParaRPr lang="en-US" altLang="en-US" sz="1600" i="0" dirty="0">
              <a:solidFill>
                <a:schemeClr val="tx1"/>
              </a:solidFill>
            </a:endParaRPr>
          </a:p>
        </p:txBody>
      </p:sp>
    </p:spTree>
    <p:extLst>
      <p:ext uri="{BB962C8B-B14F-4D97-AF65-F5344CB8AC3E}">
        <p14:creationId xmlns:p14="http://schemas.microsoft.com/office/powerpoint/2010/main" val="877374735"/>
      </p:ext>
    </p:extLst>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0" y="0"/>
            <a:ext cx="4572000" cy="6858000"/>
          </a:xfrm>
          <a:prstGeom prst="rect">
            <a:avLst/>
          </a:prstGeom>
          <a:gradFill rotWithShape="0">
            <a:gsLst>
              <a:gs pos="0">
                <a:srgbClr val="008080"/>
              </a:gs>
              <a:gs pos="100000">
                <a:schemeClr val="folHlink"/>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bg1"/>
                </a:solidFill>
                <a:latin typeface="Times New Roman" pitchFamily="18" charset="0"/>
              </a:defRPr>
            </a:lvl1pPr>
            <a:lvl2pPr marL="742950" indent="-285750" algn="l" eaLnBrk="0" hangingPunct="0">
              <a:spcBef>
                <a:spcPct val="20000"/>
              </a:spcBef>
              <a:buChar char="–"/>
              <a:defRPr sz="2800">
                <a:solidFill>
                  <a:schemeClr val="bg1"/>
                </a:solidFill>
                <a:latin typeface="Times New Roman" pitchFamily="18" charset="0"/>
              </a:defRPr>
            </a:lvl2pPr>
            <a:lvl3pPr marL="1143000" indent="-228600" algn="l" eaLnBrk="0" hangingPunct="0">
              <a:spcBef>
                <a:spcPct val="20000"/>
              </a:spcBef>
              <a:buChar char="•"/>
              <a:defRPr sz="2400">
                <a:solidFill>
                  <a:schemeClr val="bg1"/>
                </a:solidFill>
                <a:latin typeface="Times New Roman" pitchFamily="18" charset="0"/>
              </a:defRPr>
            </a:lvl3pPr>
            <a:lvl4pPr marL="1600200" indent="-228600" algn="l" eaLnBrk="0" hangingPunct="0">
              <a:spcBef>
                <a:spcPct val="20000"/>
              </a:spcBef>
              <a:buChar char="–"/>
              <a:defRPr sz="2000">
                <a:solidFill>
                  <a:schemeClr val="bg1"/>
                </a:solidFill>
                <a:latin typeface="Times New Roman" pitchFamily="18" charset="0"/>
              </a:defRPr>
            </a:lvl4pPr>
            <a:lvl5pPr marL="2057400" indent="-228600" algn="l"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eaLnBrk="1" hangingPunct="1">
              <a:spcBef>
                <a:spcPct val="0"/>
              </a:spcBef>
              <a:buFontTx/>
              <a:buNone/>
            </a:pPr>
            <a:endParaRPr lang="en-CA" altLang="en-US" sz="2400">
              <a:solidFill>
                <a:schemeClr val="tx1"/>
              </a:solidFill>
            </a:endParaRPr>
          </a:p>
        </p:txBody>
      </p:sp>
      <p:sp>
        <p:nvSpPr>
          <p:cNvPr id="35843" name="Rectangle 3"/>
          <p:cNvSpPr>
            <a:spLocks noChangeArrowheads="1"/>
          </p:cNvSpPr>
          <p:nvPr/>
        </p:nvSpPr>
        <p:spPr bwMode="auto">
          <a:xfrm>
            <a:off x="4572000" y="0"/>
            <a:ext cx="4572000" cy="6858000"/>
          </a:xfrm>
          <a:prstGeom prst="rect">
            <a:avLst/>
          </a:prstGeom>
          <a:gradFill rotWithShape="0">
            <a:gsLst>
              <a:gs pos="0">
                <a:schemeClr val="folHlink"/>
              </a:gs>
              <a:gs pos="100000">
                <a:srgbClr val="008080"/>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bg1"/>
                </a:solidFill>
                <a:latin typeface="Times New Roman" pitchFamily="18" charset="0"/>
              </a:defRPr>
            </a:lvl1pPr>
            <a:lvl2pPr marL="742950" indent="-285750" algn="l" eaLnBrk="0" hangingPunct="0">
              <a:spcBef>
                <a:spcPct val="20000"/>
              </a:spcBef>
              <a:buChar char="–"/>
              <a:defRPr sz="2800">
                <a:solidFill>
                  <a:schemeClr val="bg1"/>
                </a:solidFill>
                <a:latin typeface="Times New Roman" pitchFamily="18" charset="0"/>
              </a:defRPr>
            </a:lvl2pPr>
            <a:lvl3pPr marL="1143000" indent="-228600" algn="l" eaLnBrk="0" hangingPunct="0">
              <a:spcBef>
                <a:spcPct val="20000"/>
              </a:spcBef>
              <a:buChar char="•"/>
              <a:defRPr sz="2400">
                <a:solidFill>
                  <a:schemeClr val="bg1"/>
                </a:solidFill>
                <a:latin typeface="Times New Roman" pitchFamily="18" charset="0"/>
              </a:defRPr>
            </a:lvl3pPr>
            <a:lvl4pPr marL="1600200" indent="-228600" algn="l" eaLnBrk="0" hangingPunct="0">
              <a:spcBef>
                <a:spcPct val="20000"/>
              </a:spcBef>
              <a:buChar char="–"/>
              <a:defRPr sz="2000">
                <a:solidFill>
                  <a:schemeClr val="bg1"/>
                </a:solidFill>
                <a:latin typeface="Times New Roman" pitchFamily="18" charset="0"/>
              </a:defRPr>
            </a:lvl4pPr>
            <a:lvl5pPr marL="2057400" indent="-228600" algn="l"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eaLnBrk="1" hangingPunct="1">
              <a:spcBef>
                <a:spcPct val="0"/>
              </a:spcBef>
              <a:buFontTx/>
              <a:buNone/>
            </a:pPr>
            <a:endParaRPr lang="en-CA" altLang="en-US" sz="2400">
              <a:solidFill>
                <a:schemeClr val="tx1"/>
              </a:solidFill>
            </a:endParaRPr>
          </a:p>
        </p:txBody>
      </p:sp>
      <p:sp>
        <p:nvSpPr>
          <p:cNvPr id="35844" name="Text Box 4"/>
          <p:cNvSpPr txBox="1">
            <a:spLocks noChangeArrowheads="1"/>
          </p:cNvSpPr>
          <p:nvPr/>
        </p:nvSpPr>
        <p:spPr bwMode="auto">
          <a:xfrm>
            <a:off x="1219200" y="838200"/>
            <a:ext cx="6781800" cy="2117725"/>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bg1"/>
                </a:solidFill>
                <a:latin typeface="Times New Roman" pitchFamily="18" charset="0"/>
              </a:defRPr>
            </a:lvl1pPr>
            <a:lvl2pPr marL="742950" indent="-285750" algn="l" eaLnBrk="0" hangingPunct="0">
              <a:spcBef>
                <a:spcPct val="20000"/>
              </a:spcBef>
              <a:buChar char="–"/>
              <a:defRPr sz="2800">
                <a:solidFill>
                  <a:schemeClr val="bg1"/>
                </a:solidFill>
                <a:latin typeface="Times New Roman" pitchFamily="18" charset="0"/>
              </a:defRPr>
            </a:lvl2pPr>
            <a:lvl3pPr marL="1143000" indent="-228600" algn="l" eaLnBrk="0" hangingPunct="0">
              <a:spcBef>
                <a:spcPct val="20000"/>
              </a:spcBef>
              <a:buChar char="•"/>
              <a:defRPr sz="2400">
                <a:solidFill>
                  <a:schemeClr val="bg1"/>
                </a:solidFill>
                <a:latin typeface="Times New Roman" pitchFamily="18" charset="0"/>
              </a:defRPr>
            </a:lvl3pPr>
            <a:lvl4pPr marL="1600200" indent="-228600" algn="l" eaLnBrk="0" hangingPunct="0">
              <a:spcBef>
                <a:spcPct val="20000"/>
              </a:spcBef>
              <a:buChar char="–"/>
              <a:defRPr sz="2000">
                <a:solidFill>
                  <a:schemeClr val="bg1"/>
                </a:solidFill>
                <a:latin typeface="Times New Roman" pitchFamily="18" charset="0"/>
              </a:defRPr>
            </a:lvl4pPr>
            <a:lvl5pPr marL="2057400" indent="-228600" algn="l"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a:spcBef>
                <a:spcPct val="50000"/>
              </a:spcBef>
              <a:buFontTx/>
              <a:buNone/>
            </a:pPr>
            <a:r>
              <a:rPr lang="en-US" altLang="en-US" sz="2400" i="0" dirty="0">
                <a:solidFill>
                  <a:schemeClr val="tx1"/>
                </a:solidFill>
              </a:rPr>
              <a:t>Assess  LV Function (echo, gated RNA)</a:t>
            </a:r>
          </a:p>
          <a:p>
            <a:pPr algn="ctr">
              <a:spcBef>
                <a:spcPct val="50000"/>
              </a:spcBef>
            </a:pPr>
            <a:r>
              <a:rPr lang="en-US" altLang="en-US" sz="1600" i="0" dirty="0">
                <a:solidFill>
                  <a:schemeClr val="tx1"/>
                </a:solidFill>
              </a:rPr>
              <a:t>EF &lt; 40%-systolic dysfunction (</a:t>
            </a:r>
            <a:r>
              <a:rPr lang="en-US" altLang="en-US" sz="1600" i="0" dirty="0" err="1">
                <a:solidFill>
                  <a:schemeClr val="tx1"/>
                </a:solidFill>
              </a:rPr>
              <a:t>HFrEF</a:t>
            </a:r>
            <a:r>
              <a:rPr lang="en-US" altLang="en-US" sz="1600" i="0" dirty="0">
                <a:solidFill>
                  <a:schemeClr val="tx1"/>
                </a:solidFill>
              </a:rPr>
              <a:t>)</a:t>
            </a:r>
          </a:p>
          <a:p>
            <a:pPr algn="ctr">
              <a:spcBef>
                <a:spcPct val="50000"/>
              </a:spcBef>
            </a:pPr>
            <a:r>
              <a:rPr lang="en-US" altLang="en-US" sz="1600" i="0" dirty="0">
                <a:solidFill>
                  <a:schemeClr val="tx1"/>
                </a:solidFill>
              </a:rPr>
              <a:t>EF 40-55%-systolic/diastolic dysfunction (</a:t>
            </a:r>
            <a:r>
              <a:rPr lang="en-US" altLang="en-US" sz="1600" i="0" dirty="0" err="1">
                <a:solidFill>
                  <a:schemeClr val="tx1"/>
                </a:solidFill>
              </a:rPr>
              <a:t>HFmEF</a:t>
            </a:r>
            <a:r>
              <a:rPr lang="en-US" altLang="en-US" sz="1600" i="0" dirty="0">
                <a:solidFill>
                  <a:schemeClr val="tx1"/>
                </a:solidFill>
              </a:rPr>
              <a:t>)</a:t>
            </a:r>
          </a:p>
          <a:p>
            <a:pPr algn="ctr">
              <a:spcBef>
                <a:spcPct val="50000"/>
              </a:spcBef>
            </a:pPr>
            <a:r>
              <a:rPr lang="en-US" altLang="en-US" sz="1600" i="0" dirty="0">
                <a:solidFill>
                  <a:schemeClr val="tx1"/>
                </a:solidFill>
              </a:rPr>
              <a:t>EF &gt;55%-diastolic dysfunction(</a:t>
            </a:r>
            <a:r>
              <a:rPr lang="en-US" altLang="en-US" sz="1600" i="0" dirty="0" err="1">
                <a:solidFill>
                  <a:schemeClr val="tx1"/>
                </a:solidFill>
              </a:rPr>
              <a:t>HFpEF</a:t>
            </a:r>
            <a:r>
              <a:rPr lang="en-US" altLang="en-US" sz="1600" i="0" dirty="0">
                <a:solidFill>
                  <a:schemeClr val="tx1"/>
                </a:solidFill>
              </a:rPr>
              <a:t>)</a:t>
            </a:r>
          </a:p>
          <a:p>
            <a:pPr algn="ctr">
              <a:spcBef>
                <a:spcPct val="50000"/>
              </a:spcBef>
              <a:buFontTx/>
              <a:buNone/>
            </a:pPr>
            <a:r>
              <a:rPr lang="en-US" altLang="en-US" sz="2400" i="0" dirty="0">
                <a:solidFill>
                  <a:schemeClr val="tx1"/>
                </a:solidFill>
              </a:rPr>
              <a:t>Assess Volume Status</a:t>
            </a:r>
          </a:p>
        </p:txBody>
      </p:sp>
      <p:sp>
        <p:nvSpPr>
          <p:cNvPr id="35845" name="Text Box 7"/>
          <p:cNvSpPr txBox="1">
            <a:spLocks noChangeArrowheads="1"/>
          </p:cNvSpPr>
          <p:nvPr/>
        </p:nvSpPr>
        <p:spPr bwMode="auto">
          <a:xfrm>
            <a:off x="533400" y="3048000"/>
            <a:ext cx="3124200" cy="835025"/>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bg1"/>
                </a:solidFill>
                <a:latin typeface="Times New Roman" pitchFamily="18" charset="0"/>
              </a:defRPr>
            </a:lvl1pPr>
            <a:lvl2pPr marL="742950" indent="-285750" algn="l" eaLnBrk="0" hangingPunct="0">
              <a:spcBef>
                <a:spcPct val="20000"/>
              </a:spcBef>
              <a:buChar char="–"/>
              <a:defRPr sz="2800">
                <a:solidFill>
                  <a:schemeClr val="bg1"/>
                </a:solidFill>
                <a:latin typeface="Times New Roman" pitchFamily="18" charset="0"/>
              </a:defRPr>
            </a:lvl2pPr>
            <a:lvl3pPr marL="1143000" indent="-228600" algn="l" eaLnBrk="0" hangingPunct="0">
              <a:spcBef>
                <a:spcPct val="20000"/>
              </a:spcBef>
              <a:buChar char="•"/>
              <a:defRPr sz="2400">
                <a:solidFill>
                  <a:schemeClr val="bg1"/>
                </a:solidFill>
                <a:latin typeface="Times New Roman" pitchFamily="18" charset="0"/>
              </a:defRPr>
            </a:lvl3pPr>
            <a:lvl4pPr marL="1600200" indent="-228600" algn="l" eaLnBrk="0" hangingPunct="0">
              <a:spcBef>
                <a:spcPct val="20000"/>
              </a:spcBef>
              <a:buChar char="–"/>
              <a:defRPr sz="2000">
                <a:solidFill>
                  <a:schemeClr val="bg1"/>
                </a:solidFill>
                <a:latin typeface="Times New Roman" pitchFamily="18" charset="0"/>
              </a:defRPr>
            </a:lvl4pPr>
            <a:lvl5pPr marL="2057400" indent="-228600" algn="l"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spcBef>
                <a:spcPct val="50000"/>
              </a:spcBef>
              <a:buFontTx/>
              <a:buNone/>
            </a:pPr>
            <a:r>
              <a:rPr lang="en-US" altLang="en-US" sz="2400" i="0" dirty="0">
                <a:solidFill>
                  <a:schemeClr val="tx1"/>
                </a:solidFill>
              </a:rPr>
              <a:t>Signs and Symptoms of Fluid Retention</a:t>
            </a:r>
          </a:p>
        </p:txBody>
      </p:sp>
      <p:sp>
        <p:nvSpPr>
          <p:cNvPr id="35846" name="Text Box 8"/>
          <p:cNvSpPr txBox="1">
            <a:spLocks noChangeArrowheads="1"/>
          </p:cNvSpPr>
          <p:nvPr/>
        </p:nvSpPr>
        <p:spPr bwMode="auto">
          <a:xfrm>
            <a:off x="5410200" y="3048000"/>
            <a:ext cx="3352800" cy="835025"/>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bg1"/>
                </a:solidFill>
                <a:latin typeface="Times New Roman" pitchFamily="18" charset="0"/>
              </a:defRPr>
            </a:lvl1pPr>
            <a:lvl2pPr marL="742950" indent="-285750" algn="l" eaLnBrk="0" hangingPunct="0">
              <a:spcBef>
                <a:spcPct val="20000"/>
              </a:spcBef>
              <a:buChar char="–"/>
              <a:defRPr sz="2800">
                <a:solidFill>
                  <a:schemeClr val="bg1"/>
                </a:solidFill>
                <a:latin typeface="Times New Roman" pitchFamily="18" charset="0"/>
              </a:defRPr>
            </a:lvl2pPr>
            <a:lvl3pPr marL="1143000" indent="-228600" algn="l" eaLnBrk="0" hangingPunct="0">
              <a:spcBef>
                <a:spcPct val="20000"/>
              </a:spcBef>
              <a:buChar char="•"/>
              <a:defRPr sz="2400">
                <a:solidFill>
                  <a:schemeClr val="bg1"/>
                </a:solidFill>
                <a:latin typeface="Times New Roman" pitchFamily="18" charset="0"/>
              </a:defRPr>
            </a:lvl3pPr>
            <a:lvl4pPr marL="1600200" indent="-228600" algn="l" eaLnBrk="0" hangingPunct="0">
              <a:spcBef>
                <a:spcPct val="20000"/>
              </a:spcBef>
              <a:buChar char="–"/>
              <a:defRPr sz="2000">
                <a:solidFill>
                  <a:schemeClr val="bg1"/>
                </a:solidFill>
                <a:latin typeface="Times New Roman" pitchFamily="18" charset="0"/>
              </a:defRPr>
            </a:lvl4pPr>
            <a:lvl5pPr marL="2057400" indent="-228600" algn="l"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r">
              <a:spcBef>
                <a:spcPct val="50000"/>
              </a:spcBef>
              <a:buFontTx/>
              <a:buNone/>
            </a:pPr>
            <a:r>
              <a:rPr lang="en-US" altLang="en-US" sz="2400" i="0" dirty="0">
                <a:solidFill>
                  <a:schemeClr val="tx1"/>
                </a:solidFill>
              </a:rPr>
              <a:t>No Signs and Symptoms of Fluid Retention</a:t>
            </a:r>
          </a:p>
        </p:txBody>
      </p:sp>
      <p:sp>
        <p:nvSpPr>
          <p:cNvPr id="35847" name="Text Box 9"/>
          <p:cNvSpPr txBox="1">
            <a:spLocks noChangeArrowheads="1"/>
          </p:cNvSpPr>
          <p:nvPr/>
        </p:nvSpPr>
        <p:spPr bwMode="auto">
          <a:xfrm>
            <a:off x="533400" y="3962400"/>
            <a:ext cx="2514600" cy="1754326"/>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bg1"/>
                </a:solidFill>
                <a:latin typeface="Times New Roman" pitchFamily="18" charset="0"/>
              </a:defRPr>
            </a:lvl1pPr>
            <a:lvl2pPr marL="742950" indent="-285750" algn="l" eaLnBrk="0" hangingPunct="0">
              <a:spcBef>
                <a:spcPct val="20000"/>
              </a:spcBef>
              <a:buChar char="–"/>
              <a:defRPr sz="2800">
                <a:solidFill>
                  <a:schemeClr val="bg1"/>
                </a:solidFill>
                <a:latin typeface="Times New Roman" pitchFamily="18" charset="0"/>
              </a:defRPr>
            </a:lvl2pPr>
            <a:lvl3pPr marL="1143000" indent="-228600" algn="l" eaLnBrk="0" hangingPunct="0">
              <a:spcBef>
                <a:spcPct val="20000"/>
              </a:spcBef>
              <a:buChar char="•"/>
              <a:defRPr sz="2400">
                <a:solidFill>
                  <a:schemeClr val="bg1"/>
                </a:solidFill>
                <a:latin typeface="Times New Roman" pitchFamily="18" charset="0"/>
              </a:defRPr>
            </a:lvl3pPr>
            <a:lvl4pPr marL="1600200" indent="-228600" algn="l" eaLnBrk="0" hangingPunct="0">
              <a:spcBef>
                <a:spcPct val="20000"/>
              </a:spcBef>
              <a:buChar char="–"/>
              <a:defRPr sz="2000">
                <a:solidFill>
                  <a:schemeClr val="bg1"/>
                </a:solidFill>
                <a:latin typeface="Times New Roman" pitchFamily="18" charset="0"/>
              </a:defRPr>
            </a:lvl4pPr>
            <a:lvl5pPr marL="2057400" indent="-228600" algn="l"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a:spcBef>
                <a:spcPct val="50000"/>
              </a:spcBef>
              <a:buFontTx/>
              <a:buNone/>
            </a:pPr>
            <a:r>
              <a:rPr lang="en-US" altLang="en-US" sz="2000" i="0" dirty="0">
                <a:solidFill>
                  <a:schemeClr val="tx1"/>
                </a:solidFill>
              </a:rPr>
              <a:t>Loop Diuretic + MRA</a:t>
            </a:r>
          </a:p>
          <a:p>
            <a:pPr algn="ctr">
              <a:spcBef>
                <a:spcPct val="50000"/>
              </a:spcBef>
              <a:buFontTx/>
              <a:buNone/>
            </a:pPr>
            <a:r>
              <a:rPr lang="en-US" altLang="en-US" sz="1600" i="0" dirty="0">
                <a:solidFill>
                  <a:schemeClr val="tx1"/>
                </a:solidFill>
              </a:rPr>
              <a:t>+/- Thiazide/</a:t>
            </a:r>
            <a:r>
              <a:rPr lang="en-US" altLang="en-US" sz="1600" i="0" dirty="0" err="1">
                <a:solidFill>
                  <a:schemeClr val="tx1"/>
                </a:solidFill>
              </a:rPr>
              <a:t>Metalozone</a:t>
            </a:r>
            <a:endParaRPr lang="en-US" altLang="en-US" sz="1600" i="0" dirty="0">
              <a:solidFill>
                <a:schemeClr val="tx1"/>
              </a:solidFill>
            </a:endParaRPr>
          </a:p>
          <a:p>
            <a:pPr algn="ctr">
              <a:spcBef>
                <a:spcPct val="50000"/>
              </a:spcBef>
              <a:buFontTx/>
              <a:buNone/>
            </a:pPr>
            <a:r>
              <a:rPr lang="en-US" altLang="en-US" sz="1600" i="0" dirty="0">
                <a:solidFill>
                  <a:schemeClr val="tx1"/>
                </a:solidFill>
              </a:rPr>
              <a:t>(titrate to </a:t>
            </a:r>
            <a:r>
              <a:rPr lang="en-US" altLang="en-US" sz="1600" i="0" dirty="0" err="1">
                <a:solidFill>
                  <a:schemeClr val="tx1"/>
                </a:solidFill>
              </a:rPr>
              <a:t>euvolemic</a:t>
            </a:r>
            <a:r>
              <a:rPr lang="en-US" altLang="en-US" sz="1600" i="0" dirty="0">
                <a:solidFill>
                  <a:schemeClr val="tx1"/>
                </a:solidFill>
              </a:rPr>
              <a:t> state)</a:t>
            </a:r>
          </a:p>
          <a:p>
            <a:pPr algn="ctr">
              <a:spcBef>
                <a:spcPct val="50000"/>
              </a:spcBef>
              <a:buFontTx/>
              <a:buNone/>
            </a:pPr>
            <a:r>
              <a:rPr lang="en-US" altLang="en-US" sz="1600" i="0" dirty="0">
                <a:solidFill>
                  <a:schemeClr val="tx1"/>
                </a:solidFill>
              </a:rPr>
              <a:t>Monitor weight and edema state</a:t>
            </a:r>
          </a:p>
        </p:txBody>
      </p:sp>
      <p:sp>
        <p:nvSpPr>
          <p:cNvPr id="35848" name="Text Box 10"/>
          <p:cNvSpPr txBox="1">
            <a:spLocks noChangeArrowheads="1"/>
          </p:cNvSpPr>
          <p:nvPr/>
        </p:nvSpPr>
        <p:spPr bwMode="auto">
          <a:xfrm>
            <a:off x="3429000" y="3886200"/>
            <a:ext cx="5334000" cy="738188"/>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bg1"/>
                </a:solidFill>
                <a:latin typeface="Times New Roman" pitchFamily="18" charset="0"/>
              </a:defRPr>
            </a:lvl1pPr>
            <a:lvl2pPr marL="742950" indent="-285750" algn="l" eaLnBrk="0" hangingPunct="0">
              <a:spcBef>
                <a:spcPct val="20000"/>
              </a:spcBef>
              <a:buChar char="–"/>
              <a:defRPr sz="2800">
                <a:solidFill>
                  <a:schemeClr val="bg1"/>
                </a:solidFill>
                <a:latin typeface="Times New Roman" pitchFamily="18" charset="0"/>
              </a:defRPr>
            </a:lvl2pPr>
            <a:lvl3pPr marL="1143000" indent="-228600" algn="l" eaLnBrk="0" hangingPunct="0">
              <a:spcBef>
                <a:spcPct val="20000"/>
              </a:spcBef>
              <a:buChar char="•"/>
              <a:defRPr sz="2400">
                <a:solidFill>
                  <a:schemeClr val="bg1"/>
                </a:solidFill>
                <a:latin typeface="Times New Roman" pitchFamily="18" charset="0"/>
              </a:defRPr>
            </a:lvl3pPr>
            <a:lvl4pPr marL="1600200" indent="-228600" algn="l" eaLnBrk="0" hangingPunct="0">
              <a:spcBef>
                <a:spcPct val="20000"/>
              </a:spcBef>
              <a:buChar char="–"/>
              <a:defRPr sz="2000">
                <a:solidFill>
                  <a:schemeClr val="bg1"/>
                </a:solidFill>
                <a:latin typeface="Times New Roman" pitchFamily="18" charset="0"/>
              </a:defRPr>
            </a:lvl4pPr>
            <a:lvl5pPr marL="2057400" indent="-228600" algn="l"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spcBef>
                <a:spcPct val="50000"/>
              </a:spcBef>
              <a:buFontTx/>
              <a:buNone/>
            </a:pPr>
            <a:r>
              <a:rPr lang="en-US" altLang="en-US" sz="2400" i="0" dirty="0">
                <a:solidFill>
                  <a:schemeClr val="tx1"/>
                </a:solidFill>
              </a:rPr>
              <a:t>ACE inhibitor/ARB if AE intolerant: </a:t>
            </a:r>
            <a:r>
              <a:rPr lang="en-US" altLang="en-US" sz="1800" i="0" dirty="0">
                <a:solidFill>
                  <a:schemeClr val="tx1"/>
                </a:solidFill>
              </a:rPr>
              <a:t>Avoid combination Ace-</a:t>
            </a:r>
            <a:r>
              <a:rPr lang="en-US" altLang="en-US" sz="1800" i="0" dirty="0" err="1">
                <a:solidFill>
                  <a:schemeClr val="tx1"/>
                </a:solidFill>
              </a:rPr>
              <a:t>i</a:t>
            </a:r>
            <a:r>
              <a:rPr lang="en-US" altLang="en-US" sz="1800" i="0" dirty="0">
                <a:solidFill>
                  <a:schemeClr val="tx1"/>
                </a:solidFill>
              </a:rPr>
              <a:t>/ARB Rx</a:t>
            </a:r>
            <a:r>
              <a:rPr lang="en-US" altLang="en-US" sz="1600" i="0" dirty="0">
                <a:solidFill>
                  <a:schemeClr val="tx1"/>
                </a:solidFill>
              </a:rPr>
              <a:t>.</a:t>
            </a:r>
            <a:r>
              <a:rPr lang="en-US" altLang="en-US" sz="1600" i="0" dirty="0">
                <a:solidFill>
                  <a:schemeClr val="tx1"/>
                </a:solidFill>
                <a:sym typeface="Symbol" pitchFamily="18" charset="2"/>
              </a:rPr>
              <a:t> </a:t>
            </a:r>
          </a:p>
        </p:txBody>
      </p:sp>
      <p:sp>
        <p:nvSpPr>
          <p:cNvPr id="35851" name="Text Box 17"/>
          <p:cNvSpPr txBox="1">
            <a:spLocks noChangeArrowheads="1"/>
          </p:cNvSpPr>
          <p:nvPr/>
        </p:nvSpPr>
        <p:spPr bwMode="auto">
          <a:xfrm>
            <a:off x="304800" y="76200"/>
            <a:ext cx="4114800" cy="654050"/>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bg1"/>
                </a:solidFill>
                <a:latin typeface="Times New Roman" pitchFamily="18" charset="0"/>
              </a:defRPr>
            </a:lvl1pPr>
            <a:lvl2pPr marL="742950" indent="-285750" algn="l" eaLnBrk="0" hangingPunct="0">
              <a:spcBef>
                <a:spcPct val="20000"/>
              </a:spcBef>
              <a:buChar char="–"/>
              <a:defRPr sz="2800">
                <a:solidFill>
                  <a:schemeClr val="bg1"/>
                </a:solidFill>
                <a:latin typeface="Times New Roman" pitchFamily="18" charset="0"/>
              </a:defRPr>
            </a:lvl2pPr>
            <a:lvl3pPr marL="1143000" indent="-228600" algn="l" eaLnBrk="0" hangingPunct="0">
              <a:spcBef>
                <a:spcPct val="20000"/>
              </a:spcBef>
              <a:buChar char="•"/>
              <a:defRPr sz="2400">
                <a:solidFill>
                  <a:schemeClr val="bg1"/>
                </a:solidFill>
                <a:latin typeface="Times New Roman" pitchFamily="18" charset="0"/>
              </a:defRPr>
            </a:lvl3pPr>
            <a:lvl4pPr marL="1600200" indent="-228600" algn="l" eaLnBrk="0" hangingPunct="0">
              <a:spcBef>
                <a:spcPct val="20000"/>
              </a:spcBef>
              <a:buChar char="–"/>
              <a:defRPr sz="2000">
                <a:solidFill>
                  <a:schemeClr val="bg1"/>
                </a:solidFill>
                <a:latin typeface="Times New Roman" pitchFamily="18" charset="0"/>
              </a:defRPr>
            </a:lvl4pPr>
            <a:lvl5pPr marL="2057400" indent="-228600" algn="l"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a:spcBef>
                <a:spcPct val="50000"/>
              </a:spcBef>
              <a:buFontTx/>
              <a:buNone/>
            </a:pPr>
            <a:r>
              <a:rPr lang="en-US" altLang="en-US" sz="3600" i="0">
                <a:solidFill>
                  <a:schemeClr val="tx1"/>
                </a:solidFill>
              </a:rPr>
              <a:t>Symptoms</a:t>
            </a:r>
          </a:p>
        </p:txBody>
      </p:sp>
      <p:sp>
        <p:nvSpPr>
          <p:cNvPr id="35852" name="Text Box 18"/>
          <p:cNvSpPr txBox="1">
            <a:spLocks noChangeArrowheads="1"/>
          </p:cNvSpPr>
          <p:nvPr/>
        </p:nvSpPr>
        <p:spPr bwMode="auto">
          <a:xfrm>
            <a:off x="4572000" y="76200"/>
            <a:ext cx="4572000" cy="654050"/>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bg1"/>
                </a:solidFill>
                <a:latin typeface="Times New Roman" pitchFamily="18" charset="0"/>
              </a:defRPr>
            </a:lvl1pPr>
            <a:lvl2pPr marL="742950" indent="-285750" algn="l" eaLnBrk="0" hangingPunct="0">
              <a:spcBef>
                <a:spcPct val="20000"/>
              </a:spcBef>
              <a:buChar char="–"/>
              <a:defRPr sz="2800">
                <a:solidFill>
                  <a:schemeClr val="bg1"/>
                </a:solidFill>
                <a:latin typeface="Times New Roman" pitchFamily="18" charset="0"/>
              </a:defRPr>
            </a:lvl2pPr>
            <a:lvl3pPr marL="1143000" indent="-228600" algn="l" eaLnBrk="0" hangingPunct="0">
              <a:spcBef>
                <a:spcPct val="20000"/>
              </a:spcBef>
              <a:buChar char="•"/>
              <a:defRPr sz="2400">
                <a:solidFill>
                  <a:schemeClr val="bg1"/>
                </a:solidFill>
                <a:latin typeface="Times New Roman" pitchFamily="18" charset="0"/>
              </a:defRPr>
            </a:lvl3pPr>
            <a:lvl4pPr marL="1600200" indent="-228600" algn="l" eaLnBrk="0" hangingPunct="0">
              <a:spcBef>
                <a:spcPct val="20000"/>
              </a:spcBef>
              <a:buChar char="–"/>
              <a:defRPr sz="2000">
                <a:solidFill>
                  <a:schemeClr val="bg1"/>
                </a:solidFill>
                <a:latin typeface="Times New Roman" pitchFamily="18" charset="0"/>
              </a:defRPr>
            </a:lvl4pPr>
            <a:lvl5pPr marL="2057400" indent="-228600" algn="l"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spcBef>
                <a:spcPct val="50000"/>
              </a:spcBef>
              <a:buFontTx/>
              <a:buNone/>
            </a:pPr>
            <a:r>
              <a:rPr lang="en-US" altLang="en-US" sz="3600" i="0">
                <a:solidFill>
                  <a:schemeClr val="tx1"/>
                </a:solidFill>
              </a:rPr>
              <a:t>Prognosis &amp; Symptoms</a:t>
            </a:r>
          </a:p>
        </p:txBody>
      </p:sp>
      <p:sp>
        <p:nvSpPr>
          <p:cNvPr id="35853" name="Text Box 19"/>
          <p:cNvSpPr txBox="1">
            <a:spLocks noChangeArrowheads="1"/>
          </p:cNvSpPr>
          <p:nvPr/>
        </p:nvSpPr>
        <p:spPr bwMode="auto">
          <a:xfrm>
            <a:off x="3429000" y="4648200"/>
            <a:ext cx="5334000" cy="738188"/>
          </a:xfrm>
          <a:prstGeom prst="rect">
            <a:avLst/>
          </a:prstGeom>
          <a:solidFill>
            <a:schemeClr val="bg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bg1"/>
                </a:solidFill>
                <a:latin typeface="Times New Roman" pitchFamily="18" charset="0"/>
              </a:defRPr>
            </a:lvl1pPr>
            <a:lvl2pPr marL="742950" indent="-285750" algn="l" eaLnBrk="0" hangingPunct="0">
              <a:spcBef>
                <a:spcPct val="20000"/>
              </a:spcBef>
              <a:buChar char="–"/>
              <a:defRPr sz="2800">
                <a:solidFill>
                  <a:schemeClr val="bg1"/>
                </a:solidFill>
                <a:latin typeface="Times New Roman" pitchFamily="18" charset="0"/>
              </a:defRPr>
            </a:lvl2pPr>
            <a:lvl3pPr marL="1143000" indent="-228600" algn="l" eaLnBrk="0" hangingPunct="0">
              <a:spcBef>
                <a:spcPct val="20000"/>
              </a:spcBef>
              <a:buChar char="•"/>
              <a:defRPr sz="2400">
                <a:solidFill>
                  <a:schemeClr val="bg1"/>
                </a:solidFill>
                <a:latin typeface="Times New Roman" pitchFamily="18" charset="0"/>
              </a:defRPr>
            </a:lvl3pPr>
            <a:lvl4pPr marL="1600200" indent="-228600" algn="l" eaLnBrk="0" hangingPunct="0">
              <a:spcBef>
                <a:spcPct val="20000"/>
              </a:spcBef>
              <a:buChar char="–"/>
              <a:defRPr sz="2000">
                <a:solidFill>
                  <a:schemeClr val="bg1"/>
                </a:solidFill>
                <a:latin typeface="Times New Roman" pitchFamily="18" charset="0"/>
              </a:defRPr>
            </a:lvl4pPr>
            <a:lvl5pPr marL="2057400" indent="-228600" algn="l"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a:spcBef>
                <a:spcPct val="50000"/>
              </a:spcBef>
              <a:buFontTx/>
              <a:buNone/>
            </a:pPr>
            <a:r>
              <a:rPr lang="en-US" altLang="en-US" sz="2400" i="0" dirty="0">
                <a:solidFill>
                  <a:schemeClr val="tx1"/>
                </a:solidFill>
                <a:sym typeface="Symbol" pitchFamily="18" charset="2"/>
              </a:rPr>
              <a:t>-blocker (NYHA II-IV): </a:t>
            </a:r>
            <a:r>
              <a:rPr lang="en-US" altLang="en-US" sz="1800" i="0" dirty="0">
                <a:solidFill>
                  <a:schemeClr val="tx1"/>
                </a:solidFill>
                <a:sym typeface="Symbol" pitchFamily="18" charset="2"/>
              </a:rPr>
              <a:t>Do not force titrate.        Limit dose in frail and elderly.</a:t>
            </a:r>
            <a:endParaRPr lang="en-US" altLang="en-US" sz="1200" i="0" dirty="0">
              <a:solidFill>
                <a:schemeClr val="tx1"/>
              </a:solidFill>
            </a:endParaRPr>
          </a:p>
        </p:txBody>
      </p:sp>
      <p:cxnSp>
        <p:nvCxnSpPr>
          <p:cNvPr id="35858" name="Straight Arrow Connector 2"/>
          <p:cNvCxnSpPr>
            <a:cxnSpLocks noChangeShapeType="1"/>
          </p:cNvCxnSpPr>
          <p:nvPr/>
        </p:nvCxnSpPr>
        <p:spPr bwMode="auto">
          <a:xfrm>
            <a:off x="4343400" y="6396038"/>
            <a:ext cx="381000" cy="0"/>
          </a:xfrm>
          <a:prstGeom prst="straightConnector1">
            <a:avLst/>
          </a:prstGeom>
          <a:noFill/>
          <a:ln w="38100"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sp>
        <p:nvSpPr>
          <p:cNvPr id="35859" name="Text Box 11"/>
          <p:cNvSpPr txBox="1">
            <a:spLocks noChangeArrowheads="1"/>
          </p:cNvSpPr>
          <p:nvPr/>
        </p:nvSpPr>
        <p:spPr bwMode="auto">
          <a:xfrm>
            <a:off x="3429000" y="5410200"/>
            <a:ext cx="5334000" cy="708025"/>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bg1"/>
                </a:solidFill>
                <a:latin typeface="Times New Roman" pitchFamily="18" charset="0"/>
              </a:defRPr>
            </a:lvl1pPr>
            <a:lvl2pPr marL="742950" indent="-285750" algn="l" eaLnBrk="0" hangingPunct="0">
              <a:spcBef>
                <a:spcPct val="20000"/>
              </a:spcBef>
              <a:buChar char="–"/>
              <a:defRPr sz="2800">
                <a:solidFill>
                  <a:schemeClr val="bg1"/>
                </a:solidFill>
                <a:latin typeface="Times New Roman" pitchFamily="18" charset="0"/>
              </a:defRPr>
            </a:lvl2pPr>
            <a:lvl3pPr marL="1143000" indent="-228600" algn="l" eaLnBrk="0" hangingPunct="0">
              <a:spcBef>
                <a:spcPct val="20000"/>
              </a:spcBef>
              <a:buChar char="•"/>
              <a:defRPr sz="2400">
                <a:solidFill>
                  <a:schemeClr val="bg1"/>
                </a:solidFill>
                <a:latin typeface="Times New Roman" pitchFamily="18" charset="0"/>
              </a:defRPr>
            </a:lvl3pPr>
            <a:lvl4pPr marL="1600200" indent="-228600" algn="l" eaLnBrk="0" hangingPunct="0">
              <a:spcBef>
                <a:spcPct val="20000"/>
              </a:spcBef>
              <a:buChar char="–"/>
              <a:defRPr sz="2000">
                <a:solidFill>
                  <a:schemeClr val="bg1"/>
                </a:solidFill>
                <a:latin typeface="Times New Roman" pitchFamily="18" charset="0"/>
              </a:defRPr>
            </a:lvl4pPr>
            <a:lvl5pPr marL="2057400" indent="-228600" algn="l"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r" eaLnBrk="1" hangingPunct="1">
              <a:spcBef>
                <a:spcPct val="0"/>
              </a:spcBef>
              <a:buFontTx/>
              <a:buNone/>
            </a:pPr>
            <a:r>
              <a:rPr lang="en-US" altLang="en-US" sz="2400" i="0" dirty="0">
                <a:solidFill>
                  <a:schemeClr val="tx1"/>
                </a:solidFill>
              </a:rPr>
              <a:t>Spironolactone: </a:t>
            </a:r>
            <a:r>
              <a:rPr lang="en-US" altLang="en-US" sz="1600" i="0" dirty="0">
                <a:solidFill>
                  <a:schemeClr val="tx1"/>
                </a:solidFill>
              </a:rPr>
              <a:t>(NYHA Class III-IV HF/ EF &lt; 35%, Cr &lt; 200, K &lt; 5.0 </a:t>
            </a:r>
          </a:p>
        </p:txBody>
      </p:sp>
      <p:sp>
        <p:nvSpPr>
          <p:cNvPr id="35860" name="Text Box 12"/>
          <p:cNvSpPr txBox="1">
            <a:spLocks noChangeArrowheads="1"/>
          </p:cNvSpPr>
          <p:nvPr/>
        </p:nvSpPr>
        <p:spPr bwMode="auto">
          <a:xfrm>
            <a:off x="914400" y="5965448"/>
            <a:ext cx="6172200" cy="954107"/>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bg1"/>
                </a:solidFill>
                <a:latin typeface="Times New Roman" pitchFamily="18" charset="0"/>
              </a:defRPr>
            </a:lvl1pPr>
            <a:lvl2pPr marL="742950" indent="-285750" algn="l" eaLnBrk="0" hangingPunct="0">
              <a:spcBef>
                <a:spcPct val="20000"/>
              </a:spcBef>
              <a:buChar char="–"/>
              <a:defRPr sz="2800">
                <a:solidFill>
                  <a:schemeClr val="bg1"/>
                </a:solidFill>
                <a:latin typeface="Times New Roman" pitchFamily="18" charset="0"/>
              </a:defRPr>
            </a:lvl2pPr>
            <a:lvl3pPr marL="1143000" indent="-228600" algn="l" eaLnBrk="0" hangingPunct="0">
              <a:spcBef>
                <a:spcPct val="20000"/>
              </a:spcBef>
              <a:buChar char="•"/>
              <a:defRPr sz="2400">
                <a:solidFill>
                  <a:schemeClr val="bg1"/>
                </a:solidFill>
                <a:latin typeface="Times New Roman" pitchFamily="18" charset="0"/>
              </a:defRPr>
            </a:lvl3pPr>
            <a:lvl4pPr marL="1600200" indent="-228600" algn="l" eaLnBrk="0" hangingPunct="0">
              <a:spcBef>
                <a:spcPct val="20000"/>
              </a:spcBef>
              <a:buChar char="–"/>
              <a:defRPr sz="2000">
                <a:solidFill>
                  <a:schemeClr val="bg1"/>
                </a:solidFill>
                <a:latin typeface="Times New Roman" pitchFamily="18" charset="0"/>
              </a:defRPr>
            </a:lvl4pPr>
            <a:lvl5pPr marL="2057400" indent="-228600" algn="l"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spcBef>
                <a:spcPct val="50000"/>
              </a:spcBef>
              <a:buFontTx/>
              <a:buNone/>
            </a:pPr>
            <a:r>
              <a:rPr lang="en-US" altLang="en-US" sz="2000" b="1" i="0" dirty="0">
                <a:solidFill>
                  <a:schemeClr val="tx1"/>
                </a:solidFill>
              </a:rPr>
              <a:t>Add Digoxin for symptom control, hospitalization &amp; mortality </a:t>
            </a:r>
            <a:r>
              <a:rPr lang="en-US" altLang="en-US" sz="2000" b="1" i="0" dirty="0">
                <a:solidFill>
                  <a:schemeClr val="tx1"/>
                </a:solidFill>
                <a:sym typeface="Symbol" pitchFamily="18" charset="2"/>
              </a:rPr>
              <a:t></a:t>
            </a:r>
            <a:r>
              <a:rPr lang="en-US" altLang="en-US" sz="2000" b="1" i="0" dirty="0">
                <a:solidFill>
                  <a:schemeClr val="tx1"/>
                </a:solidFill>
              </a:rPr>
              <a:t>: </a:t>
            </a:r>
            <a:r>
              <a:rPr lang="en-US" altLang="en-US" sz="1600" i="0" dirty="0">
                <a:solidFill>
                  <a:schemeClr val="tx1"/>
                </a:solidFill>
              </a:rPr>
              <a:t>M</a:t>
            </a:r>
            <a:r>
              <a:rPr lang="en-US" altLang="en-US" sz="1600" i="0" dirty="0">
                <a:solidFill>
                  <a:schemeClr val="tx1"/>
                </a:solidFill>
                <a:sym typeface="Symbol" pitchFamily="18" charset="2"/>
              </a:rPr>
              <a:t>ortality  </a:t>
            </a:r>
            <a:r>
              <a:rPr lang="en-US" altLang="en-US" sz="1600" i="0" dirty="0">
                <a:solidFill>
                  <a:schemeClr val="tx1"/>
                </a:solidFill>
              </a:rPr>
              <a:t>35-39% </a:t>
            </a:r>
            <a:r>
              <a:rPr lang="en-US" altLang="en-US" sz="1600" i="0" dirty="0">
                <a:solidFill>
                  <a:schemeClr val="tx1"/>
                </a:solidFill>
                <a:sym typeface="Symbol" pitchFamily="18" charset="2"/>
              </a:rPr>
              <a:t>if Class III-IV HF, EF &lt;25%, cardiomegaly, Dig level &lt; 0.9 nmol/L. </a:t>
            </a:r>
            <a:r>
              <a:rPr lang="en-US" altLang="en-US" sz="1600" dirty="0">
                <a:solidFill>
                  <a:schemeClr val="tx1"/>
                </a:solidFill>
                <a:sym typeface="Symbol" pitchFamily="18" charset="2"/>
              </a:rPr>
              <a:t>HF hospitalization  8% absolute.</a:t>
            </a:r>
            <a:endParaRPr lang="en-US" altLang="en-US" sz="1600" i="0" dirty="0">
              <a:solidFill>
                <a:schemeClr val="tx1"/>
              </a:solidFill>
            </a:endParaRPr>
          </a:p>
        </p:txBody>
      </p:sp>
      <p:sp>
        <p:nvSpPr>
          <p:cNvPr id="3" name="Curved Right Arrow 2"/>
          <p:cNvSpPr/>
          <p:nvPr/>
        </p:nvSpPr>
        <p:spPr bwMode="auto">
          <a:xfrm>
            <a:off x="533400" y="1676400"/>
            <a:ext cx="685800" cy="1600200"/>
          </a:xfrm>
          <a:prstGeom prst="curvedRightArrow">
            <a:avLst>
              <a:gd name="adj1" fmla="val 25000"/>
              <a:gd name="adj2" fmla="val 50000"/>
              <a:gd name="adj3" fmla="val 23291"/>
            </a:avLst>
          </a:prstGeom>
          <a:solidFill>
            <a:srgbClr val="FF0000"/>
          </a:solidFill>
          <a:ln w="12700" cap="flat" cmpd="sng" algn="ctr">
            <a:solidFill>
              <a:schemeClr val="bg2"/>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2400" b="0" i="1" u="none" strike="noStrike" cap="none" normalizeH="0" baseline="0">
              <a:ln>
                <a:noFill/>
              </a:ln>
              <a:solidFill>
                <a:schemeClr val="tx1"/>
              </a:solidFill>
              <a:effectLst/>
              <a:latin typeface="Times New Roman" pitchFamily="18" charset="0"/>
            </a:endParaRPr>
          </a:p>
        </p:txBody>
      </p:sp>
      <p:sp>
        <p:nvSpPr>
          <p:cNvPr id="4" name="Curved Left Arrow 3"/>
          <p:cNvSpPr/>
          <p:nvPr/>
        </p:nvSpPr>
        <p:spPr bwMode="auto">
          <a:xfrm>
            <a:off x="8001000" y="1676400"/>
            <a:ext cx="762000" cy="1600200"/>
          </a:xfrm>
          <a:prstGeom prst="curvedLeftArrow">
            <a:avLst>
              <a:gd name="adj1" fmla="val 18759"/>
              <a:gd name="adj2" fmla="val 50000"/>
              <a:gd name="adj3" fmla="val 25000"/>
            </a:avLst>
          </a:prstGeom>
          <a:solidFill>
            <a:srgbClr val="FF0000"/>
          </a:solidFill>
          <a:ln w="12700" cap="flat" cmpd="sng" algn="ctr">
            <a:solidFill>
              <a:schemeClr val="bg2"/>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2400" b="0" i="1" u="none" strike="noStrike" cap="none" normalizeH="0" baseline="0">
              <a:ln>
                <a:noFill/>
              </a:ln>
              <a:solidFill>
                <a:schemeClr val="tx1"/>
              </a:solidFill>
              <a:effectLst/>
              <a:latin typeface="Times New Roman" pitchFamily="18" charset="0"/>
            </a:endParaRPr>
          </a:p>
        </p:txBody>
      </p:sp>
      <p:sp>
        <p:nvSpPr>
          <p:cNvPr id="5" name="Curved Left Arrow 4"/>
          <p:cNvSpPr/>
          <p:nvPr/>
        </p:nvSpPr>
        <p:spPr bwMode="auto">
          <a:xfrm>
            <a:off x="8686800" y="4114800"/>
            <a:ext cx="381000" cy="902494"/>
          </a:xfrm>
          <a:prstGeom prst="curvedLeftArrow">
            <a:avLst/>
          </a:prstGeom>
          <a:solidFill>
            <a:srgbClr val="FF0000"/>
          </a:solidFill>
          <a:ln w="12700" cap="flat" cmpd="sng" algn="ctr">
            <a:solidFill>
              <a:schemeClr val="bg2"/>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2400" b="0" i="1" u="none" strike="noStrike" cap="none" normalizeH="0" baseline="0">
              <a:ln>
                <a:noFill/>
              </a:ln>
              <a:solidFill>
                <a:schemeClr val="tx1"/>
              </a:solidFill>
              <a:effectLst/>
              <a:latin typeface="Times New Roman" pitchFamily="18" charset="0"/>
            </a:endParaRPr>
          </a:p>
        </p:txBody>
      </p:sp>
      <p:sp>
        <p:nvSpPr>
          <p:cNvPr id="25" name="Curved Left Arrow 24"/>
          <p:cNvSpPr/>
          <p:nvPr/>
        </p:nvSpPr>
        <p:spPr bwMode="auto">
          <a:xfrm>
            <a:off x="8686800" y="4888706"/>
            <a:ext cx="381000" cy="902494"/>
          </a:xfrm>
          <a:prstGeom prst="curvedLeftArrow">
            <a:avLst/>
          </a:prstGeom>
          <a:solidFill>
            <a:srgbClr val="FF0000"/>
          </a:solidFill>
          <a:ln w="12700" cap="flat" cmpd="sng" algn="ctr">
            <a:solidFill>
              <a:schemeClr val="bg2"/>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2400" b="0" i="1" u="none" strike="noStrike" cap="none" normalizeH="0" baseline="0">
              <a:ln>
                <a:noFill/>
              </a:ln>
              <a:solidFill>
                <a:schemeClr val="tx1"/>
              </a:solidFill>
              <a:effectLst/>
              <a:latin typeface="Times New Roman" pitchFamily="18" charset="0"/>
            </a:endParaRPr>
          </a:p>
        </p:txBody>
      </p:sp>
      <p:sp>
        <p:nvSpPr>
          <p:cNvPr id="2" name="TextBox 1">
            <a:extLst>
              <a:ext uri="{FF2B5EF4-FFF2-40B4-BE49-F238E27FC236}">
                <a16:creationId xmlns:a16="http://schemas.microsoft.com/office/drawing/2014/main" id="{19EAB930-2E2F-48B3-A75A-ADA0BBEAF227}"/>
              </a:ext>
            </a:extLst>
          </p:cNvPr>
          <p:cNvSpPr txBox="1"/>
          <p:nvPr/>
        </p:nvSpPr>
        <p:spPr>
          <a:xfrm>
            <a:off x="3429000" y="3219271"/>
            <a:ext cx="5334000" cy="1200329"/>
          </a:xfrm>
          <a:prstGeom prst="rect">
            <a:avLst/>
          </a:prstGeom>
          <a:solidFill>
            <a:srgbClr val="009999"/>
          </a:solidFill>
          <a:ln>
            <a:solidFill>
              <a:schemeClr val="bg1"/>
            </a:solidFill>
          </a:ln>
        </p:spPr>
        <p:txBody>
          <a:bodyPr wrap="square" rtlCol="0">
            <a:spAutoFit/>
          </a:bodyPr>
          <a:lstStyle/>
          <a:p>
            <a:r>
              <a:rPr lang="en-US" dirty="0">
                <a:solidFill>
                  <a:schemeClr val="bg1"/>
                </a:solidFill>
              </a:rPr>
              <a:t>Consider ARNI (Valsartan/Sacubitril):Initiate early &gt; </a:t>
            </a:r>
            <a:r>
              <a:rPr lang="en-US" dirty="0" err="1">
                <a:solidFill>
                  <a:schemeClr val="bg1"/>
                </a:solidFill>
              </a:rPr>
              <a:t>ACEi</a:t>
            </a:r>
            <a:r>
              <a:rPr lang="en-US" dirty="0">
                <a:solidFill>
                  <a:schemeClr val="bg1"/>
                </a:solidFill>
              </a:rPr>
              <a:t>/ARB in EF&lt; 40%, Class II-III, SBP &gt; 100 </a:t>
            </a:r>
            <a:r>
              <a:rPr lang="en-US" dirty="0" err="1">
                <a:solidFill>
                  <a:schemeClr val="bg1"/>
                </a:solidFill>
              </a:rPr>
              <a:t>mmHG</a:t>
            </a:r>
            <a:r>
              <a:rPr lang="en-US" dirty="0">
                <a:solidFill>
                  <a:schemeClr val="bg1"/>
                </a:solidFill>
              </a:rPr>
              <a:t>, GFR &gt; 30, K &lt; 5.2 to improve symptoms, reduce hospitalization and mortality. </a:t>
            </a:r>
          </a:p>
        </p:txBody>
      </p:sp>
      <p:sp>
        <p:nvSpPr>
          <p:cNvPr id="20" name="TextBox 19">
            <a:extLst>
              <a:ext uri="{FF2B5EF4-FFF2-40B4-BE49-F238E27FC236}">
                <a16:creationId xmlns:a16="http://schemas.microsoft.com/office/drawing/2014/main" id="{255EB075-58D1-4DEC-84EA-13BD96FA130B}"/>
              </a:ext>
            </a:extLst>
          </p:cNvPr>
          <p:cNvSpPr txBox="1"/>
          <p:nvPr/>
        </p:nvSpPr>
        <p:spPr>
          <a:xfrm>
            <a:off x="3429000" y="4382869"/>
            <a:ext cx="5334000" cy="646331"/>
          </a:xfrm>
          <a:prstGeom prst="rect">
            <a:avLst/>
          </a:prstGeom>
          <a:solidFill>
            <a:srgbClr val="009999"/>
          </a:solidFill>
          <a:ln>
            <a:solidFill>
              <a:schemeClr val="bg1"/>
            </a:solidFill>
          </a:ln>
        </p:spPr>
        <p:txBody>
          <a:bodyPr wrap="square" rtlCol="0">
            <a:spAutoFit/>
          </a:bodyPr>
          <a:lstStyle/>
          <a:p>
            <a:r>
              <a:rPr lang="en-US" dirty="0">
                <a:solidFill>
                  <a:schemeClr val="bg1"/>
                </a:solidFill>
              </a:rPr>
              <a:t>Initiate SGLT2 inhibitor early to reduce risk of worsening HF or death with or without DM. </a:t>
            </a:r>
          </a:p>
        </p:txBody>
      </p:sp>
      <p:sp>
        <p:nvSpPr>
          <p:cNvPr id="22" name="TextBox 21">
            <a:extLst>
              <a:ext uri="{FF2B5EF4-FFF2-40B4-BE49-F238E27FC236}">
                <a16:creationId xmlns:a16="http://schemas.microsoft.com/office/drawing/2014/main" id="{59054AF4-2D08-4AEF-AD0E-15C80F393F4C}"/>
              </a:ext>
            </a:extLst>
          </p:cNvPr>
          <p:cNvSpPr txBox="1"/>
          <p:nvPr/>
        </p:nvSpPr>
        <p:spPr>
          <a:xfrm>
            <a:off x="3429000" y="5029200"/>
            <a:ext cx="5334000" cy="923330"/>
          </a:xfrm>
          <a:prstGeom prst="rect">
            <a:avLst/>
          </a:prstGeom>
          <a:solidFill>
            <a:srgbClr val="009999"/>
          </a:solidFill>
          <a:ln>
            <a:solidFill>
              <a:schemeClr val="bg1"/>
            </a:solidFill>
          </a:ln>
        </p:spPr>
        <p:txBody>
          <a:bodyPr wrap="square" rtlCol="0">
            <a:spAutoFit/>
          </a:bodyPr>
          <a:lstStyle/>
          <a:p>
            <a:r>
              <a:rPr lang="en-US" dirty="0">
                <a:solidFill>
                  <a:schemeClr val="bg1"/>
                </a:solidFill>
              </a:rPr>
              <a:t>Consider Ivabradine in patients with persisting symptoms despite GDMT in SR with HR &gt; 70 </a:t>
            </a:r>
            <a:r>
              <a:rPr lang="en-US">
                <a:solidFill>
                  <a:schemeClr val="bg1"/>
                </a:solidFill>
              </a:rPr>
              <a:t>bpm </a:t>
            </a:r>
          </a:p>
          <a:p>
            <a:r>
              <a:rPr lang="en-US">
                <a:solidFill>
                  <a:schemeClr val="bg1"/>
                </a:solidFill>
              </a:rPr>
              <a:t>to </a:t>
            </a:r>
            <a:r>
              <a:rPr lang="en-US" dirty="0">
                <a:solidFill>
                  <a:schemeClr val="bg1"/>
                </a:solidFill>
              </a:rPr>
              <a:t>reduce hospitalization. </a:t>
            </a:r>
          </a:p>
        </p:txBody>
      </p:sp>
    </p:spTree>
    <p:extLst>
      <p:ext uri="{BB962C8B-B14F-4D97-AF65-F5344CB8AC3E}">
        <p14:creationId xmlns:p14="http://schemas.microsoft.com/office/powerpoint/2010/main" val="37967652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DD9E2-4B32-49AD-ABFE-8541F2A0BFF4}"/>
              </a:ext>
            </a:extLst>
          </p:cNvPr>
          <p:cNvSpPr>
            <a:spLocks noGrp="1"/>
          </p:cNvSpPr>
          <p:nvPr>
            <p:ph type="title"/>
          </p:nvPr>
        </p:nvSpPr>
        <p:spPr/>
        <p:txBody>
          <a:bodyPr/>
          <a:lstStyle/>
          <a:p>
            <a:r>
              <a:rPr lang="en-US" dirty="0"/>
              <a:t>Device Trials</a:t>
            </a:r>
          </a:p>
        </p:txBody>
      </p:sp>
      <p:graphicFrame>
        <p:nvGraphicFramePr>
          <p:cNvPr id="5" name="Content Placeholder 4">
            <a:extLst>
              <a:ext uri="{FF2B5EF4-FFF2-40B4-BE49-F238E27FC236}">
                <a16:creationId xmlns:a16="http://schemas.microsoft.com/office/drawing/2014/main" id="{2B95FE4E-F632-4C81-8F89-A6688F349352}"/>
              </a:ext>
            </a:extLst>
          </p:cNvPr>
          <p:cNvGraphicFramePr>
            <a:graphicFrameLocks noGrp="1"/>
          </p:cNvGraphicFramePr>
          <p:nvPr>
            <p:ph idx="1"/>
            <p:extLst>
              <p:ext uri="{D42A27DB-BD31-4B8C-83A1-F6EECF244321}">
                <p14:modId xmlns:p14="http://schemas.microsoft.com/office/powerpoint/2010/main" val="100828627"/>
              </p:ext>
            </p:extLst>
          </p:nvPr>
        </p:nvGraphicFramePr>
        <p:xfrm>
          <a:off x="533400" y="1981201"/>
          <a:ext cx="8229600" cy="2895599"/>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2827828653"/>
                    </a:ext>
                  </a:extLst>
                </a:gridCol>
                <a:gridCol w="1645920">
                  <a:extLst>
                    <a:ext uri="{9D8B030D-6E8A-4147-A177-3AD203B41FA5}">
                      <a16:colId xmlns:a16="http://schemas.microsoft.com/office/drawing/2014/main" val="3382181589"/>
                    </a:ext>
                  </a:extLst>
                </a:gridCol>
                <a:gridCol w="1645920">
                  <a:extLst>
                    <a:ext uri="{9D8B030D-6E8A-4147-A177-3AD203B41FA5}">
                      <a16:colId xmlns:a16="http://schemas.microsoft.com/office/drawing/2014/main" val="56442298"/>
                    </a:ext>
                  </a:extLst>
                </a:gridCol>
                <a:gridCol w="1645920">
                  <a:extLst>
                    <a:ext uri="{9D8B030D-6E8A-4147-A177-3AD203B41FA5}">
                      <a16:colId xmlns:a16="http://schemas.microsoft.com/office/drawing/2014/main" val="4019705289"/>
                    </a:ext>
                  </a:extLst>
                </a:gridCol>
                <a:gridCol w="1645920">
                  <a:extLst>
                    <a:ext uri="{9D8B030D-6E8A-4147-A177-3AD203B41FA5}">
                      <a16:colId xmlns:a16="http://schemas.microsoft.com/office/drawing/2014/main" val="2810337882"/>
                    </a:ext>
                  </a:extLst>
                </a:gridCol>
              </a:tblGrid>
              <a:tr h="1328569">
                <a:tc>
                  <a:txBody>
                    <a:bodyPr/>
                    <a:lstStyle/>
                    <a:p>
                      <a:r>
                        <a:rPr lang="en-US" sz="2400" b="1" dirty="0">
                          <a:solidFill>
                            <a:schemeClr val="bg1"/>
                          </a:solidFill>
                        </a:rPr>
                        <a:t>DEVICE TRIALS</a:t>
                      </a:r>
                    </a:p>
                  </a:txBody>
                  <a:tcPr>
                    <a:solidFill>
                      <a:srgbClr val="006666"/>
                    </a:solidFill>
                  </a:tcPr>
                </a:tc>
                <a:tc>
                  <a:txBody>
                    <a:bodyPr/>
                    <a:lstStyle/>
                    <a:p>
                      <a:pPr algn="ctr"/>
                      <a:r>
                        <a:rPr lang="en-US" sz="2400" dirty="0">
                          <a:solidFill>
                            <a:schemeClr val="bg1"/>
                          </a:solidFill>
                        </a:rPr>
                        <a:t>Primary Endpoint</a:t>
                      </a:r>
                    </a:p>
                  </a:txBody>
                  <a:tcPr>
                    <a:solidFill>
                      <a:srgbClr val="006666"/>
                    </a:solidFill>
                  </a:tcPr>
                </a:tc>
                <a:tc>
                  <a:txBody>
                    <a:bodyPr/>
                    <a:lstStyle/>
                    <a:p>
                      <a:pPr algn="ctr"/>
                      <a:r>
                        <a:rPr lang="en-US" sz="2400" b="1" dirty="0">
                          <a:solidFill>
                            <a:schemeClr val="bg1"/>
                          </a:solidFill>
                        </a:rPr>
                        <a:t>Symptoms/</a:t>
                      </a:r>
                    </a:p>
                    <a:p>
                      <a:pPr algn="ctr"/>
                      <a:r>
                        <a:rPr lang="en-US" sz="2400" b="1" dirty="0">
                          <a:solidFill>
                            <a:schemeClr val="bg1"/>
                          </a:solidFill>
                        </a:rPr>
                        <a:t>EF %</a:t>
                      </a:r>
                    </a:p>
                  </a:txBody>
                  <a:tcPr>
                    <a:solidFill>
                      <a:srgbClr val="006666"/>
                    </a:solidFill>
                  </a:tcPr>
                </a:tc>
                <a:tc>
                  <a:txBody>
                    <a:bodyPr/>
                    <a:lstStyle/>
                    <a:p>
                      <a:pPr algn="ctr"/>
                      <a:r>
                        <a:rPr lang="en-US" sz="2400" b="1" dirty="0">
                          <a:solidFill>
                            <a:schemeClr val="bg1"/>
                          </a:solidFill>
                        </a:rPr>
                        <a:t>Control %</a:t>
                      </a:r>
                    </a:p>
                  </a:txBody>
                  <a:tcPr>
                    <a:solidFill>
                      <a:srgbClr val="006666"/>
                    </a:solidFill>
                  </a:tcPr>
                </a:tc>
                <a:tc>
                  <a:txBody>
                    <a:bodyPr/>
                    <a:lstStyle/>
                    <a:p>
                      <a:pPr algn="ctr"/>
                      <a:r>
                        <a:rPr lang="en-US" sz="2400" b="1" dirty="0">
                          <a:solidFill>
                            <a:schemeClr val="bg1"/>
                          </a:solidFill>
                        </a:rPr>
                        <a:t>Treatment %</a:t>
                      </a:r>
                    </a:p>
                  </a:txBody>
                  <a:tcPr>
                    <a:solidFill>
                      <a:srgbClr val="006666"/>
                    </a:solidFill>
                  </a:tcPr>
                </a:tc>
                <a:extLst>
                  <a:ext uri="{0D108BD9-81ED-4DB2-BD59-A6C34878D82A}">
                    <a16:rowId xmlns:a16="http://schemas.microsoft.com/office/drawing/2014/main" val="1537842164"/>
                  </a:ext>
                </a:extLst>
              </a:tr>
              <a:tr h="783515">
                <a:tc>
                  <a:txBody>
                    <a:bodyPr/>
                    <a:lstStyle/>
                    <a:p>
                      <a:r>
                        <a:rPr lang="en-US" sz="2000" b="1" dirty="0">
                          <a:solidFill>
                            <a:schemeClr val="bg1"/>
                          </a:solidFill>
                        </a:rPr>
                        <a:t>MADIT-CRT</a:t>
                      </a:r>
                    </a:p>
                  </a:txBody>
                  <a:tcPr>
                    <a:solidFill>
                      <a:srgbClr val="33CCCC"/>
                    </a:solidFill>
                  </a:tcPr>
                </a:tc>
                <a:tc>
                  <a:txBody>
                    <a:bodyPr/>
                    <a:lstStyle/>
                    <a:p>
                      <a:r>
                        <a:rPr lang="en-US" sz="2000" b="1" dirty="0">
                          <a:solidFill>
                            <a:schemeClr val="bg1"/>
                          </a:solidFill>
                        </a:rPr>
                        <a:t>Mort or HF</a:t>
                      </a:r>
                    </a:p>
                  </a:txBody>
                  <a:tcPr>
                    <a:solidFill>
                      <a:srgbClr val="33CCCC"/>
                    </a:solidFill>
                  </a:tcPr>
                </a:tc>
                <a:tc>
                  <a:txBody>
                    <a:bodyPr/>
                    <a:lstStyle/>
                    <a:p>
                      <a:pPr algn="ctr"/>
                      <a:r>
                        <a:rPr lang="en-US" sz="2000" b="1" dirty="0">
                          <a:solidFill>
                            <a:schemeClr val="bg1"/>
                          </a:solidFill>
                        </a:rPr>
                        <a:t>I-II/ </a:t>
                      </a:r>
                      <a:r>
                        <a:rPr lang="en-US" sz="2000" b="1" dirty="0">
                          <a:solidFill>
                            <a:schemeClr val="bg1"/>
                          </a:solidFill>
                          <a:sym typeface="Symbol"/>
                        </a:rPr>
                        <a:t> </a:t>
                      </a:r>
                      <a:r>
                        <a:rPr lang="en-US" sz="2000" b="1" dirty="0">
                          <a:solidFill>
                            <a:schemeClr val="bg1"/>
                          </a:solidFill>
                        </a:rPr>
                        <a:t>30% </a:t>
                      </a:r>
                    </a:p>
                  </a:txBody>
                  <a:tcPr>
                    <a:solidFill>
                      <a:srgbClr val="33CCCC"/>
                    </a:solidFill>
                  </a:tcPr>
                </a:tc>
                <a:tc>
                  <a:txBody>
                    <a:bodyPr/>
                    <a:lstStyle/>
                    <a:p>
                      <a:pPr algn="ctr"/>
                      <a:r>
                        <a:rPr lang="en-US" sz="2000" b="1" dirty="0">
                          <a:solidFill>
                            <a:schemeClr val="bg1"/>
                          </a:solidFill>
                        </a:rPr>
                        <a:t>24</a:t>
                      </a:r>
                    </a:p>
                  </a:txBody>
                  <a:tcPr>
                    <a:solidFill>
                      <a:srgbClr val="33CCCC"/>
                    </a:solidFill>
                  </a:tcPr>
                </a:tc>
                <a:tc>
                  <a:txBody>
                    <a:bodyPr/>
                    <a:lstStyle/>
                    <a:p>
                      <a:pPr algn="ctr"/>
                      <a:r>
                        <a:rPr lang="en-US" sz="2000" b="1" dirty="0">
                          <a:solidFill>
                            <a:schemeClr val="bg1"/>
                          </a:solidFill>
                        </a:rPr>
                        <a:t>27</a:t>
                      </a:r>
                    </a:p>
                  </a:txBody>
                  <a:tcPr>
                    <a:solidFill>
                      <a:srgbClr val="33CCCC"/>
                    </a:solidFill>
                  </a:tcPr>
                </a:tc>
                <a:extLst>
                  <a:ext uri="{0D108BD9-81ED-4DB2-BD59-A6C34878D82A}">
                    <a16:rowId xmlns:a16="http://schemas.microsoft.com/office/drawing/2014/main" val="580190128"/>
                  </a:ext>
                </a:extLst>
              </a:tr>
              <a:tr h="783515">
                <a:tc>
                  <a:txBody>
                    <a:bodyPr/>
                    <a:lstStyle/>
                    <a:p>
                      <a:r>
                        <a:rPr lang="en-US" sz="2000" b="1" dirty="0">
                          <a:solidFill>
                            <a:schemeClr val="bg1"/>
                          </a:solidFill>
                        </a:rPr>
                        <a:t>RAFT</a:t>
                      </a:r>
                    </a:p>
                  </a:txBody>
                  <a:tcPr>
                    <a:solidFill>
                      <a:srgbClr val="33CC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Hosp. or Mort.</a:t>
                      </a:r>
                    </a:p>
                  </a:txBody>
                  <a:tcPr>
                    <a:solidFill>
                      <a:srgbClr val="33CC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II-III/ </a:t>
                      </a:r>
                      <a:r>
                        <a:rPr lang="en-US" sz="2000" b="1" dirty="0">
                          <a:solidFill>
                            <a:schemeClr val="bg1"/>
                          </a:solidFill>
                          <a:sym typeface="Symbol"/>
                        </a:rPr>
                        <a:t> 30%</a:t>
                      </a:r>
                      <a:endParaRPr lang="en-US" sz="2000" b="1" dirty="0">
                        <a:solidFill>
                          <a:schemeClr val="bg1"/>
                        </a:solidFill>
                      </a:endParaRPr>
                    </a:p>
                  </a:txBody>
                  <a:tcPr>
                    <a:solidFill>
                      <a:srgbClr val="33CCCC"/>
                    </a:solidFill>
                  </a:tcPr>
                </a:tc>
                <a:tc>
                  <a:txBody>
                    <a:bodyPr/>
                    <a:lstStyle/>
                    <a:p>
                      <a:pPr algn="ctr"/>
                      <a:r>
                        <a:rPr lang="en-US" sz="2000" b="1" dirty="0">
                          <a:solidFill>
                            <a:schemeClr val="bg1"/>
                          </a:solidFill>
                        </a:rPr>
                        <a:t>35</a:t>
                      </a:r>
                    </a:p>
                  </a:txBody>
                  <a:tcPr>
                    <a:solidFill>
                      <a:srgbClr val="33CCCC"/>
                    </a:solidFill>
                  </a:tcPr>
                </a:tc>
                <a:tc>
                  <a:txBody>
                    <a:bodyPr/>
                    <a:lstStyle/>
                    <a:p>
                      <a:pPr algn="ctr"/>
                      <a:r>
                        <a:rPr lang="en-US" sz="2000" b="1" dirty="0">
                          <a:solidFill>
                            <a:schemeClr val="bg1"/>
                          </a:solidFill>
                        </a:rPr>
                        <a:t>34</a:t>
                      </a:r>
                    </a:p>
                  </a:txBody>
                  <a:tcPr>
                    <a:solidFill>
                      <a:srgbClr val="33CCCC"/>
                    </a:solidFill>
                  </a:tcPr>
                </a:tc>
                <a:extLst>
                  <a:ext uri="{0D108BD9-81ED-4DB2-BD59-A6C34878D82A}">
                    <a16:rowId xmlns:a16="http://schemas.microsoft.com/office/drawing/2014/main" val="2744793400"/>
                  </a:ext>
                </a:extLst>
              </a:tr>
            </a:tbl>
          </a:graphicData>
        </a:graphic>
      </p:graphicFrame>
    </p:spTree>
    <p:extLst>
      <p:ext uri="{BB962C8B-B14F-4D97-AF65-F5344CB8AC3E}">
        <p14:creationId xmlns:p14="http://schemas.microsoft.com/office/powerpoint/2010/main" val="46761122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0513"/>
            <a:ext cx="9153855" cy="6262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B4B298E7-E33A-4C68-B407-ECC754F79026}"/>
                  </a:ext>
                </a:extLst>
              </p14:cNvPr>
              <p14:cNvContentPartPr/>
              <p14:nvPr/>
            </p14:nvContentPartPr>
            <p14:xfrm>
              <a:off x="5914145" y="5568316"/>
              <a:ext cx="2807640" cy="72720"/>
            </p14:xfrm>
          </p:contentPart>
        </mc:Choice>
        <mc:Fallback xmlns="">
          <p:pic>
            <p:nvPicPr>
              <p:cNvPr id="11" name="Ink 10">
                <a:extLst>
                  <a:ext uri="{FF2B5EF4-FFF2-40B4-BE49-F238E27FC236}">
                    <a16:creationId xmlns:a16="http://schemas.microsoft.com/office/drawing/2014/main" id="{B4B298E7-E33A-4C68-B407-ECC754F79026}"/>
                  </a:ext>
                </a:extLst>
              </p:cNvPr>
              <p:cNvPicPr/>
              <p:nvPr/>
            </p:nvPicPr>
            <p:blipFill>
              <a:blip r:embed="rId4"/>
              <a:stretch>
                <a:fillRect/>
              </a:stretch>
            </p:blipFill>
            <p:spPr>
              <a:xfrm>
                <a:off x="5860505" y="5460676"/>
                <a:ext cx="2915280" cy="288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94478074-1E82-47C8-B477-52456BFB4124}"/>
                  </a:ext>
                </a:extLst>
              </p14:cNvPr>
              <p14:cNvContentPartPr/>
              <p14:nvPr/>
            </p14:nvContentPartPr>
            <p14:xfrm>
              <a:off x="4707065" y="5781076"/>
              <a:ext cx="571320" cy="14760"/>
            </p14:xfrm>
          </p:contentPart>
        </mc:Choice>
        <mc:Fallback xmlns="">
          <p:pic>
            <p:nvPicPr>
              <p:cNvPr id="12" name="Ink 11">
                <a:extLst>
                  <a:ext uri="{FF2B5EF4-FFF2-40B4-BE49-F238E27FC236}">
                    <a16:creationId xmlns:a16="http://schemas.microsoft.com/office/drawing/2014/main" id="{94478074-1E82-47C8-B477-52456BFB4124}"/>
                  </a:ext>
                </a:extLst>
              </p:cNvPr>
              <p:cNvPicPr/>
              <p:nvPr/>
            </p:nvPicPr>
            <p:blipFill>
              <a:blip r:embed="rId6"/>
              <a:stretch>
                <a:fillRect/>
              </a:stretch>
            </p:blipFill>
            <p:spPr>
              <a:xfrm>
                <a:off x="4653425" y="5673076"/>
                <a:ext cx="678960" cy="230400"/>
              </a:xfrm>
              <a:prstGeom prst="rect">
                <a:avLst/>
              </a:prstGeom>
            </p:spPr>
          </p:pic>
        </mc:Fallback>
      </mc:AlternateContent>
    </p:spTree>
    <p:extLst>
      <p:ext uri="{BB962C8B-B14F-4D97-AF65-F5344CB8AC3E}">
        <p14:creationId xmlns:p14="http://schemas.microsoft.com/office/powerpoint/2010/main" val="199392268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US </a:t>
            </a:r>
            <a:r>
              <a:rPr lang="en-CA" dirty="0" err="1"/>
              <a:t>Carvedilol</a:t>
            </a:r>
            <a:r>
              <a:rPr lang="en-CA" dirty="0"/>
              <a:t> Trial</a:t>
            </a:r>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43741"/>
            <a:ext cx="9144000" cy="5314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275172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0"/>
            <a:ext cx="7534275" cy="192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74986" y="1981200"/>
            <a:ext cx="6602213" cy="4787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4CB46FE1-7466-42C5-A185-C530022B1676}"/>
                  </a:ext>
                </a:extLst>
              </p14:cNvPr>
              <p14:cNvContentPartPr/>
              <p14:nvPr/>
            </p14:nvContentPartPr>
            <p14:xfrm>
              <a:off x="7256585" y="5423596"/>
              <a:ext cx="713160" cy="30240"/>
            </p14:xfrm>
          </p:contentPart>
        </mc:Choice>
        <mc:Fallback xmlns="">
          <p:pic>
            <p:nvPicPr>
              <p:cNvPr id="3" name="Ink 2">
                <a:extLst>
                  <a:ext uri="{FF2B5EF4-FFF2-40B4-BE49-F238E27FC236}">
                    <a16:creationId xmlns:a16="http://schemas.microsoft.com/office/drawing/2014/main" id="{4CB46FE1-7466-42C5-A185-C530022B1676}"/>
                  </a:ext>
                </a:extLst>
              </p:cNvPr>
              <p:cNvPicPr/>
              <p:nvPr/>
            </p:nvPicPr>
            <p:blipFill>
              <a:blip r:embed="rId5"/>
              <a:stretch>
                <a:fillRect/>
              </a:stretch>
            </p:blipFill>
            <p:spPr>
              <a:xfrm>
                <a:off x="7202945" y="5315956"/>
                <a:ext cx="82080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3B06F7F2-5783-4454-ABFC-474738B4AAA3}"/>
                  </a:ext>
                </a:extLst>
              </p14:cNvPr>
              <p14:cNvContentPartPr/>
              <p14:nvPr/>
            </p14:nvContentPartPr>
            <p14:xfrm>
              <a:off x="1687385" y="5705116"/>
              <a:ext cx="2025360" cy="34560"/>
            </p14:xfrm>
          </p:contentPart>
        </mc:Choice>
        <mc:Fallback xmlns="">
          <p:pic>
            <p:nvPicPr>
              <p:cNvPr id="5" name="Ink 4">
                <a:extLst>
                  <a:ext uri="{FF2B5EF4-FFF2-40B4-BE49-F238E27FC236}">
                    <a16:creationId xmlns:a16="http://schemas.microsoft.com/office/drawing/2014/main" id="{3B06F7F2-5783-4454-ABFC-474738B4AAA3}"/>
                  </a:ext>
                </a:extLst>
              </p:cNvPr>
              <p:cNvPicPr/>
              <p:nvPr/>
            </p:nvPicPr>
            <p:blipFill>
              <a:blip r:embed="rId7"/>
              <a:stretch>
                <a:fillRect/>
              </a:stretch>
            </p:blipFill>
            <p:spPr>
              <a:xfrm>
                <a:off x="1633385" y="5597476"/>
                <a:ext cx="213300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C66AD118-A339-453B-ADF9-1D255A51890F}"/>
                  </a:ext>
                </a:extLst>
              </p14:cNvPr>
              <p14:cNvContentPartPr/>
              <p14:nvPr/>
            </p14:nvContentPartPr>
            <p14:xfrm>
              <a:off x="3794465" y="5668396"/>
              <a:ext cx="4209840" cy="63360"/>
            </p14:xfrm>
          </p:contentPart>
        </mc:Choice>
        <mc:Fallback xmlns="">
          <p:pic>
            <p:nvPicPr>
              <p:cNvPr id="9" name="Ink 8">
                <a:extLst>
                  <a:ext uri="{FF2B5EF4-FFF2-40B4-BE49-F238E27FC236}">
                    <a16:creationId xmlns:a16="http://schemas.microsoft.com/office/drawing/2014/main" id="{C66AD118-A339-453B-ADF9-1D255A51890F}"/>
                  </a:ext>
                </a:extLst>
              </p:cNvPr>
              <p:cNvPicPr/>
              <p:nvPr/>
            </p:nvPicPr>
            <p:blipFill>
              <a:blip r:embed="rId9"/>
              <a:stretch>
                <a:fillRect/>
              </a:stretch>
            </p:blipFill>
            <p:spPr>
              <a:xfrm>
                <a:off x="3740825" y="5560756"/>
                <a:ext cx="4317480" cy="279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 name="Ink 16">
                <a:extLst>
                  <a:ext uri="{FF2B5EF4-FFF2-40B4-BE49-F238E27FC236}">
                    <a16:creationId xmlns:a16="http://schemas.microsoft.com/office/drawing/2014/main" id="{76248C60-1486-4D18-8E0F-3D0271BB909B}"/>
                  </a:ext>
                </a:extLst>
              </p14:cNvPr>
              <p14:cNvContentPartPr/>
              <p14:nvPr/>
            </p14:nvContentPartPr>
            <p14:xfrm>
              <a:off x="5502665" y="4553836"/>
              <a:ext cx="1306080" cy="34560"/>
            </p14:xfrm>
          </p:contentPart>
        </mc:Choice>
        <mc:Fallback xmlns="">
          <p:pic>
            <p:nvPicPr>
              <p:cNvPr id="17" name="Ink 16">
                <a:extLst>
                  <a:ext uri="{FF2B5EF4-FFF2-40B4-BE49-F238E27FC236}">
                    <a16:creationId xmlns:a16="http://schemas.microsoft.com/office/drawing/2014/main" id="{76248C60-1486-4D18-8E0F-3D0271BB909B}"/>
                  </a:ext>
                </a:extLst>
              </p:cNvPr>
              <p:cNvPicPr/>
              <p:nvPr/>
            </p:nvPicPr>
            <p:blipFill>
              <a:blip r:embed="rId11"/>
              <a:stretch>
                <a:fillRect/>
              </a:stretch>
            </p:blipFill>
            <p:spPr>
              <a:xfrm>
                <a:off x="5449025" y="4446196"/>
                <a:ext cx="141372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6" name="Ink 5">
                <a:extLst>
                  <a:ext uri="{FF2B5EF4-FFF2-40B4-BE49-F238E27FC236}">
                    <a16:creationId xmlns:a16="http://schemas.microsoft.com/office/drawing/2014/main" id="{B3545050-FFE9-445F-85EC-DED37979D993}"/>
                  </a:ext>
                </a:extLst>
              </p14:cNvPr>
              <p14:cNvContentPartPr/>
              <p14:nvPr/>
            </p14:nvContentPartPr>
            <p14:xfrm>
              <a:off x="1678949" y="6022339"/>
              <a:ext cx="420480" cy="5760"/>
            </p14:xfrm>
          </p:contentPart>
        </mc:Choice>
        <mc:Fallback xmlns="">
          <p:pic>
            <p:nvPicPr>
              <p:cNvPr id="6" name="Ink 5">
                <a:extLst>
                  <a:ext uri="{FF2B5EF4-FFF2-40B4-BE49-F238E27FC236}">
                    <a16:creationId xmlns:a16="http://schemas.microsoft.com/office/drawing/2014/main" id="{B3545050-FFE9-445F-85EC-DED37979D993}"/>
                  </a:ext>
                </a:extLst>
              </p:cNvPr>
              <p:cNvPicPr/>
              <p:nvPr/>
            </p:nvPicPr>
            <p:blipFill>
              <a:blip r:embed="rId13"/>
              <a:stretch>
                <a:fillRect/>
              </a:stretch>
            </p:blipFill>
            <p:spPr>
              <a:xfrm>
                <a:off x="1624949" y="5914339"/>
                <a:ext cx="528120" cy="221400"/>
              </a:xfrm>
              <a:prstGeom prst="rect">
                <a:avLst/>
              </a:prstGeom>
            </p:spPr>
          </p:pic>
        </mc:Fallback>
      </mc:AlternateContent>
    </p:spTree>
    <p:extLst>
      <p:ext uri="{BB962C8B-B14F-4D97-AF65-F5344CB8AC3E}">
        <p14:creationId xmlns:p14="http://schemas.microsoft.com/office/powerpoint/2010/main" val="99846483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0"/>
            <a:ext cx="7534275" cy="192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47800" y="2057400"/>
            <a:ext cx="5334000" cy="4775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924679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0"/>
            <a:ext cx="7534275" cy="192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1981200"/>
            <a:ext cx="5619131"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914400" y="2895600"/>
            <a:ext cx="7391400" cy="1600200"/>
            <a:chOff x="914400" y="2590800"/>
            <a:chExt cx="7391400" cy="1600200"/>
          </a:xfrm>
        </p:grpSpPr>
        <p:sp>
          <p:nvSpPr>
            <p:cNvPr id="6" name="Rounded Rectangular Callout 5"/>
            <p:cNvSpPr/>
            <p:nvPr/>
          </p:nvSpPr>
          <p:spPr bwMode="auto">
            <a:xfrm>
              <a:off x="914400" y="2590800"/>
              <a:ext cx="7391400" cy="1600200"/>
            </a:xfrm>
            <a:prstGeom prst="wedgeRoundRectCallout">
              <a:avLst>
                <a:gd name="adj1" fmla="val -22946"/>
                <a:gd name="adj2" fmla="val 91502"/>
                <a:gd name="adj3" fmla="val 16667"/>
              </a:avLst>
            </a:prstGeom>
            <a:solidFill>
              <a:schemeClr val="bg1"/>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 charset="0"/>
                <a:cs typeface="Arial" charset="0"/>
              </a:endParaRPr>
            </a:p>
          </p:txBody>
        </p:sp>
        <p:pic>
          <p:nvPicPr>
            <p:cNvPr id="1946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638" y="2714625"/>
              <a:ext cx="707072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TextBox 8"/>
          <p:cNvSpPr txBox="1"/>
          <p:nvPr/>
        </p:nvSpPr>
        <p:spPr>
          <a:xfrm>
            <a:off x="304800" y="6553200"/>
            <a:ext cx="3962400" cy="338554"/>
          </a:xfrm>
          <a:prstGeom prst="rect">
            <a:avLst/>
          </a:prstGeom>
          <a:noFill/>
        </p:spPr>
        <p:txBody>
          <a:bodyPr wrap="square" rtlCol="0">
            <a:spAutoFit/>
          </a:bodyPr>
          <a:lstStyle/>
          <a:p>
            <a:pPr algn="r"/>
            <a:r>
              <a:rPr lang="en-US" sz="1600" dirty="0"/>
              <a:t>COPERNICUS Trial</a:t>
            </a:r>
          </a:p>
        </p:txBody>
      </p:sp>
    </p:spTree>
    <p:extLst>
      <p:ext uri="{BB962C8B-B14F-4D97-AF65-F5344CB8AC3E}">
        <p14:creationId xmlns:p14="http://schemas.microsoft.com/office/powerpoint/2010/main" val="31188816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0"/>
            <a:ext cx="7534275" cy="192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2000" y="1981200"/>
            <a:ext cx="7984597" cy="4813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6000" y="3657600"/>
            <a:ext cx="914400" cy="381000"/>
          </a:xfrm>
          <a:prstGeom prst="rect">
            <a:avLst/>
          </a:prstGeom>
          <a:noFill/>
        </p:spPr>
        <p:txBody>
          <a:bodyPr wrap="square" rtlCol="0">
            <a:spAutoFit/>
          </a:bodyPr>
          <a:lstStyle/>
          <a:p>
            <a:pPr algn="ctr"/>
            <a:r>
              <a:rPr lang="en-US" dirty="0"/>
              <a:t>35%</a:t>
            </a:r>
          </a:p>
        </p:txBody>
      </p:sp>
      <p:sp>
        <p:nvSpPr>
          <p:cNvPr id="7" name="TextBox 6"/>
          <p:cNvSpPr txBox="1"/>
          <p:nvPr/>
        </p:nvSpPr>
        <p:spPr>
          <a:xfrm>
            <a:off x="5867400" y="3733800"/>
            <a:ext cx="914400" cy="381000"/>
          </a:xfrm>
          <a:prstGeom prst="rect">
            <a:avLst/>
          </a:prstGeom>
          <a:noFill/>
        </p:spPr>
        <p:txBody>
          <a:bodyPr wrap="square" rtlCol="0">
            <a:spAutoFit/>
          </a:bodyPr>
          <a:lstStyle/>
          <a:p>
            <a:pPr algn="ctr"/>
            <a:r>
              <a:rPr lang="en-US" dirty="0"/>
              <a:t>24%</a:t>
            </a:r>
          </a:p>
        </p:txBody>
      </p:sp>
    </p:spTree>
    <p:extLst>
      <p:ext uri="{BB962C8B-B14F-4D97-AF65-F5344CB8AC3E}">
        <p14:creationId xmlns:p14="http://schemas.microsoft.com/office/powerpoint/2010/main" val="301317795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RALES</a:t>
            </a:r>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219200"/>
            <a:ext cx="7772400" cy="3799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2362200" y="5334000"/>
            <a:ext cx="4686300" cy="1323975"/>
            <a:chOff x="2362200" y="5334000"/>
            <a:chExt cx="4686300" cy="1323975"/>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5334000"/>
              <a:ext cx="4686300" cy="13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bwMode="auto">
            <a:xfrm>
              <a:off x="4114800" y="5791200"/>
              <a:ext cx="2819400" cy="0"/>
            </a:xfrm>
            <a:prstGeom prst="line">
              <a:avLst/>
            </a:prstGeom>
            <a:solidFill>
              <a:schemeClr val="accent1"/>
            </a:solidFill>
            <a:ln w="38100" cap="flat" cmpd="sng" algn="ctr">
              <a:solidFill>
                <a:srgbClr val="FFC000"/>
              </a:solidFill>
              <a:prstDash val="solid"/>
              <a:round/>
              <a:headEnd type="none" w="med" len="med"/>
              <a:tailEnd type="none" w="med" len="med"/>
            </a:ln>
            <a:effectLst/>
          </p:spPr>
        </p:cxnSp>
      </p:gr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5D14536D-81A9-4AA4-B1AA-2D9DC95B9734}"/>
                  </a:ext>
                </a:extLst>
              </p14:cNvPr>
              <p14:cNvContentPartPr/>
              <p14:nvPr/>
            </p14:nvContentPartPr>
            <p14:xfrm>
              <a:off x="4118564" y="5659756"/>
              <a:ext cx="2760120" cy="38880"/>
            </p14:xfrm>
          </p:contentPart>
        </mc:Choice>
        <mc:Fallback xmlns="">
          <p:pic>
            <p:nvPicPr>
              <p:cNvPr id="7" name="Ink 6">
                <a:extLst>
                  <a:ext uri="{FF2B5EF4-FFF2-40B4-BE49-F238E27FC236}">
                    <a16:creationId xmlns:a16="http://schemas.microsoft.com/office/drawing/2014/main" id="{5D14536D-81A9-4AA4-B1AA-2D9DC95B9734}"/>
                  </a:ext>
                </a:extLst>
              </p:cNvPr>
              <p:cNvPicPr/>
              <p:nvPr/>
            </p:nvPicPr>
            <p:blipFill>
              <a:blip r:embed="rId5"/>
              <a:stretch>
                <a:fillRect/>
              </a:stretch>
            </p:blipFill>
            <p:spPr>
              <a:xfrm>
                <a:off x="4064564" y="5551756"/>
                <a:ext cx="2867760" cy="254520"/>
              </a:xfrm>
              <a:prstGeom prst="rect">
                <a:avLst/>
              </a:prstGeom>
            </p:spPr>
          </p:pic>
        </mc:Fallback>
      </mc:AlternateContent>
    </p:spTree>
    <p:extLst>
      <p:ext uri="{BB962C8B-B14F-4D97-AF65-F5344CB8AC3E}">
        <p14:creationId xmlns:p14="http://schemas.microsoft.com/office/powerpoint/2010/main" val="2151918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2619B-B90F-4395-8ACF-04D0A41AD147}"/>
              </a:ext>
            </a:extLst>
          </p:cNvPr>
          <p:cNvSpPr>
            <a:spLocks noGrp="1"/>
          </p:cNvSpPr>
          <p:nvPr>
            <p:ph type="title"/>
          </p:nvPr>
        </p:nvSpPr>
        <p:spPr/>
        <p:txBody>
          <a:bodyPr/>
          <a:lstStyle/>
          <a:p>
            <a:endParaRPr lang="en-US"/>
          </a:p>
        </p:txBody>
      </p:sp>
      <p:pic>
        <p:nvPicPr>
          <p:cNvPr id="9" name="Content Placeholder 8" descr="A close up of a bottle and a glass of wine&#10;&#10;Description automatically generated">
            <a:extLst>
              <a:ext uri="{FF2B5EF4-FFF2-40B4-BE49-F238E27FC236}">
                <a16:creationId xmlns:a16="http://schemas.microsoft.com/office/drawing/2014/main" id="{E0513639-89EC-4F0B-B85A-96FF043BA2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9760" y="-10677"/>
            <a:ext cx="5170240" cy="6868677"/>
          </a:xfrm>
        </p:spPr>
      </p:pic>
    </p:spTree>
    <p:extLst>
      <p:ext uri="{BB962C8B-B14F-4D97-AF65-F5344CB8AC3E}">
        <p14:creationId xmlns:p14="http://schemas.microsoft.com/office/powerpoint/2010/main" val="144829623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59291"/>
            <a:ext cx="4495800" cy="6907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bwMode="auto">
          <a:xfrm flipV="1">
            <a:off x="1143000" y="1409701"/>
            <a:ext cx="4343400" cy="38099"/>
          </a:xfrm>
          <a:prstGeom prst="line">
            <a:avLst/>
          </a:prstGeom>
          <a:solidFill>
            <a:schemeClr val="accent1"/>
          </a:solidFill>
          <a:ln w="38100" cap="flat" cmpd="sng" algn="ctr">
            <a:solidFill>
              <a:srgbClr val="FFC000"/>
            </a:solidFill>
            <a:prstDash val="solid"/>
            <a:round/>
            <a:headEnd type="none" w="med" len="med"/>
            <a:tailEnd type="none" w="med" len="med"/>
          </a:ln>
          <a:effectLst/>
        </p:spPr>
      </p:cxnSp>
      <p:cxnSp>
        <p:nvCxnSpPr>
          <p:cNvPr id="9" name="Straight Connector 8"/>
          <p:cNvCxnSpPr/>
          <p:nvPr/>
        </p:nvCxnSpPr>
        <p:spPr bwMode="auto">
          <a:xfrm>
            <a:off x="1143000" y="1600200"/>
            <a:ext cx="3733800" cy="0"/>
          </a:xfrm>
          <a:prstGeom prst="line">
            <a:avLst/>
          </a:prstGeom>
          <a:solidFill>
            <a:schemeClr val="accent1"/>
          </a:solidFill>
          <a:ln w="38100" cap="flat" cmpd="sng" algn="ctr">
            <a:solidFill>
              <a:srgbClr val="FFC000"/>
            </a:solidFill>
            <a:prstDash val="solid"/>
            <a:round/>
            <a:headEnd type="none" w="med" len="med"/>
            <a:tailEnd type="none" w="med" len="med"/>
          </a:ln>
          <a:effectLst/>
        </p:spPr>
      </p:cxnSp>
      <p:grpSp>
        <p:nvGrpSpPr>
          <p:cNvPr id="12" name="Group 11"/>
          <p:cNvGrpSpPr/>
          <p:nvPr/>
        </p:nvGrpSpPr>
        <p:grpSpPr>
          <a:xfrm>
            <a:off x="0" y="1800225"/>
            <a:ext cx="9144000" cy="3609975"/>
            <a:chOff x="2362200" y="4803013"/>
            <a:chExt cx="4686300" cy="1323975"/>
          </a:xfrm>
        </p:grpSpPr>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803013"/>
              <a:ext cx="4686300" cy="13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Connector 13"/>
            <p:cNvCxnSpPr/>
            <p:nvPr/>
          </p:nvCxnSpPr>
          <p:spPr bwMode="auto">
            <a:xfrm>
              <a:off x="4114800" y="5222214"/>
              <a:ext cx="2819400" cy="0"/>
            </a:xfrm>
            <a:prstGeom prst="line">
              <a:avLst/>
            </a:prstGeom>
            <a:solidFill>
              <a:schemeClr val="accent1"/>
            </a:solidFill>
            <a:ln w="38100" cap="flat" cmpd="sng" algn="ctr">
              <a:solidFill>
                <a:srgbClr val="FFC000"/>
              </a:solidFill>
              <a:prstDash val="solid"/>
              <a:round/>
              <a:headEnd type="none" w="med" len="med"/>
              <a:tailEnd type="none" w="med" len="med"/>
            </a:ln>
            <a:effectLst/>
          </p:spPr>
        </p:cxnSp>
      </p:grpSp>
    </p:spTree>
    <p:extLst>
      <p:ext uri="{BB962C8B-B14F-4D97-AF65-F5344CB8AC3E}">
        <p14:creationId xmlns:p14="http://schemas.microsoft.com/office/powerpoint/2010/main" val="4972314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10880" y="6582"/>
            <a:ext cx="6733120" cy="6851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bwMode="auto">
          <a:xfrm>
            <a:off x="4038600" y="2057400"/>
            <a:ext cx="4191000" cy="609600"/>
          </a:xfrm>
          <a:prstGeom prst="ellipse">
            <a:avLst/>
          </a:prstGeom>
          <a:noFill/>
          <a:ln w="25400" cap="flat" cmpd="sng" algn="ctr">
            <a:solidFill>
              <a:srgbClr val="FF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0" i="1" u="none" strike="noStrike" cap="none" normalizeH="0" baseline="0">
              <a:ln>
                <a:noFill/>
              </a:ln>
              <a:solidFill>
                <a:schemeClr val="tx1"/>
              </a:solidFill>
              <a:effectLst/>
              <a:latin typeface="Times New Roman" pitchFamily="1" charset="0"/>
              <a:cs typeface="Arial" charset="0"/>
            </a:endParaRPr>
          </a:p>
        </p:txBody>
      </p:sp>
      <p:sp>
        <p:nvSpPr>
          <p:cNvPr id="4" name="TextBox 3"/>
          <p:cNvSpPr txBox="1"/>
          <p:nvPr/>
        </p:nvSpPr>
        <p:spPr>
          <a:xfrm>
            <a:off x="381000" y="2362200"/>
            <a:ext cx="1905000" cy="2739211"/>
          </a:xfrm>
          <a:prstGeom prst="rect">
            <a:avLst/>
          </a:prstGeom>
          <a:noFill/>
        </p:spPr>
        <p:txBody>
          <a:bodyPr wrap="square" rtlCol="0">
            <a:spAutoFit/>
          </a:bodyPr>
          <a:lstStyle/>
          <a:p>
            <a:r>
              <a:rPr lang="en-CA" sz="3200" b="1" dirty="0">
                <a:solidFill>
                  <a:schemeClr val="bg1"/>
                </a:solidFill>
              </a:rPr>
              <a:t>RALES:</a:t>
            </a:r>
          </a:p>
          <a:p>
            <a:r>
              <a:rPr lang="en-CA" sz="2800" dirty="0" err="1">
                <a:solidFill>
                  <a:schemeClr val="bg1"/>
                </a:solidFill>
              </a:rPr>
              <a:t>Spironolac</a:t>
            </a:r>
            <a:r>
              <a:rPr lang="en-CA" sz="2800" dirty="0">
                <a:solidFill>
                  <a:schemeClr val="bg1"/>
                </a:solidFill>
              </a:rPr>
              <a:t>-tone of no benefit in the absence of Digoxin</a:t>
            </a:r>
          </a:p>
        </p:txBody>
      </p:sp>
      <p:sp>
        <p:nvSpPr>
          <p:cNvPr id="6" name="Oval 5"/>
          <p:cNvSpPr/>
          <p:nvPr/>
        </p:nvSpPr>
        <p:spPr bwMode="auto">
          <a:xfrm>
            <a:off x="4114800" y="2667000"/>
            <a:ext cx="4191000" cy="609600"/>
          </a:xfrm>
          <a:prstGeom prst="ellipse">
            <a:avLst/>
          </a:prstGeom>
          <a:noFill/>
          <a:ln w="25400" cap="flat" cmpd="sng" algn="ctr">
            <a:solidFill>
              <a:srgbClr val="FF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0" i="1" u="none" strike="noStrike" cap="none" normalizeH="0" baseline="0">
              <a:ln>
                <a:noFill/>
              </a:ln>
              <a:solidFill>
                <a:schemeClr val="tx1"/>
              </a:solidFill>
              <a:effectLst/>
              <a:latin typeface="Times New Roman" pitchFamily="1" charset="0"/>
              <a:cs typeface="Arial" charset="0"/>
            </a:endParaRPr>
          </a:p>
        </p:txBody>
      </p:sp>
    </p:spTree>
    <p:extLst>
      <p:ext uri="{BB962C8B-B14F-4D97-AF65-F5344CB8AC3E}">
        <p14:creationId xmlns:p14="http://schemas.microsoft.com/office/powerpoint/2010/main" val="200437776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endParaRPr lang="en-US" sz="5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p:spPr>
      </p:pic>
    </p:spTree>
    <p:extLst>
      <p:ext uri="{BB962C8B-B14F-4D97-AF65-F5344CB8AC3E}">
        <p14:creationId xmlns:p14="http://schemas.microsoft.com/office/powerpoint/2010/main" val="404987638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Digoxin</a:t>
            </a:r>
            <a:br>
              <a:rPr lang="en-US" dirty="0"/>
            </a:br>
            <a:r>
              <a:rPr lang="en-US" dirty="0"/>
              <a:t> Mechanisms of Action</a:t>
            </a:r>
          </a:p>
        </p:txBody>
      </p:sp>
      <p:sp>
        <p:nvSpPr>
          <p:cNvPr id="3" name="Content Placeholder 2"/>
          <p:cNvSpPr>
            <a:spLocks noGrp="1"/>
          </p:cNvSpPr>
          <p:nvPr>
            <p:ph sz="half" idx="1"/>
          </p:nvPr>
        </p:nvSpPr>
        <p:spPr/>
        <p:txBody>
          <a:bodyPr/>
          <a:lstStyle/>
          <a:p>
            <a:r>
              <a:rPr lang="en-US" sz="2400" dirty="0"/>
              <a:t>Purified cardiac glycoside derived from Foxglove</a:t>
            </a:r>
          </a:p>
          <a:p>
            <a:r>
              <a:rPr lang="en-US" sz="2400" dirty="0"/>
              <a:t>Inhibits membrane bound Na</a:t>
            </a:r>
            <a:r>
              <a:rPr lang="en-US" sz="2400" baseline="30000" dirty="0"/>
              <a:t>+</a:t>
            </a:r>
            <a:r>
              <a:rPr lang="en-US" sz="2400" dirty="0"/>
              <a:t>/K</a:t>
            </a:r>
            <a:r>
              <a:rPr lang="en-US" sz="2400" baseline="30000" dirty="0"/>
              <a:t>+</a:t>
            </a:r>
            <a:r>
              <a:rPr lang="en-US" sz="2400" dirty="0"/>
              <a:t> ATPase</a:t>
            </a:r>
          </a:p>
          <a:p>
            <a:r>
              <a:rPr lang="en-US" sz="2400" dirty="0"/>
              <a:t>Increases intracellular Ca</a:t>
            </a:r>
            <a:r>
              <a:rPr lang="en-US" sz="2400" baseline="30000" dirty="0"/>
              <a:t>++</a:t>
            </a:r>
          </a:p>
          <a:p>
            <a:r>
              <a:rPr lang="en-US" sz="2400" dirty="0"/>
              <a:t>Augments CO</a:t>
            </a:r>
          </a:p>
          <a:p>
            <a:r>
              <a:rPr lang="en-US" sz="2400" dirty="0"/>
              <a:t>Increases EF</a:t>
            </a:r>
          </a:p>
          <a:p>
            <a:r>
              <a:rPr lang="en-US" sz="2400" dirty="0"/>
              <a:t>Reduces PCW</a:t>
            </a:r>
          </a:p>
          <a:p>
            <a:r>
              <a:rPr lang="en-US" sz="2400" dirty="0"/>
              <a:t>HR ↓  BP ↔ </a:t>
            </a:r>
          </a:p>
          <a:p>
            <a:endParaRPr lang="en-US" dirty="0"/>
          </a:p>
        </p:txBody>
      </p:sp>
      <p:sp>
        <p:nvSpPr>
          <p:cNvPr id="4" name="Content Placeholder 3"/>
          <p:cNvSpPr>
            <a:spLocks noGrp="1"/>
          </p:cNvSpPr>
          <p:nvPr>
            <p:ph sz="half" idx="2"/>
          </p:nvPr>
        </p:nvSpPr>
        <p:spPr>
          <a:xfrm>
            <a:off x="4648200" y="1981200"/>
            <a:ext cx="3810000" cy="4114800"/>
          </a:xfrm>
        </p:spPr>
        <p:txBody>
          <a:bodyPr/>
          <a:lstStyle/>
          <a:p>
            <a:pPr marL="0" indent="0">
              <a:buNone/>
            </a:pPr>
            <a:r>
              <a:rPr lang="en-US" sz="2400" b="1" dirty="0"/>
              <a:t>Prototypical neuro-hormonal modulator:</a:t>
            </a:r>
          </a:p>
          <a:p>
            <a:r>
              <a:rPr lang="en-US" sz="2400" dirty="0"/>
              <a:t>Increases carotid sinus </a:t>
            </a:r>
            <a:r>
              <a:rPr lang="en-US" sz="2400" dirty="0" err="1"/>
              <a:t>baro</a:t>
            </a:r>
            <a:r>
              <a:rPr lang="en-US" sz="2400" dirty="0"/>
              <a:t>-receptor sensitivity</a:t>
            </a:r>
          </a:p>
          <a:p>
            <a:r>
              <a:rPr lang="en-US" sz="2400" dirty="0"/>
              <a:t>Increases parasympathetic tone</a:t>
            </a:r>
          </a:p>
          <a:p>
            <a:r>
              <a:rPr lang="en-US" sz="2400" dirty="0"/>
              <a:t>Decreasing sympathetic and RAS activation</a:t>
            </a:r>
          </a:p>
          <a:p>
            <a:r>
              <a:rPr lang="en-US" sz="2400" dirty="0"/>
              <a:t>Reduces circulating NA</a:t>
            </a:r>
          </a:p>
          <a:p>
            <a:r>
              <a:rPr lang="en-US" sz="2400" dirty="0"/>
              <a:t>Reduces PRA</a:t>
            </a:r>
          </a:p>
          <a:p>
            <a:r>
              <a:rPr lang="en-US" sz="2400" dirty="0"/>
              <a:t>Releases ANP &amp; BNP</a:t>
            </a:r>
            <a:endParaRPr lang="en-US" sz="2000" dirty="0"/>
          </a:p>
        </p:txBody>
      </p:sp>
    </p:spTree>
    <p:extLst>
      <p:ext uri="{BB962C8B-B14F-4D97-AF65-F5344CB8AC3E}">
        <p14:creationId xmlns:p14="http://schemas.microsoft.com/office/powerpoint/2010/main" val="66691283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Digoxin</a:t>
            </a:r>
            <a:br>
              <a:rPr lang="en-US" dirty="0"/>
            </a:br>
            <a:r>
              <a:rPr lang="en-US" dirty="0"/>
              <a:t> Mechanisms of Action cont’d</a:t>
            </a:r>
          </a:p>
        </p:txBody>
      </p:sp>
      <p:sp>
        <p:nvSpPr>
          <p:cNvPr id="3" name="Content Placeholder 2"/>
          <p:cNvSpPr>
            <a:spLocks noGrp="1"/>
          </p:cNvSpPr>
          <p:nvPr>
            <p:ph idx="1"/>
          </p:nvPr>
        </p:nvSpPr>
        <p:spPr>
          <a:xfrm>
            <a:off x="685800" y="1676400"/>
            <a:ext cx="7772400" cy="4114800"/>
          </a:xfrm>
        </p:spPr>
        <p:txBody>
          <a:bodyPr/>
          <a:lstStyle/>
          <a:p>
            <a:r>
              <a:rPr lang="en-US" dirty="0"/>
              <a:t>Slows SA node firing</a:t>
            </a:r>
          </a:p>
          <a:p>
            <a:r>
              <a:rPr lang="en-US" dirty="0"/>
              <a:t>Prolongs AV nodal conduction</a:t>
            </a:r>
          </a:p>
          <a:p>
            <a:r>
              <a:rPr lang="en-US" dirty="0"/>
              <a:t>No pro-arrhythmic effect at therapeutic SDC</a:t>
            </a:r>
          </a:p>
          <a:p>
            <a:r>
              <a:rPr lang="en-US" dirty="0"/>
              <a:t>At supra-therapeutic SDC or therapeutic SDC with hypokalemia →AV block, escape rhythms, accelerated junctional rhythm</a:t>
            </a:r>
          </a:p>
          <a:p>
            <a:r>
              <a:rPr lang="en-US" dirty="0"/>
              <a:t>Only orally active positive inotrope that does not increase mortality.!!!</a:t>
            </a:r>
          </a:p>
          <a:p>
            <a:endParaRPr lang="en-US" dirty="0"/>
          </a:p>
        </p:txBody>
      </p:sp>
    </p:spTree>
    <p:extLst>
      <p:ext uri="{BB962C8B-B14F-4D97-AF65-F5344CB8AC3E}">
        <p14:creationId xmlns:p14="http://schemas.microsoft.com/office/powerpoint/2010/main" val="320769447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At its peak Digoxin was Rx in ~ 80% of HF patient</a:t>
            </a:r>
          </a:p>
        </p:txBody>
      </p:sp>
      <p:sp>
        <p:nvSpPr>
          <p:cNvPr id="3" name="Content Placeholder 2"/>
          <p:cNvSpPr>
            <a:spLocks noGrp="1"/>
          </p:cNvSpPr>
          <p:nvPr>
            <p:ph idx="1"/>
          </p:nvPr>
        </p:nvSpPr>
        <p:spPr/>
        <p:txBody>
          <a:bodyPr/>
          <a:lstStyle/>
          <a:p>
            <a:endParaRPr lang="en-CA" dirty="0"/>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781175"/>
            <a:ext cx="8715375" cy="446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077676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1143000" y="0"/>
            <a:ext cx="7772400" cy="1143000"/>
          </a:xfrm>
        </p:spPr>
        <p:txBody>
          <a:bodyPr/>
          <a:lstStyle/>
          <a:p>
            <a:pPr eaLnBrk="1" hangingPunct="1"/>
            <a:r>
              <a:rPr lang="en-CA" altLang="en-US" sz="2400" b="1"/>
              <a:t>THE EFFECT OF DIGOXIN ON MORTALITY AND MORBIDITY IN PATIENTS WITH HEART FAILURE</a:t>
            </a:r>
            <a:br>
              <a:rPr lang="en-CA" altLang="en-US" sz="2400" b="1"/>
            </a:br>
            <a:r>
              <a:rPr lang="en-CA" altLang="en-US" sz="2400" b="1"/>
              <a:t>Digoxin Investigators Group</a:t>
            </a:r>
            <a:endParaRPr lang="en-CA" altLang="en-US"/>
          </a:p>
        </p:txBody>
      </p:sp>
      <p:sp>
        <p:nvSpPr>
          <p:cNvPr id="43011" name="Content Placeholder 2"/>
          <p:cNvSpPr>
            <a:spLocks noGrp="1"/>
          </p:cNvSpPr>
          <p:nvPr>
            <p:ph idx="1"/>
          </p:nvPr>
        </p:nvSpPr>
        <p:spPr>
          <a:xfrm>
            <a:off x="381000" y="1676400"/>
            <a:ext cx="8534400" cy="4114800"/>
          </a:xfrm>
        </p:spPr>
        <p:txBody>
          <a:bodyPr/>
          <a:lstStyle/>
          <a:p>
            <a:pPr eaLnBrk="1" hangingPunct="1"/>
            <a:r>
              <a:rPr lang="en-CA" altLang="en-US" sz="2400" dirty="0"/>
              <a:t>Eligibility: HF and </a:t>
            </a:r>
            <a:r>
              <a:rPr lang="en-CA" altLang="en-US" sz="2800" b="1" dirty="0">
                <a:solidFill>
                  <a:srgbClr val="FFC000"/>
                </a:solidFill>
              </a:rPr>
              <a:t>EF &lt; 45%</a:t>
            </a:r>
            <a:endParaRPr lang="en-CA" altLang="en-US" sz="2400" b="1" dirty="0">
              <a:solidFill>
                <a:srgbClr val="FFC000"/>
              </a:solidFill>
            </a:endParaRPr>
          </a:p>
          <a:p>
            <a:pPr lvl="1" eaLnBrk="1" hangingPunct="1"/>
            <a:r>
              <a:rPr lang="en-CA" altLang="en-US" sz="2000" dirty="0"/>
              <a:t>54% class II and 31% class III</a:t>
            </a:r>
          </a:p>
          <a:p>
            <a:pPr lvl="1" eaLnBrk="1" hangingPunct="1"/>
            <a:r>
              <a:rPr lang="en-CA" altLang="en-US" sz="2000" dirty="0"/>
              <a:t>Placebo 3403 vs Digoxin 3387 </a:t>
            </a:r>
          </a:p>
          <a:p>
            <a:pPr lvl="1" eaLnBrk="1" hangingPunct="1"/>
            <a:r>
              <a:rPr lang="en-CA" altLang="en-US" sz="2000" b="1" dirty="0">
                <a:solidFill>
                  <a:srgbClr val="FFC000"/>
                </a:solidFill>
              </a:rPr>
              <a:t>Suspected Dig toxicity Placebo 1% vs  2%</a:t>
            </a:r>
          </a:p>
          <a:p>
            <a:pPr eaLnBrk="1" hangingPunct="1"/>
            <a:r>
              <a:rPr lang="en-CA" altLang="en-US" sz="2400" dirty="0"/>
              <a:t>Overall mortality neutral: Dig 34.8% vs Pl 35.1%</a:t>
            </a:r>
          </a:p>
          <a:p>
            <a:pPr eaLnBrk="1" hangingPunct="1"/>
            <a:r>
              <a:rPr lang="en-CA" altLang="en-US" sz="2400" dirty="0"/>
              <a:t>Hospitalizations 6% (absolute) ↓ Dig group (NNT 16.6)</a:t>
            </a:r>
          </a:p>
          <a:p>
            <a:pPr eaLnBrk="1" hangingPunct="1"/>
            <a:r>
              <a:rPr lang="en-CA" altLang="en-US" sz="2400" dirty="0"/>
              <a:t>Hospitalizations for worsening HF: </a:t>
            </a:r>
          </a:p>
          <a:p>
            <a:pPr lvl="1" eaLnBrk="1" hangingPunct="1"/>
            <a:r>
              <a:rPr lang="en-CA" altLang="en-US" sz="2400" b="1" dirty="0">
                <a:solidFill>
                  <a:srgbClr val="FFC000"/>
                </a:solidFill>
              </a:rPr>
              <a:t>8% (absolute) </a:t>
            </a:r>
            <a:r>
              <a:rPr lang="en-CA" altLang="en-US" sz="2400" dirty="0"/>
              <a:t>↓ in Dig group </a:t>
            </a:r>
            <a:r>
              <a:rPr lang="en-CA" altLang="en-US" sz="2400" b="1" dirty="0">
                <a:solidFill>
                  <a:srgbClr val="FFC000"/>
                </a:solidFill>
              </a:rPr>
              <a:t>(NNT 12.5)</a:t>
            </a:r>
          </a:p>
          <a:p>
            <a:pPr lvl="1" eaLnBrk="1" hangingPunct="1"/>
            <a:r>
              <a:rPr lang="en-CA" altLang="en-US" sz="2000" dirty="0"/>
              <a:t>Placebo 34.7% vs Digoxin 26.8% </a:t>
            </a:r>
            <a:r>
              <a:rPr lang="en-CA" altLang="en-US" sz="2000" dirty="0">
                <a:solidFill>
                  <a:srgbClr val="FFC000"/>
                </a:solidFill>
              </a:rPr>
              <a:t>(38% RRR)</a:t>
            </a:r>
          </a:p>
          <a:p>
            <a:r>
              <a:rPr lang="en-US" sz="2400" dirty="0"/>
              <a:t>There was no significant difference between the groups in the number of patients hospitalized for ventricular arrhythmia or cardiac arrest (142 vs. 145).</a:t>
            </a:r>
            <a:endParaRPr lang="en-CA" altLang="en-US" sz="2400" dirty="0">
              <a:solidFill>
                <a:srgbClr val="FFC000"/>
              </a:solidFill>
            </a:endParaRPr>
          </a:p>
          <a:p>
            <a:pPr eaLnBrk="1" hangingPunct="1"/>
            <a:endParaRPr lang="en-CA" altLang="en-US" dirty="0"/>
          </a:p>
        </p:txBody>
      </p:sp>
      <p:sp>
        <p:nvSpPr>
          <p:cNvPr id="43012" name="TextBox 3"/>
          <p:cNvSpPr txBox="1">
            <a:spLocks noChangeArrowheads="1"/>
          </p:cNvSpPr>
          <p:nvPr/>
        </p:nvSpPr>
        <p:spPr bwMode="auto">
          <a:xfrm>
            <a:off x="4953000" y="1519237"/>
            <a:ext cx="472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bg1"/>
                </a:solidFill>
                <a:latin typeface="Times New Roman" pitchFamily="18" charset="0"/>
                <a:ea typeface="MS PGothic" pitchFamily="34" charset="-128"/>
              </a:defRPr>
            </a:lvl1pPr>
            <a:lvl2pPr marL="742950" indent="-285750" algn="l" eaLnBrk="0" hangingPunct="0">
              <a:spcBef>
                <a:spcPct val="20000"/>
              </a:spcBef>
              <a:buChar char="–"/>
              <a:defRPr sz="2800">
                <a:solidFill>
                  <a:schemeClr val="bg1"/>
                </a:solidFill>
                <a:latin typeface="Times New Roman" pitchFamily="18" charset="0"/>
                <a:ea typeface="MS PGothic" pitchFamily="34" charset="-128"/>
              </a:defRPr>
            </a:lvl2pPr>
            <a:lvl3pPr marL="1143000" indent="-228600" algn="l" eaLnBrk="0" hangingPunct="0">
              <a:spcBef>
                <a:spcPct val="20000"/>
              </a:spcBef>
              <a:buChar char="•"/>
              <a:defRPr sz="2400">
                <a:solidFill>
                  <a:schemeClr val="bg1"/>
                </a:solidFill>
                <a:latin typeface="Times New Roman" pitchFamily="18" charset="0"/>
                <a:ea typeface="MS PGothic" pitchFamily="34" charset="-128"/>
              </a:defRPr>
            </a:lvl3pPr>
            <a:lvl4pPr marL="1600200" indent="-228600" algn="l" eaLnBrk="0" hangingPunct="0">
              <a:spcBef>
                <a:spcPct val="20000"/>
              </a:spcBef>
              <a:buChar char="–"/>
              <a:defRPr sz="2000">
                <a:solidFill>
                  <a:schemeClr val="bg1"/>
                </a:solidFill>
                <a:latin typeface="Times New Roman" pitchFamily="18" charset="0"/>
                <a:ea typeface="MS PGothic" pitchFamily="34" charset="-128"/>
              </a:defRPr>
            </a:lvl4pPr>
            <a:lvl5pPr marL="2057400" indent="-228600" algn="l" eaLnBrk="0" hangingPunct="0">
              <a:spcBef>
                <a:spcPct val="20000"/>
              </a:spcBef>
              <a:buChar char="»"/>
              <a:defRPr sz="2000">
                <a:solidFill>
                  <a:schemeClr val="bg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bg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bg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bg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bg1"/>
                </a:solidFill>
                <a:latin typeface="Times New Roman" pitchFamily="18" charset="0"/>
                <a:ea typeface="MS PGothic" pitchFamily="34" charset="-128"/>
              </a:defRPr>
            </a:lvl9pPr>
          </a:lstStyle>
          <a:p>
            <a:pPr eaLnBrk="1" hangingPunct="1">
              <a:spcBef>
                <a:spcPct val="0"/>
              </a:spcBef>
              <a:buFontTx/>
              <a:buNone/>
            </a:pPr>
            <a:r>
              <a:rPr lang="en-CA" altLang="en-US" sz="2400" i="0" dirty="0">
                <a:hlinkClick r:id="rId2"/>
              </a:rPr>
              <a:t>N </a:t>
            </a:r>
            <a:r>
              <a:rPr lang="en-CA" altLang="en-US" sz="2400" i="0" dirty="0" err="1">
                <a:hlinkClick r:id="rId2"/>
              </a:rPr>
              <a:t>Engl</a:t>
            </a:r>
            <a:r>
              <a:rPr lang="en-CA" altLang="en-US" sz="2400" i="0" dirty="0">
                <a:hlinkClick r:id="rId2"/>
              </a:rPr>
              <a:t> J Med 1997;336:525-33</a:t>
            </a:r>
            <a:endParaRPr lang="en-CA" altLang="en-US" i="0" dirty="0"/>
          </a:p>
        </p:txBody>
      </p:sp>
    </p:spTree>
    <p:extLst>
      <p:ext uri="{BB962C8B-B14F-4D97-AF65-F5344CB8AC3E}">
        <p14:creationId xmlns:p14="http://schemas.microsoft.com/office/powerpoint/2010/main" val="326563017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0"/>
            <a:ext cx="8305800" cy="6842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735462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sz="half" idx="1"/>
          </p:nvPr>
        </p:nvSpPr>
        <p:spPr/>
        <p:txBody>
          <a:bodyPr/>
          <a:lstStyle/>
          <a:p>
            <a:endParaRPr lang="en-CA"/>
          </a:p>
        </p:txBody>
      </p:sp>
      <p:sp>
        <p:nvSpPr>
          <p:cNvPr id="4" name="Content Placeholder 3"/>
          <p:cNvSpPr>
            <a:spLocks noGrp="1"/>
          </p:cNvSpPr>
          <p:nvPr>
            <p:ph sz="half" idx="2"/>
          </p:nvPr>
        </p:nvSpPr>
        <p:spPr/>
        <p:txBody>
          <a:bodyPr/>
          <a:lstStyle/>
          <a:p>
            <a:endParaRPr lang="en-CA"/>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10633"/>
            <a:ext cx="7591425" cy="6871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455428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CA"/>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199" y="0"/>
            <a:ext cx="82658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352800" y="1295400"/>
            <a:ext cx="1600200" cy="369332"/>
          </a:xfrm>
          <a:prstGeom prst="rect">
            <a:avLst/>
          </a:prstGeom>
          <a:noFill/>
        </p:spPr>
        <p:txBody>
          <a:bodyPr wrap="square" rtlCol="0">
            <a:spAutoFit/>
          </a:bodyPr>
          <a:lstStyle/>
          <a:p>
            <a:pPr algn="ctr"/>
            <a:r>
              <a:rPr lang="en-US" dirty="0"/>
              <a:t>15%↓ </a:t>
            </a:r>
          </a:p>
        </p:txBody>
      </p:sp>
    </p:spTree>
    <p:extLst>
      <p:ext uri="{BB962C8B-B14F-4D97-AF65-F5344CB8AC3E}">
        <p14:creationId xmlns:p14="http://schemas.microsoft.com/office/powerpoint/2010/main" val="269613046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D8970-A677-4B09-99BC-31FF9CA1F7D7}"/>
              </a:ext>
            </a:extLst>
          </p:cNvPr>
          <p:cNvSpPr>
            <a:spLocks noGrp="1"/>
          </p:cNvSpPr>
          <p:nvPr>
            <p:ph type="ctrTitle"/>
          </p:nvPr>
        </p:nvSpPr>
        <p:spPr>
          <a:xfrm>
            <a:off x="1066800" y="511175"/>
            <a:ext cx="7772400" cy="1470025"/>
          </a:xfrm>
        </p:spPr>
        <p:txBody>
          <a:bodyPr/>
          <a:lstStyle/>
          <a:p>
            <a:pPr algn="r"/>
            <a:r>
              <a:rPr lang="en-US" sz="2400" dirty="0"/>
              <a:t>AN ACCOUNT OF THE FOXGLOVE, AND Some of its Medical Uses: WITH PRACTICAL REMARKS ON DROPSY, AND OTHER DISEASES. </a:t>
            </a:r>
            <a:br>
              <a:rPr lang="en-US" sz="2400" dirty="0"/>
            </a:br>
            <a:br>
              <a:rPr lang="en-US" sz="2400" dirty="0"/>
            </a:br>
            <a:r>
              <a:rPr lang="en-US" sz="2400" dirty="0"/>
              <a:t>BY WILLIAM WITHERING, M. D.</a:t>
            </a:r>
            <a:br>
              <a:rPr lang="en-US" sz="2400" dirty="0"/>
            </a:br>
            <a:r>
              <a:rPr lang="en-US" sz="2400" dirty="0"/>
              <a:t>MDCCLXXXV (1785) </a:t>
            </a:r>
          </a:p>
        </p:txBody>
      </p:sp>
      <p:sp>
        <p:nvSpPr>
          <p:cNvPr id="4" name="Subtitle 3">
            <a:extLst>
              <a:ext uri="{FF2B5EF4-FFF2-40B4-BE49-F238E27FC236}">
                <a16:creationId xmlns:a16="http://schemas.microsoft.com/office/drawing/2014/main" id="{CCCB84A1-5C8B-4D3B-812C-FD6189A9BA41}"/>
              </a:ext>
            </a:extLst>
          </p:cNvPr>
          <p:cNvSpPr>
            <a:spLocks noGrp="1"/>
          </p:cNvSpPr>
          <p:nvPr>
            <p:ph type="subTitle" idx="1"/>
          </p:nvPr>
        </p:nvSpPr>
        <p:spPr>
          <a:xfrm>
            <a:off x="1371600" y="2590800"/>
            <a:ext cx="6400800" cy="1752600"/>
          </a:xfrm>
        </p:spPr>
        <p:txBody>
          <a:bodyPr/>
          <a:lstStyle/>
          <a:p>
            <a:pPr algn="l"/>
            <a:r>
              <a:rPr lang="en-US" sz="2800" dirty="0"/>
              <a:t>“The use of the Foxglove is getting abroad, and it is better the world should derive some instruction, however imperfect, from my experience, than that the lives of men should be hazarded by its unguarded exhibition, or that a medicine of so much efficacy should be condemned and rejected as dangerous and unmanageable</a:t>
            </a:r>
            <a:r>
              <a:rPr lang="en-US" sz="2400" dirty="0"/>
              <a:t>.”</a:t>
            </a:r>
          </a:p>
        </p:txBody>
      </p:sp>
    </p:spTree>
    <p:extLst>
      <p:ext uri="{BB962C8B-B14F-4D97-AF65-F5344CB8AC3E}">
        <p14:creationId xmlns:p14="http://schemas.microsoft.com/office/powerpoint/2010/main" val="288625337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CA" dirty="0"/>
              <a:t>SOLVD</a:t>
            </a:r>
            <a:br>
              <a:rPr lang="en-CA" dirty="0"/>
            </a:br>
            <a:r>
              <a:rPr lang="en-CA" dirty="0"/>
              <a:t>Death or Hospitalization</a:t>
            </a:r>
          </a:p>
        </p:txBody>
      </p:sp>
      <p:pic>
        <p:nvPicPr>
          <p:cNvPr id="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7546" y="1471603"/>
            <a:ext cx="6398254" cy="5310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352800" y="2373868"/>
            <a:ext cx="1600200" cy="369332"/>
          </a:xfrm>
          <a:prstGeom prst="rect">
            <a:avLst/>
          </a:prstGeom>
          <a:noFill/>
        </p:spPr>
        <p:txBody>
          <a:bodyPr wrap="square" rtlCol="0">
            <a:spAutoFit/>
          </a:bodyPr>
          <a:lstStyle/>
          <a:p>
            <a:pPr algn="ctr"/>
            <a:r>
              <a:rPr lang="en-US" dirty="0"/>
              <a:t>26% ↓ </a:t>
            </a:r>
          </a:p>
        </p:txBody>
      </p:sp>
    </p:spTree>
    <p:extLst>
      <p:ext uri="{BB962C8B-B14F-4D97-AF65-F5344CB8AC3E}">
        <p14:creationId xmlns:p14="http://schemas.microsoft.com/office/powerpoint/2010/main" val="55672482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US Carvedilol</a:t>
            </a:r>
            <a:br>
              <a:rPr lang="en-CA" dirty="0"/>
            </a:br>
            <a:r>
              <a:rPr lang="en-CA" dirty="0"/>
              <a:t>Death or Hospitalization</a:t>
            </a:r>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48130" y="1435120"/>
            <a:ext cx="5095670" cy="527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581400" y="3135868"/>
            <a:ext cx="1600200" cy="369332"/>
          </a:xfrm>
          <a:prstGeom prst="rect">
            <a:avLst/>
          </a:prstGeom>
          <a:noFill/>
        </p:spPr>
        <p:txBody>
          <a:bodyPr wrap="square" rtlCol="0">
            <a:spAutoFit/>
          </a:bodyPr>
          <a:lstStyle/>
          <a:p>
            <a:pPr algn="ctr"/>
            <a:r>
              <a:rPr lang="en-US" dirty="0"/>
              <a:t>38%↓ </a:t>
            </a:r>
          </a:p>
        </p:txBody>
      </p:sp>
    </p:spTree>
    <p:extLst>
      <p:ext uri="{BB962C8B-B14F-4D97-AF65-F5344CB8AC3E}">
        <p14:creationId xmlns:p14="http://schemas.microsoft.com/office/powerpoint/2010/main" val="227926570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COPERNICUS</a:t>
            </a:r>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1675640"/>
            <a:ext cx="7984597" cy="4813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905000" y="3810000"/>
            <a:ext cx="1600200" cy="369332"/>
          </a:xfrm>
          <a:prstGeom prst="rect">
            <a:avLst/>
          </a:prstGeom>
          <a:noFill/>
        </p:spPr>
        <p:txBody>
          <a:bodyPr wrap="square" rtlCol="0">
            <a:spAutoFit/>
          </a:bodyPr>
          <a:lstStyle/>
          <a:p>
            <a:pPr algn="ctr"/>
            <a:r>
              <a:rPr lang="en-US" dirty="0"/>
              <a:t>35%↓ </a:t>
            </a:r>
          </a:p>
        </p:txBody>
      </p:sp>
      <p:sp>
        <p:nvSpPr>
          <p:cNvPr id="5" name="TextBox 4"/>
          <p:cNvSpPr txBox="1"/>
          <p:nvPr/>
        </p:nvSpPr>
        <p:spPr>
          <a:xfrm>
            <a:off x="5562600" y="3897868"/>
            <a:ext cx="1600200" cy="369332"/>
          </a:xfrm>
          <a:prstGeom prst="rect">
            <a:avLst/>
          </a:prstGeom>
          <a:noFill/>
        </p:spPr>
        <p:txBody>
          <a:bodyPr wrap="square" rtlCol="0">
            <a:spAutoFit/>
          </a:bodyPr>
          <a:lstStyle/>
          <a:p>
            <a:pPr algn="ctr"/>
            <a:r>
              <a:rPr lang="en-US" dirty="0"/>
              <a:t>24%↓ </a:t>
            </a:r>
          </a:p>
        </p:txBody>
      </p:sp>
    </p:spTree>
    <p:extLst>
      <p:ext uri="{BB962C8B-B14F-4D97-AF65-F5344CB8AC3E}">
        <p14:creationId xmlns:p14="http://schemas.microsoft.com/office/powerpoint/2010/main" val="412044185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RALES</a:t>
            </a:r>
            <a:br>
              <a:rPr lang="en-CA" dirty="0"/>
            </a:br>
            <a:r>
              <a:rPr lang="en-CA" dirty="0"/>
              <a:t>Mortality</a:t>
            </a:r>
          </a:p>
        </p:txBody>
      </p:sp>
      <p:pic>
        <p:nvPicPr>
          <p:cNvPr id="4"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78547" y="1524000"/>
            <a:ext cx="5522453"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191000" y="4278868"/>
            <a:ext cx="1600200" cy="369332"/>
          </a:xfrm>
          <a:prstGeom prst="rect">
            <a:avLst/>
          </a:prstGeom>
          <a:noFill/>
        </p:spPr>
        <p:txBody>
          <a:bodyPr wrap="square" rtlCol="0">
            <a:spAutoFit/>
          </a:bodyPr>
          <a:lstStyle/>
          <a:p>
            <a:pPr algn="ctr"/>
            <a:r>
              <a:rPr lang="en-US" dirty="0"/>
              <a:t>30%↓ </a:t>
            </a:r>
          </a:p>
        </p:txBody>
      </p:sp>
    </p:spTree>
    <p:extLst>
      <p:ext uri="{BB962C8B-B14F-4D97-AF65-F5344CB8AC3E}">
        <p14:creationId xmlns:p14="http://schemas.microsoft.com/office/powerpoint/2010/main" val="328728002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PARADIGM</a:t>
            </a:r>
            <a:br>
              <a:rPr lang="en-CA" dirty="0"/>
            </a:br>
            <a:r>
              <a:rPr lang="en-CA" dirty="0"/>
              <a:t>Death or Hospitalization</a:t>
            </a:r>
          </a:p>
        </p:txBody>
      </p:sp>
      <p:pic>
        <p:nvPicPr>
          <p:cNvPr id="4"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8800" y="1447800"/>
            <a:ext cx="6705600" cy="5366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505200" y="3364468"/>
            <a:ext cx="1600200" cy="369332"/>
          </a:xfrm>
          <a:prstGeom prst="rect">
            <a:avLst/>
          </a:prstGeom>
          <a:noFill/>
        </p:spPr>
        <p:txBody>
          <a:bodyPr wrap="square" rtlCol="0">
            <a:spAutoFit/>
          </a:bodyPr>
          <a:lstStyle/>
          <a:p>
            <a:pPr algn="ctr"/>
            <a:r>
              <a:rPr lang="en-US" dirty="0"/>
              <a:t>30%↓ </a:t>
            </a:r>
          </a:p>
        </p:txBody>
      </p:sp>
    </p:spTree>
    <p:extLst>
      <p:ext uri="{BB962C8B-B14F-4D97-AF65-F5344CB8AC3E}">
        <p14:creationId xmlns:p14="http://schemas.microsoft.com/office/powerpoint/2010/main" val="249001785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stretch>
            <a:fillRect/>
          </a:stretch>
        </p:blipFill>
        <p:spPr>
          <a:xfrm>
            <a:off x="232458" y="0"/>
            <a:ext cx="8835342" cy="6839542"/>
          </a:xfrm>
          <a:prstGeom prst="rect">
            <a:avLst/>
          </a:prstGeom>
        </p:spPr>
      </p:pic>
    </p:spTree>
    <p:extLst>
      <p:ext uri="{BB962C8B-B14F-4D97-AF65-F5344CB8AC3E}">
        <p14:creationId xmlns:p14="http://schemas.microsoft.com/office/powerpoint/2010/main" val="302488654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 Trial /SHIFT Trial</a:t>
            </a:r>
            <a:br>
              <a:rPr lang="en-US" dirty="0"/>
            </a:br>
            <a:r>
              <a:rPr lang="en-US" dirty="0"/>
              <a:t>Comparable Endpoints</a:t>
            </a:r>
          </a:p>
        </p:txBody>
      </p:sp>
      <p:pic>
        <p:nvPicPr>
          <p:cNvPr id="4" name="Content Placeholder 3"/>
          <p:cNvPicPr>
            <a:picLocks noGrp="1" noChangeAspect="1"/>
          </p:cNvPicPr>
          <p:nvPr>
            <p:ph idx="1"/>
          </p:nvPr>
        </p:nvPicPr>
        <p:blipFill>
          <a:blip r:embed="rId2"/>
          <a:stretch>
            <a:fillRect/>
          </a:stretch>
        </p:blipFill>
        <p:spPr>
          <a:xfrm>
            <a:off x="0" y="1769471"/>
            <a:ext cx="9144000" cy="4707529"/>
          </a:xfrm>
          <a:prstGeom prst="rect">
            <a:avLst/>
          </a:prstGeom>
        </p:spPr>
      </p:pic>
    </p:spTree>
    <p:extLst>
      <p:ext uri="{BB962C8B-B14F-4D97-AF65-F5344CB8AC3E}">
        <p14:creationId xmlns:p14="http://schemas.microsoft.com/office/powerpoint/2010/main" val="147226058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0"/>
            <a:ext cx="5486400" cy="1383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3713" y="6372225"/>
            <a:ext cx="307657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85800" y="2271072"/>
            <a:ext cx="7772400" cy="3535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650005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Let’s compare Apples to Apples </a:t>
            </a:r>
            <a:br>
              <a:rPr lang="en-US" dirty="0"/>
            </a:br>
            <a:r>
              <a:rPr lang="en-US" dirty="0"/>
              <a:t>DIG Trial       COPERNICUS</a:t>
            </a:r>
          </a:p>
        </p:txBody>
      </p:sp>
      <p:pic>
        <p:nvPicPr>
          <p:cNvPr id="8"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85800" y="1828800"/>
            <a:ext cx="3810000" cy="3805738"/>
          </a:xfrm>
        </p:spPr>
      </p:pic>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1828800"/>
            <a:ext cx="3810000" cy="3839941"/>
          </a:xfrm>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6100" y="5751242"/>
            <a:ext cx="4035500" cy="1030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a:stretch>
            <a:fillRect/>
          </a:stretch>
        </p:blipFill>
        <p:spPr>
          <a:xfrm>
            <a:off x="93106" y="5767789"/>
            <a:ext cx="4707494" cy="1014011"/>
          </a:xfrm>
          <a:prstGeom prst="rect">
            <a:avLst/>
          </a:prstGeom>
        </p:spPr>
      </p:pic>
      <p:sp>
        <p:nvSpPr>
          <p:cNvPr id="2" name="TextBox 1"/>
          <p:cNvSpPr txBox="1"/>
          <p:nvPr/>
        </p:nvSpPr>
        <p:spPr>
          <a:xfrm>
            <a:off x="1676400" y="3581400"/>
            <a:ext cx="1676400" cy="923330"/>
          </a:xfrm>
          <a:prstGeom prst="rect">
            <a:avLst/>
          </a:prstGeom>
          <a:noFill/>
        </p:spPr>
        <p:txBody>
          <a:bodyPr wrap="square" rtlCol="0">
            <a:spAutoFit/>
          </a:bodyPr>
          <a:lstStyle/>
          <a:p>
            <a:pPr algn="ctr"/>
            <a:r>
              <a:rPr lang="en-US" b="1" dirty="0">
                <a:solidFill>
                  <a:schemeClr val="bg1"/>
                </a:solidFill>
              </a:rPr>
              <a:t>EF &lt; 25%</a:t>
            </a:r>
          </a:p>
          <a:p>
            <a:pPr algn="ctr"/>
            <a:r>
              <a:rPr lang="en-US" b="1" dirty="0">
                <a:solidFill>
                  <a:schemeClr val="bg1"/>
                </a:solidFill>
              </a:rPr>
              <a:t>Prespecified subset</a:t>
            </a:r>
          </a:p>
        </p:txBody>
      </p:sp>
      <p:sp>
        <p:nvSpPr>
          <p:cNvPr id="10" name="TextBox 9"/>
          <p:cNvSpPr txBox="1"/>
          <p:nvPr/>
        </p:nvSpPr>
        <p:spPr>
          <a:xfrm>
            <a:off x="5715000" y="3620869"/>
            <a:ext cx="1676400" cy="646331"/>
          </a:xfrm>
          <a:prstGeom prst="rect">
            <a:avLst/>
          </a:prstGeom>
          <a:noFill/>
        </p:spPr>
        <p:txBody>
          <a:bodyPr wrap="square" rtlCol="0">
            <a:spAutoFit/>
          </a:bodyPr>
          <a:lstStyle/>
          <a:p>
            <a:pPr algn="ctr"/>
            <a:r>
              <a:rPr lang="en-US" b="1" dirty="0">
                <a:solidFill>
                  <a:schemeClr val="bg1"/>
                </a:solidFill>
              </a:rPr>
              <a:t>EF &lt; 25%</a:t>
            </a:r>
          </a:p>
          <a:p>
            <a:pPr algn="ctr"/>
            <a:r>
              <a:rPr lang="en-US" b="1" dirty="0">
                <a:solidFill>
                  <a:schemeClr val="bg1"/>
                </a:solidFill>
              </a:rPr>
              <a:t>Entry criteria</a:t>
            </a:r>
          </a:p>
        </p:txBody>
      </p:sp>
    </p:spTree>
    <p:extLst>
      <p:ext uri="{BB962C8B-B14F-4D97-AF65-F5344CB8AC3E}">
        <p14:creationId xmlns:p14="http://schemas.microsoft.com/office/powerpoint/2010/main" val="3995857468"/>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DIG Trial Benefits in </a:t>
            </a:r>
            <a:br>
              <a:rPr lang="en-US" dirty="0"/>
            </a:br>
            <a:r>
              <a:rPr lang="en-US" dirty="0"/>
              <a:t>High Risk Groups</a:t>
            </a:r>
          </a:p>
        </p:txBody>
      </p:sp>
      <p:pic>
        <p:nvPicPr>
          <p:cNvPr id="200706" name="Picture 2"/>
          <p:cNvPicPr>
            <a:picLocks noGrp="1" noChangeAspect="1" noChangeArrowheads="1"/>
          </p:cNvPicPr>
          <p:nvPr>
            <p:ph idx="1"/>
          </p:nvPr>
        </p:nvPicPr>
        <p:blipFill>
          <a:blip r:embed="rId2" cstate="print"/>
          <a:srcRect/>
          <a:stretch>
            <a:fillRect/>
          </a:stretch>
        </p:blipFill>
        <p:spPr bwMode="auto">
          <a:xfrm>
            <a:off x="-100012" y="3606337"/>
            <a:ext cx="9244012" cy="2689167"/>
          </a:xfrm>
          <a:prstGeom prst="rect">
            <a:avLst/>
          </a:prstGeom>
          <a:noFill/>
          <a:ln w="9525">
            <a:noFill/>
            <a:miter lim="800000"/>
            <a:headEnd/>
            <a:tailEnd/>
          </a:ln>
        </p:spPr>
      </p:pic>
      <p:pic>
        <p:nvPicPr>
          <p:cNvPr id="200707" name="Picture 3"/>
          <p:cNvPicPr>
            <a:picLocks noChangeAspect="1" noChangeArrowheads="1"/>
          </p:cNvPicPr>
          <p:nvPr/>
        </p:nvPicPr>
        <p:blipFill>
          <a:blip r:embed="rId3" cstate="print"/>
          <a:srcRect/>
          <a:stretch>
            <a:fillRect/>
          </a:stretch>
        </p:blipFill>
        <p:spPr bwMode="auto">
          <a:xfrm>
            <a:off x="457200" y="1752600"/>
            <a:ext cx="8229600" cy="1524000"/>
          </a:xfrm>
          <a:prstGeom prst="rect">
            <a:avLst/>
          </a:prstGeom>
          <a:noFill/>
          <a:ln w="9525">
            <a:noFill/>
            <a:miter lim="800000"/>
            <a:headEnd/>
            <a:tailEnd/>
          </a:ln>
        </p:spPr>
      </p:pic>
      <p:cxnSp>
        <p:nvCxnSpPr>
          <p:cNvPr id="3" name="Straight Connector 2"/>
          <p:cNvCxnSpPr/>
          <p:nvPr/>
        </p:nvCxnSpPr>
        <p:spPr bwMode="auto">
          <a:xfrm>
            <a:off x="304800" y="3810000"/>
            <a:ext cx="2971800" cy="0"/>
          </a:xfrm>
          <a:prstGeom prst="line">
            <a:avLst/>
          </a:prstGeom>
          <a:solidFill>
            <a:schemeClr val="accent1"/>
          </a:solidFill>
          <a:ln w="38100" cap="flat" cmpd="sng" algn="ctr">
            <a:solidFill>
              <a:srgbClr val="FFC000"/>
            </a:solidFill>
            <a:prstDash val="solid"/>
            <a:round/>
            <a:headEnd type="none" w="med" len="med"/>
            <a:tailEnd type="none" w="med" len="med"/>
          </a:ln>
          <a:effectLst/>
        </p:spPr>
      </p:cxn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911834" y="0"/>
            <a:ext cx="5320332" cy="6858000"/>
          </a:xfrm>
          <a:prstGeom prst="rect">
            <a:avLst/>
          </a:prstGeom>
        </p:spPr>
      </p:pic>
    </p:spTree>
    <p:extLst>
      <p:ext uri="{BB962C8B-B14F-4D97-AF65-F5344CB8AC3E}">
        <p14:creationId xmlns:p14="http://schemas.microsoft.com/office/powerpoint/2010/main" val="3363382355"/>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endParaRPr lang="en-CA" altLang="en-US"/>
          </a:p>
        </p:txBody>
      </p:sp>
      <p:pic>
        <p:nvPicPr>
          <p:cNvPr id="460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0"/>
            <a:ext cx="5486400" cy="138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3713" y="6372225"/>
            <a:ext cx="307657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5"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685800" y="2085975"/>
            <a:ext cx="7772400" cy="3905250"/>
          </a:xfrm>
        </p:spPr>
      </p:pic>
      <p:sp>
        <p:nvSpPr>
          <p:cNvPr id="46086" name="Rounded Rectangle 5"/>
          <p:cNvSpPr>
            <a:spLocks noChangeArrowheads="1"/>
          </p:cNvSpPr>
          <p:nvPr/>
        </p:nvSpPr>
        <p:spPr bwMode="auto">
          <a:xfrm>
            <a:off x="3810000" y="4495800"/>
            <a:ext cx="1981200" cy="685800"/>
          </a:xfrm>
          <a:prstGeom prst="roundRect">
            <a:avLst>
              <a:gd name="adj" fmla="val 16667"/>
            </a:avLst>
          </a:prstGeom>
          <a:noFill/>
          <a:ln w="3810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bg1"/>
                </a:solidFill>
                <a:latin typeface="Times New Roman" pitchFamily="18" charset="0"/>
              </a:defRPr>
            </a:lvl1pPr>
            <a:lvl2pPr marL="742950" indent="-285750" algn="l" eaLnBrk="0" hangingPunct="0">
              <a:spcBef>
                <a:spcPct val="20000"/>
              </a:spcBef>
              <a:buChar char="–"/>
              <a:defRPr sz="2800">
                <a:solidFill>
                  <a:schemeClr val="bg1"/>
                </a:solidFill>
                <a:latin typeface="Times New Roman" pitchFamily="18" charset="0"/>
              </a:defRPr>
            </a:lvl2pPr>
            <a:lvl3pPr marL="1143000" indent="-228600" algn="l" eaLnBrk="0" hangingPunct="0">
              <a:spcBef>
                <a:spcPct val="20000"/>
              </a:spcBef>
              <a:buChar char="•"/>
              <a:defRPr sz="2400">
                <a:solidFill>
                  <a:schemeClr val="bg1"/>
                </a:solidFill>
                <a:latin typeface="Times New Roman" pitchFamily="18" charset="0"/>
              </a:defRPr>
            </a:lvl3pPr>
            <a:lvl4pPr marL="1600200" indent="-228600" algn="l" eaLnBrk="0" hangingPunct="0">
              <a:spcBef>
                <a:spcPct val="20000"/>
              </a:spcBef>
              <a:buChar char="–"/>
              <a:defRPr sz="2000">
                <a:solidFill>
                  <a:schemeClr val="bg1"/>
                </a:solidFill>
                <a:latin typeface="Times New Roman" pitchFamily="18" charset="0"/>
              </a:defRPr>
            </a:lvl4pPr>
            <a:lvl5pPr marL="2057400" indent="-228600" algn="l"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endParaRPr lang="en-CA" altLang="en-US" sz="2400">
              <a:solidFill>
                <a:schemeClr val="tx1"/>
              </a:solidFill>
              <a:cs typeface="Arial" pitchFamily="34" charset="0"/>
            </a:endParaRPr>
          </a:p>
        </p:txBody>
      </p:sp>
    </p:spTree>
    <p:extLst>
      <p:ext uri="{BB962C8B-B14F-4D97-AF65-F5344CB8AC3E}">
        <p14:creationId xmlns:p14="http://schemas.microsoft.com/office/powerpoint/2010/main" val="2940954433"/>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endParaRPr lang="en-CA" altLang="en-US"/>
          </a:p>
        </p:txBody>
      </p:sp>
      <p:pic>
        <p:nvPicPr>
          <p:cNvPr id="471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0"/>
            <a:ext cx="5486400" cy="138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3713" y="6372225"/>
            <a:ext cx="307657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9"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1828800"/>
            <a:ext cx="9131300" cy="4191000"/>
          </a:xfrm>
        </p:spPr>
      </p:pic>
      <p:sp>
        <p:nvSpPr>
          <p:cNvPr id="47110" name="Rounded Rectangle 5"/>
          <p:cNvSpPr>
            <a:spLocks noChangeArrowheads="1"/>
          </p:cNvSpPr>
          <p:nvPr/>
        </p:nvSpPr>
        <p:spPr bwMode="auto">
          <a:xfrm>
            <a:off x="838200" y="4191000"/>
            <a:ext cx="533400" cy="304800"/>
          </a:xfrm>
          <a:prstGeom prst="roundRect">
            <a:avLst>
              <a:gd name="adj" fmla="val 16667"/>
            </a:avLst>
          </a:prstGeom>
          <a:noFill/>
          <a:ln w="3810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bg1"/>
                </a:solidFill>
                <a:latin typeface="Times New Roman" pitchFamily="18" charset="0"/>
              </a:defRPr>
            </a:lvl1pPr>
            <a:lvl2pPr marL="742950" indent="-285750" algn="l" eaLnBrk="0" hangingPunct="0">
              <a:spcBef>
                <a:spcPct val="20000"/>
              </a:spcBef>
              <a:buChar char="–"/>
              <a:defRPr sz="2800">
                <a:solidFill>
                  <a:schemeClr val="bg1"/>
                </a:solidFill>
                <a:latin typeface="Times New Roman" pitchFamily="18" charset="0"/>
              </a:defRPr>
            </a:lvl2pPr>
            <a:lvl3pPr marL="1143000" indent="-228600" algn="l" eaLnBrk="0" hangingPunct="0">
              <a:spcBef>
                <a:spcPct val="20000"/>
              </a:spcBef>
              <a:buChar char="•"/>
              <a:defRPr sz="2400">
                <a:solidFill>
                  <a:schemeClr val="bg1"/>
                </a:solidFill>
                <a:latin typeface="Times New Roman" pitchFamily="18" charset="0"/>
              </a:defRPr>
            </a:lvl3pPr>
            <a:lvl4pPr marL="1600200" indent="-228600" algn="l" eaLnBrk="0" hangingPunct="0">
              <a:spcBef>
                <a:spcPct val="20000"/>
              </a:spcBef>
              <a:buChar char="–"/>
              <a:defRPr sz="2000">
                <a:solidFill>
                  <a:schemeClr val="bg1"/>
                </a:solidFill>
                <a:latin typeface="Times New Roman" pitchFamily="18" charset="0"/>
              </a:defRPr>
            </a:lvl4pPr>
            <a:lvl5pPr marL="2057400" indent="-228600" algn="l"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endParaRPr lang="en-CA" altLang="en-US" sz="2400">
              <a:solidFill>
                <a:schemeClr val="tx1"/>
              </a:solidFill>
              <a:cs typeface="Arial" pitchFamily="34" charset="0"/>
            </a:endParaRPr>
          </a:p>
        </p:txBody>
      </p:sp>
      <p:sp>
        <p:nvSpPr>
          <p:cNvPr id="47111" name="Rounded Rectangle 6"/>
          <p:cNvSpPr>
            <a:spLocks noChangeArrowheads="1"/>
          </p:cNvSpPr>
          <p:nvPr/>
        </p:nvSpPr>
        <p:spPr bwMode="auto">
          <a:xfrm>
            <a:off x="1981200" y="5181600"/>
            <a:ext cx="533400" cy="304800"/>
          </a:xfrm>
          <a:prstGeom prst="roundRect">
            <a:avLst>
              <a:gd name="adj" fmla="val 16667"/>
            </a:avLst>
          </a:prstGeom>
          <a:noFill/>
          <a:ln w="3810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bg1"/>
                </a:solidFill>
                <a:latin typeface="Times New Roman" pitchFamily="18" charset="0"/>
              </a:defRPr>
            </a:lvl1pPr>
            <a:lvl2pPr marL="742950" indent="-285750" algn="l" eaLnBrk="0" hangingPunct="0">
              <a:spcBef>
                <a:spcPct val="20000"/>
              </a:spcBef>
              <a:buChar char="–"/>
              <a:defRPr sz="2800">
                <a:solidFill>
                  <a:schemeClr val="bg1"/>
                </a:solidFill>
                <a:latin typeface="Times New Roman" pitchFamily="18" charset="0"/>
              </a:defRPr>
            </a:lvl2pPr>
            <a:lvl3pPr marL="1143000" indent="-228600" algn="l" eaLnBrk="0" hangingPunct="0">
              <a:spcBef>
                <a:spcPct val="20000"/>
              </a:spcBef>
              <a:buChar char="•"/>
              <a:defRPr sz="2400">
                <a:solidFill>
                  <a:schemeClr val="bg1"/>
                </a:solidFill>
                <a:latin typeface="Times New Roman" pitchFamily="18" charset="0"/>
              </a:defRPr>
            </a:lvl3pPr>
            <a:lvl4pPr marL="1600200" indent="-228600" algn="l" eaLnBrk="0" hangingPunct="0">
              <a:spcBef>
                <a:spcPct val="20000"/>
              </a:spcBef>
              <a:buChar char="–"/>
              <a:defRPr sz="2000">
                <a:solidFill>
                  <a:schemeClr val="bg1"/>
                </a:solidFill>
                <a:latin typeface="Times New Roman" pitchFamily="18" charset="0"/>
              </a:defRPr>
            </a:lvl4pPr>
            <a:lvl5pPr marL="2057400" indent="-228600" algn="l"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endParaRPr lang="en-CA" altLang="en-US" sz="2400">
              <a:solidFill>
                <a:schemeClr val="tx1"/>
              </a:solidFill>
              <a:cs typeface="Arial" pitchFamily="34" charset="0"/>
            </a:endParaRPr>
          </a:p>
        </p:txBody>
      </p:sp>
      <p:sp>
        <p:nvSpPr>
          <p:cNvPr id="47112" name="Rounded Rectangle 7"/>
          <p:cNvSpPr>
            <a:spLocks noChangeArrowheads="1"/>
          </p:cNvSpPr>
          <p:nvPr/>
        </p:nvSpPr>
        <p:spPr bwMode="auto">
          <a:xfrm>
            <a:off x="3276600" y="3810000"/>
            <a:ext cx="533400" cy="304800"/>
          </a:xfrm>
          <a:prstGeom prst="roundRect">
            <a:avLst>
              <a:gd name="adj" fmla="val 16667"/>
            </a:avLst>
          </a:prstGeom>
          <a:noFill/>
          <a:ln w="3810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bg1"/>
                </a:solidFill>
                <a:latin typeface="Times New Roman" pitchFamily="18" charset="0"/>
              </a:defRPr>
            </a:lvl1pPr>
            <a:lvl2pPr marL="742950" indent="-285750" algn="l" eaLnBrk="0" hangingPunct="0">
              <a:spcBef>
                <a:spcPct val="20000"/>
              </a:spcBef>
              <a:buChar char="–"/>
              <a:defRPr sz="2800">
                <a:solidFill>
                  <a:schemeClr val="bg1"/>
                </a:solidFill>
                <a:latin typeface="Times New Roman" pitchFamily="18" charset="0"/>
              </a:defRPr>
            </a:lvl2pPr>
            <a:lvl3pPr marL="1143000" indent="-228600" algn="l" eaLnBrk="0" hangingPunct="0">
              <a:spcBef>
                <a:spcPct val="20000"/>
              </a:spcBef>
              <a:buChar char="•"/>
              <a:defRPr sz="2400">
                <a:solidFill>
                  <a:schemeClr val="bg1"/>
                </a:solidFill>
                <a:latin typeface="Times New Roman" pitchFamily="18" charset="0"/>
              </a:defRPr>
            </a:lvl3pPr>
            <a:lvl4pPr marL="1600200" indent="-228600" algn="l" eaLnBrk="0" hangingPunct="0">
              <a:spcBef>
                <a:spcPct val="20000"/>
              </a:spcBef>
              <a:buChar char="–"/>
              <a:defRPr sz="2000">
                <a:solidFill>
                  <a:schemeClr val="bg1"/>
                </a:solidFill>
                <a:latin typeface="Times New Roman" pitchFamily="18" charset="0"/>
              </a:defRPr>
            </a:lvl4pPr>
            <a:lvl5pPr marL="2057400" indent="-228600" algn="l"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endParaRPr lang="en-CA" altLang="en-US" sz="2400">
              <a:solidFill>
                <a:schemeClr val="tx1"/>
              </a:solidFill>
              <a:cs typeface="Arial" pitchFamily="34" charset="0"/>
            </a:endParaRPr>
          </a:p>
        </p:txBody>
      </p:sp>
      <p:sp>
        <p:nvSpPr>
          <p:cNvPr id="47113" name="Rounded Rectangle 9"/>
          <p:cNvSpPr>
            <a:spLocks noChangeArrowheads="1"/>
          </p:cNvSpPr>
          <p:nvPr/>
        </p:nvSpPr>
        <p:spPr bwMode="auto">
          <a:xfrm>
            <a:off x="4495800" y="5181600"/>
            <a:ext cx="533400" cy="304800"/>
          </a:xfrm>
          <a:prstGeom prst="roundRect">
            <a:avLst>
              <a:gd name="adj" fmla="val 16667"/>
            </a:avLst>
          </a:prstGeom>
          <a:noFill/>
          <a:ln w="3810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bg1"/>
                </a:solidFill>
                <a:latin typeface="Times New Roman" pitchFamily="18" charset="0"/>
              </a:defRPr>
            </a:lvl1pPr>
            <a:lvl2pPr marL="742950" indent="-285750" algn="l" eaLnBrk="0" hangingPunct="0">
              <a:spcBef>
                <a:spcPct val="20000"/>
              </a:spcBef>
              <a:buChar char="–"/>
              <a:defRPr sz="2800">
                <a:solidFill>
                  <a:schemeClr val="bg1"/>
                </a:solidFill>
                <a:latin typeface="Times New Roman" pitchFamily="18" charset="0"/>
              </a:defRPr>
            </a:lvl2pPr>
            <a:lvl3pPr marL="1143000" indent="-228600" algn="l" eaLnBrk="0" hangingPunct="0">
              <a:spcBef>
                <a:spcPct val="20000"/>
              </a:spcBef>
              <a:buChar char="•"/>
              <a:defRPr sz="2400">
                <a:solidFill>
                  <a:schemeClr val="bg1"/>
                </a:solidFill>
                <a:latin typeface="Times New Roman" pitchFamily="18" charset="0"/>
              </a:defRPr>
            </a:lvl3pPr>
            <a:lvl4pPr marL="1600200" indent="-228600" algn="l" eaLnBrk="0" hangingPunct="0">
              <a:spcBef>
                <a:spcPct val="20000"/>
              </a:spcBef>
              <a:buChar char="–"/>
              <a:defRPr sz="2000">
                <a:solidFill>
                  <a:schemeClr val="bg1"/>
                </a:solidFill>
                <a:latin typeface="Times New Roman" pitchFamily="18" charset="0"/>
              </a:defRPr>
            </a:lvl4pPr>
            <a:lvl5pPr marL="2057400" indent="-228600" algn="l"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endParaRPr lang="en-CA" altLang="en-US" sz="2400">
              <a:solidFill>
                <a:schemeClr val="tx1"/>
              </a:solidFill>
              <a:cs typeface="Arial" pitchFamily="34" charset="0"/>
            </a:endParaRPr>
          </a:p>
        </p:txBody>
      </p:sp>
    </p:spTree>
    <p:extLst>
      <p:ext uri="{BB962C8B-B14F-4D97-AF65-F5344CB8AC3E}">
        <p14:creationId xmlns:p14="http://schemas.microsoft.com/office/powerpoint/2010/main" val="222689890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COPERNICUS vs DIG</a:t>
            </a:r>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1675640"/>
            <a:ext cx="7984597" cy="4813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905000" y="3810000"/>
            <a:ext cx="1600200" cy="369332"/>
          </a:xfrm>
          <a:prstGeom prst="rect">
            <a:avLst/>
          </a:prstGeom>
          <a:noFill/>
        </p:spPr>
        <p:txBody>
          <a:bodyPr wrap="square" rtlCol="0">
            <a:spAutoFit/>
          </a:bodyPr>
          <a:lstStyle/>
          <a:p>
            <a:pPr algn="ctr"/>
            <a:r>
              <a:rPr lang="en-US" dirty="0"/>
              <a:t>35%↓ </a:t>
            </a:r>
          </a:p>
        </p:txBody>
      </p:sp>
      <p:sp>
        <p:nvSpPr>
          <p:cNvPr id="5" name="TextBox 4"/>
          <p:cNvSpPr txBox="1"/>
          <p:nvPr/>
        </p:nvSpPr>
        <p:spPr>
          <a:xfrm>
            <a:off x="5562600" y="3897868"/>
            <a:ext cx="1600200" cy="369332"/>
          </a:xfrm>
          <a:prstGeom prst="rect">
            <a:avLst/>
          </a:prstGeom>
          <a:noFill/>
        </p:spPr>
        <p:txBody>
          <a:bodyPr wrap="square" rtlCol="0">
            <a:spAutoFit/>
          </a:bodyPr>
          <a:lstStyle/>
          <a:p>
            <a:pPr algn="ctr"/>
            <a:r>
              <a:rPr lang="en-US" dirty="0"/>
              <a:t>24%↓ </a:t>
            </a:r>
          </a:p>
        </p:txBody>
      </p:sp>
      <p:sp>
        <p:nvSpPr>
          <p:cNvPr id="3" name="TextBox 2">
            <a:extLst>
              <a:ext uri="{FF2B5EF4-FFF2-40B4-BE49-F238E27FC236}">
                <a16:creationId xmlns:a16="http://schemas.microsoft.com/office/drawing/2014/main" id="{446F92D5-B72D-4EDC-9732-4870AD6AF239}"/>
              </a:ext>
            </a:extLst>
          </p:cNvPr>
          <p:cNvSpPr txBox="1"/>
          <p:nvPr/>
        </p:nvSpPr>
        <p:spPr>
          <a:xfrm>
            <a:off x="2971800" y="3557826"/>
            <a:ext cx="2057400" cy="861774"/>
          </a:xfrm>
          <a:prstGeom prst="rect">
            <a:avLst/>
          </a:prstGeom>
          <a:noFill/>
        </p:spPr>
        <p:txBody>
          <a:bodyPr wrap="square" rtlCol="0">
            <a:spAutoFit/>
          </a:bodyPr>
          <a:lstStyle/>
          <a:p>
            <a:r>
              <a:rPr lang="en-US" sz="1600" dirty="0"/>
              <a:t>DIG </a:t>
            </a:r>
          </a:p>
          <a:p>
            <a:r>
              <a:rPr lang="en-US" sz="1600" dirty="0"/>
              <a:t>23%↓  all cause MR</a:t>
            </a:r>
          </a:p>
          <a:p>
            <a:r>
              <a:rPr lang="en-US" sz="1600" dirty="0"/>
              <a:t>37% ↓ HF MR</a:t>
            </a:r>
          </a:p>
        </p:txBody>
      </p:sp>
      <p:sp>
        <p:nvSpPr>
          <p:cNvPr id="7" name="TextBox 6">
            <a:extLst>
              <a:ext uri="{FF2B5EF4-FFF2-40B4-BE49-F238E27FC236}">
                <a16:creationId xmlns:a16="http://schemas.microsoft.com/office/drawing/2014/main" id="{29D900EC-FBC3-4FF0-9357-19C7BF3E20D0}"/>
              </a:ext>
            </a:extLst>
          </p:cNvPr>
          <p:cNvSpPr txBox="1"/>
          <p:nvPr/>
        </p:nvSpPr>
        <p:spPr>
          <a:xfrm>
            <a:off x="6553200" y="3581400"/>
            <a:ext cx="2057400" cy="830997"/>
          </a:xfrm>
          <a:prstGeom prst="rect">
            <a:avLst/>
          </a:prstGeom>
          <a:noFill/>
        </p:spPr>
        <p:txBody>
          <a:bodyPr wrap="square" rtlCol="0">
            <a:spAutoFit/>
          </a:bodyPr>
          <a:lstStyle/>
          <a:p>
            <a:r>
              <a:rPr lang="en-US" sz="1600" dirty="0"/>
              <a:t>DIG </a:t>
            </a:r>
          </a:p>
          <a:p>
            <a:r>
              <a:rPr lang="en-US" sz="1600" dirty="0"/>
              <a:t>15% ↓all cause </a:t>
            </a:r>
            <a:r>
              <a:rPr lang="en-US" sz="1600" dirty="0" err="1"/>
              <a:t>Hospz</a:t>
            </a:r>
            <a:endParaRPr lang="en-US" sz="1600" dirty="0"/>
          </a:p>
          <a:p>
            <a:r>
              <a:rPr lang="en-US" sz="1600" dirty="0"/>
              <a:t>38% ↓ HF </a:t>
            </a:r>
            <a:r>
              <a:rPr lang="en-US" sz="1600" dirty="0" err="1"/>
              <a:t>Hospzn</a:t>
            </a:r>
            <a:endParaRPr lang="en-US" sz="1600" dirty="0"/>
          </a:p>
        </p:txBody>
      </p:sp>
    </p:spTree>
    <p:extLst>
      <p:ext uri="{BB962C8B-B14F-4D97-AF65-F5344CB8AC3E}">
        <p14:creationId xmlns:p14="http://schemas.microsoft.com/office/powerpoint/2010/main" val="2211543139"/>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9DFC-F87F-462C-B85A-51B0CC9C4359}"/>
              </a:ext>
            </a:extLst>
          </p:cNvPr>
          <p:cNvSpPr>
            <a:spLocks noGrp="1"/>
          </p:cNvSpPr>
          <p:nvPr>
            <p:ph type="title"/>
          </p:nvPr>
        </p:nvSpPr>
        <p:spPr/>
        <p:txBody>
          <a:bodyPr/>
          <a:lstStyle/>
          <a:p>
            <a:r>
              <a:rPr lang="en-US" sz="3600" dirty="0"/>
              <a:t>COPERNICUS vs DIG Trial</a:t>
            </a:r>
            <a:br>
              <a:rPr lang="en-US" sz="3600" dirty="0"/>
            </a:br>
            <a:r>
              <a:rPr lang="en-US" sz="3600" dirty="0"/>
              <a:t> Subset EF &lt; 25%</a:t>
            </a:r>
          </a:p>
        </p:txBody>
      </p:sp>
      <p:sp>
        <p:nvSpPr>
          <p:cNvPr id="3" name="Content Placeholder 2">
            <a:extLst>
              <a:ext uri="{FF2B5EF4-FFF2-40B4-BE49-F238E27FC236}">
                <a16:creationId xmlns:a16="http://schemas.microsoft.com/office/drawing/2014/main" id="{4209888D-A994-4C40-A975-8B72DBDE25D0}"/>
              </a:ext>
            </a:extLst>
          </p:cNvPr>
          <p:cNvSpPr>
            <a:spLocks noGrp="1"/>
          </p:cNvSpPr>
          <p:nvPr>
            <p:ph idx="1"/>
          </p:nvPr>
        </p:nvSpPr>
        <p:spPr/>
        <p:txBody>
          <a:bodyPr/>
          <a:lstStyle/>
          <a:p>
            <a:r>
              <a:rPr lang="en-US" dirty="0"/>
              <a:t>Event reduction identical</a:t>
            </a:r>
          </a:p>
          <a:p>
            <a:r>
              <a:rPr lang="en-US" dirty="0"/>
              <a:t>COPERNICUS data accrued on top of Digoxin</a:t>
            </a:r>
          </a:p>
          <a:p>
            <a:r>
              <a:rPr lang="en-US" dirty="0"/>
              <a:t>No data of Carvedilol benefit in advanced HF in the absence of Digoxin</a:t>
            </a:r>
          </a:p>
          <a:p>
            <a:r>
              <a:rPr lang="en-US" dirty="0"/>
              <a:t>DIG trial accrued its data in the absence of Carvedilol</a:t>
            </a:r>
          </a:p>
        </p:txBody>
      </p:sp>
    </p:spTree>
    <p:extLst>
      <p:ext uri="{BB962C8B-B14F-4D97-AF65-F5344CB8AC3E}">
        <p14:creationId xmlns:p14="http://schemas.microsoft.com/office/powerpoint/2010/main" val="2812523894"/>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455" y="0"/>
            <a:ext cx="775854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0" y="1981200"/>
            <a:ext cx="9148768" cy="1371600"/>
            <a:chOff x="-4768" y="1524000"/>
            <a:chExt cx="9148768" cy="1371600"/>
          </a:xfrm>
        </p:grpSpPr>
        <p:sp>
          <p:nvSpPr>
            <p:cNvPr id="4" name="Rounded Rectangular Callout 3"/>
            <p:cNvSpPr/>
            <p:nvPr/>
          </p:nvSpPr>
          <p:spPr bwMode="auto">
            <a:xfrm>
              <a:off x="0" y="1524000"/>
              <a:ext cx="9144000" cy="1371600"/>
            </a:xfrm>
            <a:prstGeom prst="wedgeRoundRectCallout">
              <a:avLst>
                <a:gd name="adj1" fmla="val -11458"/>
                <a:gd name="adj2" fmla="val 249167"/>
                <a:gd name="adj3" fmla="val 16667"/>
              </a:avLst>
            </a:prstGeom>
            <a:solidFill>
              <a:srgbClr val="008080"/>
            </a:solidFill>
            <a:ln w="9525" cap="flat" cmpd="sng" algn="ctr">
              <a:solidFill>
                <a:srgbClr val="FF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0" i="1" u="none" strike="noStrike" cap="none" normalizeH="0" baseline="0">
                <a:ln>
                  <a:noFill/>
                </a:ln>
                <a:solidFill>
                  <a:schemeClr val="tx1"/>
                </a:solidFill>
                <a:effectLst/>
                <a:latin typeface="Times New Roman" pitchFamily="1" charset="0"/>
                <a:cs typeface="Arial" charset="0"/>
              </a:endParaRPr>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8" y="1814512"/>
              <a:ext cx="9148768" cy="85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623551240"/>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0" y="2057400"/>
            <a:ext cx="6400799" cy="486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6400799"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505200" y="1676400"/>
            <a:ext cx="4114800" cy="369332"/>
          </a:xfrm>
          <a:prstGeom prst="rect">
            <a:avLst/>
          </a:prstGeom>
          <a:noFill/>
        </p:spPr>
        <p:txBody>
          <a:bodyPr wrap="square" rtlCol="0">
            <a:spAutoFit/>
          </a:bodyPr>
          <a:lstStyle/>
          <a:p>
            <a:pPr algn="ctr"/>
            <a:r>
              <a:rPr lang="en-CA" dirty="0"/>
              <a:t>JAMA Feb 29 2003  871-878.</a:t>
            </a:r>
          </a:p>
        </p:txBody>
      </p:sp>
    </p:spTree>
    <p:extLst>
      <p:ext uri="{BB962C8B-B14F-4D97-AF65-F5344CB8AC3E}">
        <p14:creationId xmlns:p14="http://schemas.microsoft.com/office/powerpoint/2010/main" val="3036270989"/>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0" y="1645969"/>
            <a:ext cx="4876800" cy="5201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CA"/>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0"/>
            <a:ext cx="7391400" cy="1663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5800" y="5943600"/>
            <a:ext cx="4419600" cy="523220"/>
          </a:xfrm>
          <a:prstGeom prst="rect">
            <a:avLst/>
          </a:prstGeom>
          <a:noFill/>
        </p:spPr>
        <p:txBody>
          <a:bodyPr wrap="square" rtlCol="0">
            <a:spAutoFit/>
          </a:bodyPr>
          <a:lstStyle/>
          <a:p>
            <a:pPr algn="ctr"/>
            <a:r>
              <a:rPr lang="en-CA" sz="1400" dirty="0">
                <a:solidFill>
                  <a:schemeClr val="bg1"/>
                </a:solidFill>
              </a:rPr>
              <a:t>Journal </a:t>
            </a:r>
            <a:r>
              <a:rPr lang="en-CA" sz="1400" dirty="0" err="1">
                <a:solidFill>
                  <a:schemeClr val="bg1"/>
                </a:solidFill>
              </a:rPr>
              <a:t>AmCollCardiol</a:t>
            </a:r>
            <a:r>
              <a:rPr lang="en-CA" sz="1400" dirty="0">
                <a:solidFill>
                  <a:schemeClr val="bg1"/>
                </a:solidFill>
              </a:rPr>
              <a:t> </a:t>
            </a:r>
          </a:p>
          <a:p>
            <a:pPr algn="ctr"/>
            <a:r>
              <a:rPr lang="en-CA" sz="1400" dirty="0">
                <a:solidFill>
                  <a:schemeClr val="bg1"/>
                </a:solidFill>
              </a:rPr>
              <a:t>2005;46:497–504)</a:t>
            </a:r>
          </a:p>
        </p:txBody>
      </p:sp>
      <mc:AlternateContent xmlns:mc="http://schemas.openxmlformats.org/markup-compatibility/2006" xmlns:a14="http://schemas.microsoft.com/office/drawing/2010/main">
        <mc:Choice Requires="a14">
          <p:sp>
            <p:nvSpPr>
              <p:cNvPr id="3" name="TextBox 2"/>
              <p:cNvSpPr txBox="1"/>
              <p:nvPr/>
            </p:nvSpPr>
            <p:spPr>
              <a:xfrm>
                <a:off x="4114800" y="2971800"/>
                <a:ext cx="201176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a:fld id="{825F15A7-03F4-43D7-82C5-3E23DA2F108C}" type="mathplaceholder">
                        <a:rPr lang="en-US" i="1" smtClean="0">
                          <a:latin typeface="Cambria Math" panose="02040503050406030204" pitchFamily="18" charset="0"/>
                        </a:rPr>
                        <a:t>Type equation here.</a:t>
                      </a:fld>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4114800" y="2971800"/>
                <a:ext cx="2011769" cy="276999"/>
              </a:xfrm>
              <a:prstGeom prst="rect">
                <a:avLst/>
              </a:prstGeom>
              <a:blipFill>
                <a:blip r:embed="rId4"/>
                <a:stretch>
                  <a:fillRect l="-3636" r="-2727" b="-35556"/>
                </a:stretch>
              </a:blipFill>
            </p:spPr>
            <p:txBody>
              <a:bodyPr/>
              <a:lstStyle/>
              <a:p>
                <a:r>
                  <a:rPr lang="en-US">
                    <a:noFill/>
                  </a:rPr>
                  <a:t> </a:t>
                </a:r>
              </a:p>
            </p:txBody>
          </p:sp>
        </mc:Fallback>
      </mc:AlternateContent>
      <p:sp>
        <p:nvSpPr>
          <p:cNvPr id="5" name="TextBox 4"/>
          <p:cNvSpPr txBox="1"/>
          <p:nvPr/>
        </p:nvSpPr>
        <p:spPr>
          <a:xfrm>
            <a:off x="838200" y="3110299"/>
            <a:ext cx="1371600" cy="1015663"/>
          </a:xfrm>
          <a:prstGeom prst="rect">
            <a:avLst/>
          </a:prstGeom>
          <a:noFill/>
        </p:spPr>
        <p:txBody>
          <a:bodyPr wrap="square" rtlCol="0">
            <a:spAutoFit/>
          </a:bodyPr>
          <a:lstStyle/>
          <a:p>
            <a:pPr algn="ctr"/>
            <a:r>
              <a:rPr lang="en-US" sz="6000" i="1" dirty="0">
                <a:solidFill>
                  <a:srgbClr val="FFC000"/>
                </a:solidFill>
                <a:latin typeface="Monotype Corsiva" panose="03010101010201010101" pitchFamily="66" charset="0"/>
              </a:rPr>
              <a:t>♂</a:t>
            </a:r>
            <a:r>
              <a:rPr lang="en-US" sz="6000" i="1" dirty="0">
                <a:solidFill>
                  <a:srgbClr val="FFC000"/>
                </a:solidFill>
              </a:rPr>
              <a:t>♀</a:t>
            </a:r>
          </a:p>
        </p:txBody>
      </p:sp>
    </p:spTree>
    <p:extLst>
      <p:ext uri="{BB962C8B-B14F-4D97-AF65-F5344CB8AC3E}">
        <p14:creationId xmlns:p14="http://schemas.microsoft.com/office/powerpoint/2010/main" val="153155692"/>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85800" y="2807069"/>
            <a:ext cx="7772400" cy="2463061"/>
          </a:xfrm>
          <a:prstGeom prst="rect">
            <a:avLst/>
          </a:prstGeom>
        </p:spPr>
      </p:pic>
    </p:spTree>
    <p:extLst>
      <p:ext uri="{BB962C8B-B14F-4D97-AF65-F5344CB8AC3E}">
        <p14:creationId xmlns:p14="http://schemas.microsoft.com/office/powerpoint/2010/main" val="959273043"/>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9144000" cy="6858000"/>
          </a:xfrm>
          <a:prstGeom prst="rect">
            <a:avLst/>
          </a:prstGeom>
        </p:spPr>
      </p:pic>
      <p:cxnSp>
        <p:nvCxnSpPr>
          <p:cNvPr id="6" name="Straight Connector 5"/>
          <p:cNvCxnSpPr/>
          <p:nvPr/>
        </p:nvCxnSpPr>
        <p:spPr bwMode="auto">
          <a:xfrm>
            <a:off x="152400" y="3886200"/>
            <a:ext cx="2895600" cy="0"/>
          </a:xfrm>
          <a:prstGeom prst="line">
            <a:avLst/>
          </a:prstGeom>
          <a:solidFill>
            <a:schemeClr val="accent1"/>
          </a:solidFill>
          <a:ln w="38100" cap="flat" cmpd="sng" algn="ctr">
            <a:solidFill>
              <a:srgbClr val="FFC000"/>
            </a:solidFill>
            <a:prstDash val="solid"/>
            <a:round/>
            <a:headEnd type="none" w="med" len="med"/>
            <a:tailEnd type="none" w="med" len="med"/>
          </a:ln>
          <a:effectLst/>
        </p:spPr>
      </p:cxnSp>
      <p:cxnSp>
        <p:nvCxnSpPr>
          <p:cNvPr id="8" name="Straight Connector 7"/>
          <p:cNvCxnSpPr/>
          <p:nvPr/>
        </p:nvCxnSpPr>
        <p:spPr bwMode="auto">
          <a:xfrm>
            <a:off x="1524000" y="3657600"/>
            <a:ext cx="2895600" cy="0"/>
          </a:xfrm>
          <a:prstGeom prst="line">
            <a:avLst/>
          </a:prstGeom>
          <a:solidFill>
            <a:schemeClr val="accent1"/>
          </a:solidFill>
          <a:ln w="38100" cap="flat" cmpd="sng" algn="ctr">
            <a:solidFill>
              <a:srgbClr val="FFC000"/>
            </a:solidFill>
            <a:prstDash val="solid"/>
            <a:round/>
            <a:headEnd type="none" w="med" len="med"/>
            <a:tailEnd type="none" w="med" len="med"/>
          </a:ln>
          <a:effectLst/>
        </p:spPr>
      </p:cxnSp>
      <p:cxnSp>
        <p:nvCxnSpPr>
          <p:cNvPr id="10" name="Straight Connector 9"/>
          <p:cNvCxnSpPr/>
          <p:nvPr/>
        </p:nvCxnSpPr>
        <p:spPr bwMode="auto">
          <a:xfrm>
            <a:off x="152400" y="3200400"/>
            <a:ext cx="1600200" cy="0"/>
          </a:xfrm>
          <a:prstGeom prst="line">
            <a:avLst/>
          </a:prstGeom>
          <a:solidFill>
            <a:schemeClr val="accent1"/>
          </a:solidFill>
          <a:ln w="38100" cap="flat" cmpd="sng" algn="ctr">
            <a:solidFill>
              <a:srgbClr val="FFC000"/>
            </a:solidFill>
            <a:prstDash val="solid"/>
            <a:round/>
            <a:headEnd type="none" w="med" len="med"/>
            <a:tailEnd type="none" w="med" len="med"/>
          </a:ln>
          <a:effectLst/>
        </p:spPr>
      </p:cxnSp>
      <p:cxnSp>
        <p:nvCxnSpPr>
          <p:cNvPr id="12" name="Straight Connector 11"/>
          <p:cNvCxnSpPr/>
          <p:nvPr/>
        </p:nvCxnSpPr>
        <p:spPr bwMode="auto">
          <a:xfrm>
            <a:off x="8077200" y="2895600"/>
            <a:ext cx="609600" cy="0"/>
          </a:xfrm>
          <a:prstGeom prst="line">
            <a:avLst/>
          </a:prstGeom>
          <a:solidFill>
            <a:schemeClr val="accent1"/>
          </a:solidFill>
          <a:ln w="38100" cap="flat" cmpd="sng" algn="ctr">
            <a:solidFill>
              <a:srgbClr val="FFC000"/>
            </a:solidFill>
            <a:prstDash val="solid"/>
            <a:round/>
            <a:headEnd type="none" w="med" len="med"/>
            <a:tailEnd type="none" w="med" len="med"/>
          </a:ln>
          <a:effectLst/>
        </p:spPr>
      </p:cxnSp>
    </p:spTree>
    <p:extLst>
      <p:ext uri="{BB962C8B-B14F-4D97-AF65-F5344CB8AC3E}">
        <p14:creationId xmlns:p14="http://schemas.microsoft.com/office/powerpoint/2010/main" val="3240421901"/>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00200" y="-25266"/>
            <a:ext cx="7238999" cy="6894058"/>
          </a:xfrm>
          <a:prstGeom prst="rect">
            <a:avLst/>
          </a:prstGeom>
        </p:spPr>
      </p:pic>
    </p:spTree>
    <p:extLst>
      <p:ext uri="{BB962C8B-B14F-4D97-AF65-F5344CB8AC3E}">
        <p14:creationId xmlns:p14="http://schemas.microsoft.com/office/powerpoint/2010/main" val="218023273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06361" y="-1"/>
            <a:ext cx="5332639" cy="6896413"/>
          </a:xfrm>
          <a:prstGeom prst="rect">
            <a:avLst/>
          </a:prstGeom>
        </p:spPr>
      </p:pic>
    </p:spTree>
    <p:extLst>
      <p:ext uri="{BB962C8B-B14F-4D97-AF65-F5344CB8AC3E}">
        <p14:creationId xmlns:p14="http://schemas.microsoft.com/office/powerpoint/2010/main" val="3437128313"/>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468442" y="0"/>
            <a:ext cx="8207115" cy="6858000"/>
          </a:xfrm>
          <a:prstGeom prst="rect">
            <a:avLst/>
          </a:prstGeom>
        </p:spPr>
      </p:pic>
    </p:spTree>
    <p:extLst>
      <p:ext uri="{BB962C8B-B14F-4D97-AF65-F5344CB8AC3E}">
        <p14:creationId xmlns:p14="http://schemas.microsoft.com/office/powerpoint/2010/main" val="3297685647"/>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599145"/>
            <a:ext cx="9144000" cy="3659709"/>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1404145"/>
            <a:ext cx="9144000" cy="5453855"/>
          </a:xfrm>
          <a:prstGeom prst="rect">
            <a:avLst/>
          </a:prstGeom>
        </p:spPr>
      </p:pic>
      <p:pic>
        <p:nvPicPr>
          <p:cNvPr id="6" name="Picture 5"/>
          <p:cNvPicPr>
            <a:picLocks noChangeAspect="1"/>
          </p:cNvPicPr>
          <p:nvPr/>
        </p:nvPicPr>
        <p:blipFill>
          <a:blip r:embed="rId2"/>
          <a:stretch>
            <a:fillRect/>
          </a:stretch>
        </p:blipFill>
        <p:spPr>
          <a:xfrm>
            <a:off x="2719633" y="-10662"/>
            <a:ext cx="5357567" cy="2144262"/>
          </a:xfrm>
          <a:prstGeom prst="rect">
            <a:avLst/>
          </a:prstGeom>
        </p:spPr>
      </p:pic>
    </p:spTree>
    <p:extLst>
      <p:ext uri="{BB962C8B-B14F-4D97-AF65-F5344CB8AC3E}">
        <p14:creationId xmlns:p14="http://schemas.microsoft.com/office/powerpoint/2010/main" val="144031276"/>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1CFFDB-C917-4605-A647-B92E379BAEB7}"/>
              </a:ext>
            </a:extLst>
          </p:cNvPr>
          <p:cNvPicPr>
            <a:picLocks noChangeAspect="1"/>
          </p:cNvPicPr>
          <p:nvPr/>
        </p:nvPicPr>
        <p:blipFill>
          <a:blip r:embed="rId2"/>
          <a:stretch>
            <a:fillRect/>
          </a:stretch>
        </p:blipFill>
        <p:spPr>
          <a:xfrm>
            <a:off x="0" y="1752600"/>
            <a:ext cx="5162550" cy="542925"/>
          </a:xfrm>
          <a:prstGeom prst="rect">
            <a:avLst/>
          </a:prstGeom>
        </p:spPr>
      </p:pic>
      <p:sp>
        <p:nvSpPr>
          <p:cNvPr id="2" name="Title 1">
            <a:extLst>
              <a:ext uri="{FF2B5EF4-FFF2-40B4-BE49-F238E27FC236}">
                <a16:creationId xmlns:a16="http://schemas.microsoft.com/office/drawing/2014/main" id="{0F17D304-7684-4BA0-A7D1-9EA264312A3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A575D76-E09B-43FC-9AFC-3FD2429497B6}"/>
              </a:ext>
            </a:extLst>
          </p:cNvPr>
          <p:cNvPicPr>
            <a:picLocks noGrp="1" noChangeAspect="1"/>
          </p:cNvPicPr>
          <p:nvPr>
            <p:ph idx="1"/>
          </p:nvPr>
        </p:nvPicPr>
        <p:blipFill>
          <a:blip r:embed="rId3"/>
          <a:stretch>
            <a:fillRect/>
          </a:stretch>
        </p:blipFill>
        <p:spPr>
          <a:xfrm>
            <a:off x="2667000" y="-4253"/>
            <a:ext cx="4785590" cy="6862253"/>
          </a:xfrm>
          <a:prstGeom prst="rect">
            <a:avLst/>
          </a:prstGeom>
        </p:spPr>
      </p:pic>
    </p:spTree>
    <p:extLst>
      <p:ext uri="{BB962C8B-B14F-4D97-AF65-F5344CB8AC3E}">
        <p14:creationId xmlns:p14="http://schemas.microsoft.com/office/powerpoint/2010/main" val="3242160221"/>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E1CC7-1218-4FA9-9AB0-37A4AF704EB1}"/>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A4289802-CAEC-4661-87D7-EDBC9702318F}"/>
              </a:ext>
            </a:extLst>
          </p:cNvPr>
          <p:cNvPicPr>
            <a:picLocks noGrp="1" noChangeAspect="1"/>
          </p:cNvPicPr>
          <p:nvPr>
            <p:ph idx="1"/>
          </p:nvPr>
        </p:nvPicPr>
        <p:blipFill>
          <a:blip r:embed="rId2"/>
          <a:stretch>
            <a:fillRect/>
          </a:stretch>
        </p:blipFill>
        <p:spPr>
          <a:xfrm>
            <a:off x="152400" y="17299"/>
            <a:ext cx="8849653" cy="6840702"/>
          </a:xfrm>
          <a:prstGeom prst="rect">
            <a:avLst/>
          </a:prstGeom>
        </p:spPr>
      </p:pic>
    </p:spTree>
    <p:extLst>
      <p:ext uri="{BB962C8B-B14F-4D97-AF65-F5344CB8AC3E}">
        <p14:creationId xmlns:p14="http://schemas.microsoft.com/office/powerpoint/2010/main" val="4078351473"/>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377333" y="25065"/>
            <a:ext cx="5318867" cy="6832935"/>
          </a:xfrm>
          <a:prstGeom prst="rect">
            <a:avLst/>
          </a:prstGeom>
        </p:spPr>
      </p:pic>
    </p:spTree>
    <p:extLst>
      <p:ext uri="{BB962C8B-B14F-4D97-AF65-F5344CB8AC3E}">
        <p14:creationId xmlns:p14="http://schemas.microsoft.com/office/powerpoint/2010/main" val="1086113316"/>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59123052"/>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3669545357"/>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200" dirty="0"/>
              <a:t>Digoxin and Diuretics Form the Evidence Base for Heart Failure Management </a:t>
            </a:r>
            <a:br>
              <a:rPr lang="en-CA" sz="3200" dirty="0"/>
            </a:br>
            <a:r>
              <a:rPr lang="en-CA" sz="3200" dirty="0"/>
              <a:t>GDMT without Digoxin</a:t>
            </a: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21017028">
            <a:off x="-450621" y="1757266"/>
            <a:ext cx="10377036" cy="4572000"/>
          </a:xfrm>
        </p:spPr>
      </p:pic>
      <p:sp>
        <p:nvSpPr>
          <p:cNvPr id="10" name="TextBox 9"/>
          <p:cNvSpPr txBox="1"/>
          <p:nvPr/>
        </p:nvSpPr>
        <p:spPr>
          <a:xfrm>
            <a:off x="0" y="6400800"/>
            <a:ext cx="9144000" cy="461665"/>
          </a:xfrm>
          <a:prstGeom prst="rect">
            <a:avLst/>
          </a:prstGeom>
          <a:noFill/>
        </p:spPr>
        <p:txBody>
          <a:bodyPr wrap="square" rtlCol="0">
            <a:spAutoFit/>
          </a:bodyPr>
          <a:lstStyle/>
          <a:p>
            <a:pPr algn="ctr"/>
            <a:r>
              <a:rPr lang="en-CA" sz="2400">
                <a:solidFill>
                  <a:schemeClr val="bg1"/>
                </a:solidFill>
              </a:rPr>
              <a:t>The Devolution </a:t>
            </a:r>
            <a:r>
              <a:rPr lang="en-CA" sz="2400" dirty="0">
                <a:solidFill>
                  <a:schemeClr val="bg1"/>
                </a:solidFill>
              </a:rPr>
              <a:t>of HF Evidence</a:t>
            </a:r>
          </a:p>
        </p:txBody>
      </p:sp>
      <p:cxnSp>
        <p:nvCxnSpPr>
          <p:cNvPr id="11" name="Straight Connector 10"/>
          <p:cNvCxnSpPr/>
          <p:nvPr/>
        </p:nvCxnSpPr>
        <p:spPr bwMode="auto">
          <a:xfrm>
            <a:off x="685800" y="6096000"/>
            <a:ext cx="7772400" cy="0"/>
          </a:xfrm>
          <a:prstGeom prst="line">
            <a:avLst/>
          </a:prstGeom>
          <a:solidFill>
            <a:schemeClr val="accent1"/>
          </a:solidFill>
          <a:ln w="2540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1377843447"/>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9520"/>
            <a:ext cx="9144000" cy="6177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1855391"/>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3" name="Content Placeholder 2"/>
          <p:cNvSpPr>
            <a:spLocks noGrp="1"/>
          </p:cNvSpPr>
          <p:nvPr>
            <p:ph idx="1"/>
          </p:nvPr>
        </p:nvSpPr>
        <p:spPr/>
        <p:txBody>
          <a:bodyPr/>
          <a:lstStyle/>
          <a:p>
            <a:endParaRPr lang="en-CA"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9707"/>
            <a:ext cx="9144000" cy="5468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7625"/>
            <a:ext cx="6762750"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066441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D534D525-DA68-4747-BF75-5058F416B259}"/>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BF640586-D7E7-4E46-B5F9-759B138B7DBC}"/>
              </a:ext>
            </a:extLst>
          </p:cNvPr>
          <p:cNvPicPr>
            <a:picLocks noChangeAspect="1"/>
          </p:cNvPicPr>
          <p:nvPr/>
        </p:nvPicPr>
        <p:blipFill>
          <a:blip r:embed="rId2"/>
          <a:stretch>
            <a:fillRect/>
          </a:stretch>
        </p:blipFill>
        <p:spPr>
          <a:xfrm>
            <a:off x="53536" y="0"/>
            <a:ext cx="9036927" cy="6858000"/>
          </a:xfrm>
          <a:prstGeom prst="rect">
            <a:avLst/>
          </a:prstGeom>
        </p:spPr>
      </p:pic>
    </p:spTree>
    <p:extLst>
      <p:ext uri="{BB962C8B-B14F-4D97-AF65-F5344CB8AC3E}">
        <p14:creationId xmlns:p14="http://schemas.microsoft.com/office/powerpoint/2010/main" val="621700335"/>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0"/>
            <a:ext cx="7924799" cy="685800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bwMode="auto">
          <a:xfrm>
            <a:off x="1600200" y="5638800"/>
            <a:ext cx="6019800" cy="609600"/>
          </a:xfrm>
          <a:prstGeom prst="rect">
            <a:avLst/>
          </a:prstGeom>
          <a:noFill/>
          <a:ln w="254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 charset="0"/>
              <a:cs typeface="Arial" charset="0"/>
            </a:endParaRPr>
          </a:p>
        </p:txBody>
      </p:sp>
    </p:spTree>
    <p:extLst>
      <p:ext uri="{BB962C8B-B14F-4D97-AF65-F5344CB8AC3E}">
        <p14:creationId xmlns:p14="http://schemas.microsoft.com/office/powerpoint/2010/main" val="2273612932"/>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26" y="31898"/>
            <a:ext cx="6218274" cy="2087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43200" y="2131841"/>
            <a:ext cx="6428273" cy="4719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2819400" y="5867400"/>
            <a:ext cx="6096000" cy="762000"/>
          </a:xfrm>
          <a:prstGeom prst="rect">
            <a:avLst/>
          </a:prstGeom>
          <a:noFill/>
          <a:ln w="254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 charset="0"/>
              <a:cs typeface="Arial" charset="0"/>
            </a:endParaRPr>
          </a:p>
        </p:txBody>
      </p:sp>
    </p:spTree>
    <p:extLst>
      <p:ext uri="{BB962C8B-B14F-4D97-AF65-F5344CB8AC3E}">
        <p14:creationId xmlns:p14="http://schemas.microsoft.com/office/powerpoint/2010/main" val="3000170929"/>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76199"/>
            <a:ext cx="5248275" cy="117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1371600"/>
            <a:ext cx="707366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3900" y="4352925"/>
            <a:ext cx="4610100"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7250315"/>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699" y="381000"/>
            <a:ext cx="9147700" cy="6248400"/>
          </a:xfrm>
          <a:prstGeom prst="rect">
            <a:avLst/>
          </a:prstGeom>
        </p:spPr>
      </p:pic>
    </p:spTree>
    <p:extLst>
      <p:ext uri="{BB962C8B-B14F-4D97-AF65-F5344CB8AC3E}">
        <p14:creationId xmlns:p14="http://schemas.microsoft.com/office/powerpoint/2010/main" val="3454941919"/>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8832" y="838200"/>
            <a:ext cx="9172832" cy="5181600"/>
          </a:xfrm>
          <a:prstGeom prst="rect">
            <a:avLst/>
          </a:prstGeom>
        </p:spPr>
      </p:pic>
    </p:spTree>
    <p:extLst>
      <p:ext uri="{BB962C8B-B14F-4D97-AF65-F5344CB8AC3E}">
        <p14:creationId xmlns:p14="http://schemas.microsoft.com/office/powerpoint/2010/main" val="1581139933"/>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243086" y="-3014"/>
            <a:ext cx="3233915" cy="6861013"/>
          </a:xfrm>
          <a:prstGeom prst="rect">
            <a:avLst/>
          </a:prstGeom>
        </p:spPr>
      </p:pic>
    </p:spTree>
    <p:extLst>
      <p:ext uri="{BB962C8B-B14F-4D97-AF65-F5344CB8AC3E}">
        <p14:creationId xmlns:p14="http://schemas.microsoft.com/office/powerpoint/2010/main" val="2260045861"/>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6255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7105904"/>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Digoxin in Diastolic Heart Failure</a:t>
            </a:r>
          </a:p>
        </p:txBody>
      </p:sp>
      <p:pic>
        <p:nvPicPr>
          <p:cNvPr id="1945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23911" y="1524000"/>
            <a:ext cx="8043889"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9667859"/>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1392" y="3799"/>
            <a:ext cx="3549408" cy="6854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392547"/>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57274"/>
            <a:ext cx="5334000" cy="6743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249660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876C71EF-19EB-4536-9AF4-8C237802217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4A2993D-5886-4578-8195-9A9121AA2054}"/>
              </a:ext>
            </a:extLst>
          </p:cNvPr>
          <p:cNvPicPr>
            <a:picLocks noChangeAspect="1"/>
          </p:cNvPicPr>
          <p:nvPr/>
        </p:nvPicPr>
        <p:blipFill>
          <a:blip r:embed="rId2"/>
          <a:stretch>
            <a:fillRect/>
          </a:stretch>
        </p:blipFill>
        <p:spPr>
          <a:xfrm>
            <a:off x="859795" y="0"/>
            <a:ext cx="7424410" cy="6858000"/>
          </a:xfrm>
          <a:prstGeom prst="rect">
            <a:avLst/>
          </a:prstGeom>
        </p:spPr>
      </p:pic>
    </p:spTree>
    <p:extLst>
      <p:ext uri="{BB962C8B-B14F-4D97-AF65-F5344CB8AC3E}">
        <p14:creationId xmlns:p14="http://schemas.microsoft.com/office/powerpoint/2010/main" val="3225389341"/>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0B082-D193-44B4-BBF6-5411A0C7CEE2}"/>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21B1B781-C59A-4265-A5DB-13B75B0B929D}"/>
              </a:ext>
            </a:extLst>
          </p:cNvPr>
          <p:cNvPicPr>
            <a:picLocks noGrp="1" noChangeAspect="1"/>
          </p:cNvPicPr>
          <p:nvPr>
            <p:ph idx="1"/>
          </p:nvPr>
        </p:nvPicPr>
        <p:blipFill>
          <a:blip r:embed="rId2"/>
          <a:stretch>
            <a:fillRect/>
          </a:stretch>
        </p:blipFill>
        <p:spPr>
          <a:xfrm>
            <a:off x="1308639" y="0"/>
            <a:ext cx="7835361" cy="6858000"/>
          </a:xfrm>
          <a:prstGeom prst="rect">
            <a:avLst/>
          </a:prstGeom>
        </p:spPr>
      </p:pic>
    </p:spTree>
    <p:extLst>
      <p:ext uri="{BB962C8B-B14F-4D97-AF65-F5344CB8AC3E}">
        <p14:creationId xmlns:p14="http://schemas.microsoft.com/office/powerpoint/2010/main" val="1808153207"/>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C8CB-3EE3-497C-A3D9-8FA2B28515AF}"/>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F69E620-EA30-40A4-8D30-0154C044C8F6}"/>
              </a:ext>
            </a:extLst>
          </p:cNvPr>
          <p:cNvPicPr>
            <a:picLocks noGrp="1" noChangeAspect="1"/>
          </p:cNvPicPr>
          <p:nvPr>
            <p:ph idx="1"/>
          </p:nvPr>
        </p:nvPicPr>
        <p:blipFill>
          <a:blip r:embed="rId2"/>
          <a:stretch>
            <a:fillRect/>
          </a:stretch>
        </p:blipFill>
        <p:spPr>
          <a:xfrm>
            <a:off x="1" y="598022"/>
            <a:ext cx="9125790" cy="5802778"/>
          </a:xfrm>
          <a:prstGeom prst="rect">
            <a:avLst/>
          </a:prstGeom>
        </p:spPr>
      </p:pic>
    </p:spTree>
    <p:extLst>
      <p:ext uri="{BB962C8B-B14F-4D97-AF65-F5344CB8AC3E}">
        <p14:creationId xmlns:p14="http://schemas.microsoft.com/office/powerpoint/2010/main" val="784081621"/>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E9A9D-C8B6-4BF0-A039-B2BF4C2FC58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F7FC985-6C2A-4992-9041-BE52289FB0AE}"/>
              </a:ext>
            </a:extLst>
          </p:cNvPr>
          <p:cNvPicPr>
            <a:picLocks noGrp="1" noChangeAspect="1"/>
          </p:cNvPicPr>
          <p:nvPr>
            <p:ph idx="1"/>
          </p:nvPr>
        </p:nvPicPr>
        <p:blipFill>
          <a:blip r:embed="rId2"/>
          <a:stretch>
            <a:fillRect/>
          </a:stretch>
        </p:blipFill>
        <p:spPr>
          <a:xfrm>
            <a:off x="2133600" y="-36621"/>
            <a:ext cx="5943600" cy="6910157"/>
          </a:xfrm>
          <a:prstGeom prst="rect">
            <a:avLst/>
          </a:prstGeom>
        </p:spPr>
      </p:pic>
    </p:spTree>
    <p:extLst>
      <p:ext uri="{BB962C8B-B14F-4D97-AF65-F5344CB8AC3E}">
        <p14:creationId xmlns:p14="http://schemas.microsoft.com/office/powerpoint/2010/main" val="2450155303"/>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Immagine 3"/>
          <p:cNvPicPr>
            <a:picLocks/>
          </p:cNvPicPr>
          <p:nvPr/>
        </p:nvPicPr>
        <p:blipFill>
          <a:blip r:embed="rId3"/>
          <a:stretch>
            <a:fillRect/>
          </a:stretch>
        </p:blipFill>
        <p:spPr>
          <a:xfrm>
            <a:off x="301549" y="1992246"/>
            <a:ext cx="4194252" cy="1676544"/>
          </a:xfrm>
          <a:prstGeom prst="rect">
            <a:avLst/>
          </a:prstGeom>
          <a:noFill/>
          <a:ln w="19050">
            <a:solidFill>
              <a:srgbClr val="00B0F0"/>
            </a:solidFill>
            <a:miter lim="800000"/>
            <a:headEnd/>
            <a:tailEnd/>
          </a:ln>
          <a:effectLst>
            <a:outerShdw blurRad="76200" dist="38100" dir="16200000" rotWithShape="0">
              <a:prstClr val="black">
                <a:alpha val="30000"/>
              </a:prstClr>
            </a:outerShdw>
          </a:effectLst>
        </p:spPr>
      </p:pic>
      <p:pic>
        <p:nvPicPr>
          <p:cNvPr id="1034" name="Picture 10"/>
          <p:cNvPicPr>
            <a:picLocks noChangeArrowheads="1"/>
          </p:cNvPicPr>
          <p:nvPr/>
        </p:nvPicPr>
        <p:blipFill rotWithShape="1">
          <a:blip r:embed="rId4" cstate="print">
            <a:extLst>
              <a:ext uri="{28A0092B-C50C-407E-A947-70E740481C1C}">
                <a14:useLocalDpi xmlns:a14="http://schemas.microsoft.com/office/drawing/2010/main" val="0"/>
              </a:ext>
            </a:extLst>
          </a:blip>
          <a:srcRect t="3024"/>
          <a:stretch/>
        </p:blipFill>
        <p:spPr bwMode="auto">
          <a:xfrm>
            <a:off x="4659293" y="1164265"/>
            <a:ext cx="4183476" cy="1370524"/>
          </a:xfrm>
          <a:prstGeom prst="rect">
            <a:avLst/>
          </a:prstGeom>
          <a:noFill/>
          <a:ln w="19050">
            <a:solidFill>
              <a:srgbClr val="00B0F0"/>
            </a:solidFill>
            <a:miter lim="800000"/>
            <a:headEnd/>
            <a:tailEnd/>
          </a:ln>
          <a:effectLst>
            <a:outerShdw blurRad="76200" dist="38100" dir="16200000" rotWithShape="0">
              <a:prstClr val="black">
                <a:alpha val="30000"/>
              </a:prstClr>
            </a:outerShdw>
          </a:effectLst>
        </p:spPr>
      </p:pic>
      <p:pic>
        <p:nvPicPr>
          <p:cNvPr id="1032" name="Picture 8"/>
          <p:cNvPicPr>
            <a:picLocks noChangeArrowheads="1"/>
          </p:cNvPicPr>
          <p:nvPr/>
        </p:nvPicPr>
        <p:blipFill rotWithShape="1">
          <a:blip r:embed="rId5" cstate="print">
            <a:extLst>
              <a:ext uri="{28A0092B-C50C-407E-A947-70E740481C1C}">
                <a14:useLocalDpi xmlns:a14="http://schemas.microsoft.com/office/drawing/2010/main" val="0"/>
              </a:ext>
            </a:extLst>
          </a:blip>
          <a:srcRect t="2684" b="2057"/>
          <a:stretch/>
        </p:blipFill>
        <p:spPr bwMode="auto">
          <a:xfrm>
            <a:off x="4660025" y="1886875"/>
            <a:ext cx="4182742" cy="1563390"/>
          </a:xfrm>
          <a:prstGeom prst="rect">
            <a:avLst/>
          </a:prstGeom>
          <a:noFill/>
          <a:ln w="19050">
            <a:solidFill>
              <a:srgbClr val="00B0F0"/>
            </a:solidFill>
            <a:miter lim="800000"/>
            <a:headEnd/>
            <a:tailEnd/>
          </a:ln>
          <a:effectLst>
            <a:outerShdw blurRad="76200" dist="38100" dir="16200000" rotWithShape="0">
              <a:prstClr val="black">
                <a:alpha val="30000"/>
              </a:prstClr>
            </a:outerShdw>
          </a:effectLst>
        </p:spPr>
      </p:pic>
      <p:pic>
        <p:nvPicPr>
          <p:cNvPr id="1029" name="Picture 5"/>
          <p:cNvPicPr>
            <a:picLocks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00753" y="3285274"/>
            <a:ext cx="4195109" cy="1316514"/>
          </a:xfrm>
          <a:prstGeom prst="rect">
            <a:avLst/>
          </a:prstGeom>
          <a:solidFill>
            <a:schemeClr val="bg1"/>
          </a:solidFill>
          <a:ln w="19050">
            <a:solidFill>
              <a:srgbClr val="00B0F0"/>
            </a:solidFill>
          </a:ln>
          <a:effectLst>
            <a:outerShdw blurRad="76200" dist="38100" dir="16200000" rotWithShape="0">
              <a:prstClr val="black">
                <a:alpha val="3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olo 1"/>
          <p:cNvSpPr>
            <a:spLocks noGrp="1"/>
          </p:cNvSpPr>
          <p:nvPr>
            <p:ph type="title"/>
          </p:nvPr>
        </p:nvSpPr>
        <p:spPr>
          <a:xfrm>
            <a:off x="304801" y="1094602"/>
            <a:ext cx="3886199" cy="664797"/>
          </a:xfrm>
        </p:spPr>
        <p:txBody>
          <a:bodyPr/>
          <a:lstStyle/>
          <a:p>
            <a:r>
              <a:rPr lang="it-IT" dirty="0"/>
              <a:t>Research Context: </a:t>
            </a:r>
            <a:br>
              <a:rPr lang="it-IT" dirty="0"/>
            </a:br>
            <a:r>
              <a:rPr lang="it-IT" dirty="0"/>
              <a:t>‘’A Controversial Topic’’</a:t>
            </a:r>
          </a:p>
        </p:txBody>
      </p:sp>
      <p:pic>
        <p:nvPicPr>
          <p:cNvPr id="7" name="Picture 6"/>
          <p:cNvPicPr>
            <a:picLocks noChangeArrowheads="1"/>
          </p:cNvPicPr>
          <p:nvPr/>
        </p:nvPicPr>
        <p:blipFill rotWithShape="1">
          <a:blip r:embed="rId7" cstate="print">
            <a:extLst>
              <a:ext uri="{28A0092B-C50C-407E-A947-70E740481C1C}">
                <a14:useLocalDpi xmlns:a14="http://schemas.microsoft.com/office/drawing/2010/main" val="0"/>
              </a:ext>
            </a:extLst>
          </a:blip>
          <a:srcRect t="4343" r="49"/>
          <a:stretch/>
        </p:blipFill>
        <p:spPr bwMode="auto">
          <a:xfrm>
            <a:off x="4659291" y="3063100"/>
            <a:ext cx="4183476" cy="975501"/>
          </a:xfrm>
          <a:prstGeom prst="rect">
            <a:avLst/>
          </a:prstGeom>
          <a:noFill/>
          <a:ln w="19050">
            <a:solidFill>
              <a:srgbClr val="00B0F0"/>
            </a:solidFill>
            <a:miter lim="800000"/>
            <a:headEnd/>
            <a:tailEnd/>
          </a:ln>
          <a:effectLst>
            <a:outerShdw blurRad="76200" dist="38100" dir="16200000" rotWithShape="0">
              <a:prstClr val="black">
                <a:alpha val="30000"/>
              </a:prstClr>
            </a:outerShdw>
          </a:effectLst>
        </p:spPr>
      </p:pic>
      <p:pic>
        <p:nvPicPr>
          <p:cNvPr id="6" name="Picture 5"/>
          <p:cNvPicPr>
            <a:picLocks noChangeArrowheads="1"/>
          </p:cNvPicPr>
          <p:nvPr/>
        </p:nvPicPr>
        <p:blipFill rotWithShape="1">
          <a:blip r:embed="rId8" cstate="print">
            <a:extLst>
              <a:ext uri="{28A0092B-C50C-407E-A947-70E740481C1C}">
                <a14:useLocalDpi xmlns:a14="http://schemas.microsoft.com/office/drawing/2010/main" val="0"/>
              </a:ext>
            </a:extLst>
          </a:blip>
          <a:srcRect l="1" t="6255" r="-166"/>
          <a:stretch/>
        </p:blipFill>
        <p:spPr bwMode="auto">
          <a:xfrm>
            <a:off x="4659292" y="3796268"/>
            <a:ext cx="4183475" cy="882408"/>
          </a:xfrm>
          <a:prstGeom prst="rect">
            <a:avLst/>
          </a:prstGeom>
          <a:noFill/>
          <a:ln w="19050">
            <a:solidFill>
              <a:srgbClr val="00B0F0"/>
            </a:solidFill>
            <a:miter lim="800000"/>
            <a:headEnd/>
            <a:tailEnd/>
          </a:ln>
          <a:effectLst>
            <a:outerShdw blurRad="76200" dist="38100" dir="16200000" rotWithShape="0">
              <a:prstClr val="black">
                <a:alpha val="30000"/>
              </a:prstClr>
            </a:outerShdw>
          </a:effectLst>
        </p:spPr>
      </p:pic>
      <p:pic>
        <p:nvPicPr>
          <p:cNvPr id="1030" name="Picture 6"/>
          <p:cNvPicPr>
            <a:picLocks noChangeArrowheads="1"/>
          </p:cNvPicPr>
          <p:nvPr/>
        </p:nvPicPr>
        <p:blipFill rotWithShape="1">
          <a:blip r:embed="rId9" cstate="print">
            <a:extLst>
              <a:ext uri="{28A0092B-C50C-407E-A947-70E740481C1C}">
                <a14:useLocalDpi xmlns:a14="http://schemas.microsoft.com/office/drawing/2010/main" val="0"/>
              </a:ext>
            </a:extLst>
          </a:blip>
          <a:srcRect l="9199" r="9199" b="9542"/>
          <a:stretch/>
        </p:blipFill>
        <p:spPr bwMode="auto">
          <a:xfrm>
            <a:off x="4659290" y="4490234"/>
            <a:ext cx="4183478" cy="1218214"/>
          </a:xfrm>
          <a:prstGeom prst="rect">
            <a:avLst/>
          </a:prstGeom>
          <a:solidFill>
            <a:schemeClr val="bg1"/>
          </a:solidFill>
          <a:ln w="19050">
            <a:solidFill>
              <a:srgbClr val="00B0F0"/>
            </a:solidFill>
          </a:ln>
          <a:effectLst>
            <a:outerShdw blurRad="76200" dist="38100" dir="16200000" rotWithShape="0">
              <a:prstClr val="black">
                <a:alpha val="3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Immagine 4"/>
          <p:cNvPicPr>
            <a:picLocks noChangeAspect="1"/>
          </p:cNvPicPr>
          <p:nvPr/>
        </p:nvPicPr>
        <p:blipFill rotWithShape="1">
          <a:blip r:embed="rId10"/>
          <a:srcRect t="8127"/>
          <a:stretch/>
        </p:blipFill>
        <p:spPr>
          <a:xfrm>
            <a:off x="300753" y="4145022"/>
            <a:ext cx="4195109" cy="1563427"/>
          </a:xfrm>
          <a:prstGeom prst="rect">
            <a:avLst/>
          </a:prstGeom>
          <a:noFill/>
          <a:ln w="19050">
            <a:solidFill>
              <a:srgbClr val="00B0F0"/>
            </a:solidFill>
            <a:miter lim="800000"/>
            <a:headEnd/>
            <a:tailEnd/>
          </a:ln>
          <a:effectLst>
            <a:outerShdw blurRad="76200" dist="38100" dir="16200000" rotWithShape="0">
              <a:prstClr val="black">
                <a:alpha val="30000"/>
              </a:prstClr>
            </a:outerShdw>
          </a:effectLst>
        </p:spPr>
      </p:pic>
    </p:spTree>
    <p:extLst>
      <p:ext uri="{BB962C8B-B14F-4D97-AF65-F5344CB8AC3E}">
        <p14:creationId xmlns:p14="http://schemas.microsoft.com/office/powerpoint/2010/main" val="45698754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34"/>
                                        </p:tgtEl>
                                        <p:attrNameLst>
                                          <p:attrName>style.visibility</p:attrName>
                                        </p:attrNameLst>
                                      </p:cBhvr>
                                      <p:to>
                                        <p:strVal val="visible"/>
                                      </p:to>
                                    </p:set>
                                    <p:anim calcmode="lin" valueType="num">
                                      <p:cBhvr>
                                        <p:cTn id="7" dur="500" fill="hold"/>
                                        <p:tgtEl>
                                          <p:spTgt spid="1034"/>
                                        </p:tgtEl>
                                        <p:attrNameLst>
                                          <p:attrName>ppt_w</p:attrName>
                                        </p:attrNameLst>
                                      </p:cBhvr>
                                      <p:tavLst>
                                        <p:tav tm="0">
                                          <p:val>
                                            <p:fltVal val="0"/>
                                          </p:val>
                                        </p:tav>
                                        <p:tav tm="100000">
                                          <p:val>
                                            <p:strVal val="#ppt_w"/>
                                          </p:val>
                                        </p:tav>
                                      </p:tavLst>
                                    </p:anim>
                                    <p:anim calcmode="lin" valueType="num">
                                      <p:cBhvr>
                                        <p:cTn id="8" dur="500" fill="hold"/>
                                        <p:tgtEl>
                                          <p:spTgt spid="1034"/>
                                        </p:tgtEl>
                                        <p:attrNameLst>
                                          <p:attrName>ppt_h</p:attrName>
                                        </p:attrNameLst>
                                      </p:cBhvr>
                                      <p:tavLst>
                                        <p:tav tm="0">
                                          <p:val>
                                            <p:fltVal val="0"/>
                                          </p:val>
                                        </p:tav>
                                        <p:tav tm="100000">
                                          <p:val>
                                            <p:strVal val="#ppt_h"/>
                                          </p:val>
                                        </p:tav>
                                      </p:tavLst>
                                    </p:anim>
                                    <p:animEffect transition="in" filter="fade">
                                      <p:cBhvr>
                                        <p:cTn id="9" dur="500"/>
                                        <p:tgtEl>
                                          <p:spTgt spid="1034"/>
                                        </p:tgtEl>
                                      </p:cBhvr>
                                    </p:animEffect>
                                  </p:childTnLst>
                                </p:cTn>
                              </p:par>
                            </p:childTnLst>
                          </p:cTn>
                        </p:par>
                        <p:par>
                          <p:cTn id="10" fill="hold">
                            <p:stCondLst>
                              <p:cond delay="500"/>
                            </p:stCondLst>
                            <p:childTnLst>
                              <p:par>
                                <p:cTn id="11" presetID="53" presetClass="entr" presetSubtype="16" fill="hold" nodeType="afterEffect">
                                  <p:stCondLst>
                                    <p:cond delay="1000"/>
                                  </p:stCondLst>
                                  <p:childTnLst>
                                    <p:set>
                                      <p:cBhvr>
                                        <p:cTn id="12" dur="1" fill="hold">
                                          <p:stCondLst>
                                            <p:cond delay="0"/>
                                          </p:stCondLst>
                                        </p:cTn>
                                        <p:tgtEl>
                                          <p:spTgt spid="1032"/>
                                        </p:tgtEl>
                                        <p:attrNameLst>
                                          <p:attrName>style.visibility</p:attrName>
                                        </p:attrNameLst>
                                      </p:cBhvr>
                                      <p:to>
                                        <p:strVal val="visible"/>
                                      </p:to>
                                    </p:set>
                                    <p:anim calcmode="lin" valueType="num">
                                      <p:cBhvr>
                                        <p:cTn id="13" dur="500" fill="hold"/>
                                        <p:tgtEl>
                                          <p:spTgt spid="1032"/>
                                        </p:tgtEl>
                                        <p:attrNameLst>
                                          <p:attrName>ppt_w</p:attrName>
                                        </p:attrNameLst>
                                      </p:cBhvr>
                                      <p:tavLst>
                                        <p:tav tm="0">
                                          <p:val>
                                            <p:fltVal val="0"/>
                                          </p:val>
                                        </p:tav>
                                        <p:tav tm="100000">
                                          <p:val>
                                            <p:strVal val="#ppt_w"/>
                                          </p:val>
                                        </p:tav>
                                      </p:tavLst>
                                    </p:anim>
                                    <p:anim calcmode="lin" valueType="num">
                                      <p:cBhvr>
                                        <p:cTn id="14" dur="500" fill="hold"/>
                                        <p:tgtEl>
                                          <p:spTgt spid="1032"/>
                                        </p:tgtEl>
                                        <p:attrNameLst>
                                          <p:attrName>ppt_h</p:attrName>
                                        </p:attrNameLst>
                                      </p:cBhvr>
                                      <p:tavLst>
                                        <p:tav tm="0">
                                          <p:val>
                                            <p:fltVal val="0"/>
                                          </p:val>
                                        </p:tav>
                                        <p:tav tm="100000">
                                          <p:val>
                                            <p:strVal val="#ppt_h"/>
                                          </p:val>
                                        </p:tav>
                                      </p:tavLst>
                                    </p:anim>
                                    <p:animEffect transition="in" filter="fade">
                                      <p:cBhvr>
                                        <p:cTn id="15" dur="500"/>
                                        <p:tgtEl>
                                          <p:spTgt spid="1032"/>
                                        </p:tgtEl>
                                      </p:cBhvr>
                                    </p:animEffect>
                                  </p:childTnLst>
                                </p:cTn>
                              </p:par>
                            </p:childTnLst>
                          </p:cTn>
                        </p:par>
                        <p:par>
                          <p:cTn id="16" fill="hold">
                            <p:stCondLst>
                              <p:cond delay="2000"/>
                            </p:stCondLst>
                            <p:childTnLst>
                              <p:par>
                                <p:cTn id="17" presetID="53" presetClass="entr" presetSubtype="16" fill="hold" nodeType="afterEffect">
                                  <p:stCondLst>
                                    <p:cond delay="100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3500"/>
                            </p:stCondLst>
                            <p:childTnLst>
                              <p:par>
                                <p:cTn id="23" presetID="53" presetClass="entr" presetSubtype="16" fill="hold" nodeType="afterEffect">
                                  <p:stCondLst>
                                    <p:cond delay="100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5000"/>
                            </p:stCondLst>
                            <p:childTnLst>
                              <p:par>
                                <p:cTn id="29" presetID="53" presetClass="entr" presetSubtype="16" fill="hold" nodeType="afterEffect">
                                  <p:stCondLst>
                                    <p:cond delay="1000"/>
                                  </p:stCondLst>
                                  <p:childTnLst>
                                    <p:set>
                                      <p:cBhvr>
                                        <p:cTn id="30" dur="1" fill="hold">
                                          <p:stCondLst>
                                            <p:cond delay="0"/>
                                          </p:stCondLst>
                                        </p:cTn>
                                        <p:tgtEl>
                                          <p:spTgt spid="1030"/>
                                        </p:tgtEl>
                                        <p:attrNameLst>
                                          <p:attrName>style.visibility</p:attrName>
                                        </p:attrNameLst>
                                      </p:cBhvr>
                                      <p:to>
                                        <p:strVal val="visible"/>
                                      </p:to>
                                    </p:set>
                                    <p:anim calcmode="lin" valueType="num">
                                      <p:cBhvr>
                                        <p:cTn id="31" dur="500" fill="hold"/>
                                        <p:tgtEl>
                                          <p:spTgt spid="1030"/>
                                        </p:tgtEl>
                                        <p:attrNameLst>
                                          <p:attrName>ppt_w</p:attrName>
                                        </p:attrNameLst>
                                      </p:cBhvr>
                                      <p:tavLst>
                                        <p:tav tm="0">
                                          <p:val>
                                            <p:fltVal val="0"/>
                                          </p:val>
                                        </p:tav>
                                        <p:tav tm="100000">
                                          <p:val>
                                            <p:strVal val="#ppt_w"/>
                                          </p:val>
                                        </p:tav>
                                      </p:tavLst>
                                    </p:anim>
                                    <p:anim calcmode="lin" valueType="num">
                                      <p:cBhvr>
                                        <p:cTn id="32" dur="500" fill="hold"/>
                                        <p:tgtEl>
                                          <p:spTgt spid="1030"/>
                                        </p:tgtEl>
                                        <p:attrNameLst>
                                          <p:attrName>ppt_h</p:attrName>
                                        </p:attrNameLst>
                                      </p:cBhvr>
                                      <p:tavLst>
                                        <p:tav tm="0">
                                          <p:val>
                                            <p:fltVal val="0"/>
                                          </p:val>
                                        </p:tav>
                                        <p:tav tm="100000">
                                          <p:val>
                                            <p:strVal val="#ppt_h"/>
                                          </p:val>
                                        </p:tav>
                                      </p:tavLst>
                                    </p:anim>
                                    <p:animEffect transition="in" filter="fade">
                                      <p:cBhvr>
                                        <p:cTn id="33" dur="500"/>
                                        <p:tgtEl>
                                          <p:spTgt spid="1030"/>
                                        </p:tgtEl>
                                      </p:cBhvr>
                                    </p:animEffect>
                                  </p:childTnLst>
                                </p:cTn>
                              </p:par>
                            </p:childTnLst>
                          </p:cTn>
                        </p:par>
                        <p:par>
                          <p:cTn id="34" fill="hold">
                            <p:stCondLst>
                              <p:cond delay="6500"/>
                            </p:stCondLst>
                            <p:childTnLst>
                              <p:par>
                                <p:cTn id="35" presetID="53" presetClass="entr" presetSubtype="16" fill="hold" nodeType="afterEffect">
                                  <p:stCondLst>
                                    <p:cond delay="100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par>
                          <p:cTn id="40" fill="hold">
                            <p:stCondLst>
                              <p:cond delay="8000"/>
                            </p:stCondLst>
                            <p:childTnLst>
                              <p:par>
                                <p:cTn id="41" presetID="53" presetClass="entr" presetSubtype="16" fill="hold" nodeType="afterEffect">
                                  <p:stCondLst>
                                    <p:cond delay="1000"/>
                                  </p:stCondLst>
                                  <p:childTnLst>
                                    <p:set>
                                      <p:cBhvr>
                                        <p:cTn id="42" dur="1" fill="hold">
                                          <p:stCondLst>
                                            <p:cond delay="0"/>
                                          </p:stCondLst>
                                        </p:cTn>
                                        <p:tgtEl>
                                          <p:spTgt spid="1029"/>
                                        </p:tgtEl>
                                        <p:attrNameLst>
                                          <p:attrName>style.visibility</p:attrName>
                                        </p:attrNameLst>
                                      </p:cBhvr>
                                      <p:to>
                                        <p:strVal val="visible"/>
                                      </p:to>
                                    </p:set>
                                    <p:anim calcmode="lin" valueType="num">
                                      <p:cBhvr>
                                        <p:cTn id="43" dur="500" fill="hold"/>
                                        <p:tgtEl>
                                          <p:spTgt spid="1029"/>
                                        </p:tgtEl>
                                        <p:attrNameLst>
                                          <p:attrName>ppt_w</p:attrName>
                                        </p:attrNameLst>
                                      </p:cBhvr>
                                      <p:tavLst>
                                        <p:tav tm="0">
                                          <p:val>
                                            <p:fltVal val="0"/>
                                          </p:val>
                                        </p:tav>
                                        <p:tav tm="100000">
                                          <p:val>
                                            <p:strVal val="#ppt_w"/>
                                          </p:val>
                                        </p:tav>
                                      </p:tavLst>
                                    </p:anim>
                                    <p:anim calcmode="lin" valueType="num">
                                      <p:cBhvr>
                                        <p:cTn id="44" dur="500" fill="hold"/>
                                        <p:tgtEl>
                                          <p:spTgt spid="1029"/>
                                        </p:tgtEl>
                                        <p:attrNameLst>
                                          <p:attrName>ppt_h</p:attrName>
                                        </p:attrNameLst>
                                      </p:cBhvr>
                                      <p:tavLst>
                                        <p:tav tm="0">
                                          <p:val>
                                            <p:fltVal val="0"/>
                                          </p:val>
                                        </p:tav>
                                        <p:tav tm="100000">
                                          <p:val>
                                            <p:strVal val="#ppt_h"/>
                                          </p:val>
                                        </p:tav>
                                      </p:tavLst>
                                    </p:anim>
                                    <p:animEffect transition="in" filter="fade">
                                      <p:cBhvr>
                                        <p:cTn id="45" dur="500"/>
                                        <p:tgtEl>
                                          <p:spTgt spid="1029"/>
                                        </p:tgtEl>
                                      </p:cBhvr>
                                    </p:animEffect>
                                  </p:childTnLst>
                                </p:cTn>
                              </p:par>
                            </p:childTnLst>
                          </p:cTn>
                        </p:par>
                        <p:par>
                          <p:cTn id="46" fill="hold">
                            <p:stCondLst>
                              <p:cond delay="9500"/>
                            </p:stCondLst>
                            <p:childTnLst>
                              <p:par>
                                <p:cTn id="47" presetID="53" presetClass="entr" presetSubtype="16" fill="hold" nodeType="afterEffect">
                                  <p:stCondLst>
                                    <p:cond delay="100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28600" y="1792440"/>
            <a:ext cx="7271648" cy="3998760"/>
            <a:chOff x="228600" y="819151"/>
            <a:chExt cx="7482662" cy="4114799"/>
          </a:xfrm>
        </p:grpSpPr>
        <p:grpSp>
          <p:nvGrpSpPr>
            <p:cNvPr id="4" name="Group 3"/>
            <p:cNvGrpSpPr/>
            <p:nvPr/>
          </p:nvGrpSpPr>
          <p:grpSpPr>
            <a:xfrm>
              <a:off x="228600" y="819151"/>
              <a:ext cx="7482662" cy="4114799"/>
              <a:chOff x="228600" y="742950"/>
              <a:chExt cx="7482662" cy="4114799"/>
            </a:xfrm>
          </p:grpSpPr>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936" r="24994" b="8051"/>
              <a:stretch/>
            </p:blipFill>
            <p:spPr>
              <a:xfrm>
                <a:off x="228600" y="742950"/>
                <a:ext cx="7482662" cy="4114799"/>
              </a:xfrm>
              <a:prstGeom prst="rect">
                <a:avLst/>
              </a:prstGeom>
            </p:spPr>
          </p:pic>
          <p:sp>
            <p:nvSpPr>
              <p:cNvPr id="10" name="Segnaposto testo 5"/>
              <p:cNvSpPr txBox="1">
                <a:spLocks/>
              </p:cNvSpPr>
              <p:nvPr/>
            </p:nvSpPr>
            <p:spPr>
              <a:xfrm>
                <a:off x="2619770" y="3266947"/>
                <a:ext cx="3741914" cy="852635"/>
              </a:xfrm>
              <a:prstGeom prst="rect">
                <a:avLst/>
              </a:prstGeom>
              <a:noFill/>
              <a:ln>
                <a:noFill/>
              </a:ln>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fontAlgn="base">
                  <a:spcBef>
                    <a:spcPts val="0"/>
                  </a:spcBef>
                  <a:spcAft>
                    <a:spcPct val="0"/>
                  </a:spcAft>
                  <a:buNone/>
                </a:pPr>
                <a:r>
                  <a:rPr lang="en-US" sz="1800" dirty="0">
                    <a:solidFill>
                      <a:srgbClr val="FFFFFF"/>
                    </a:solidFill>
                    <a:latin typeface="Arial"/>
                    <a:ea typeface="ＭＳ Ｐゴシック"/>
                    <a:cs typeface="Arial"/>
                  </a:rPr>
                  <a:t>Adj. </a:t>
                </a:r>
                <a:r>
                  <a:rPr lang="hr-HR" sz="1800" dirty="0">
                    <a:solidFill>
                      <a:srgbClr val="FFFFFF"/>
                    </a:solidFill>
                    <a:latin typeface="Arial"/>
                    <a:ea typeface="ＭＳ Ｐゴシック"/>
                    <a:cs typeface="Arial"/>
                  </a:rPr>
                  <a:t>HR (95% CI): </a:t>
                </a:r>
                <a:br>
                  <a:rPr lang="hr-HR" sz="1800" dirty="0">
                    <a:solidFill>
                      <a:srgbClr val="FFFFFF"/>
                    </a:solidFill>
                    <a:latin typeface="Arial"/>
                    <a:ea typeface="ＭＳ Ｐゴシック"/>
                    <a:cs typeface="Arial"/>
                  </a:rPr>
                </a:br>
                <a:r>
                  <a:rPr lang="fi-FI" sz="1800" dirty="0">
                    <a:solidFill>
                      <a:srgbClr val="FFFFFF"/>
                    </a:solidFill>
                    <a:latin typeface="Arial"/>
                    <a:ea typeface="ＭＳ Ｐゴシック"/>
                    <a:cs typeface="Arial"/>
                  </a:rPr>
                  <a:t>1.09 (0.96–1.23)</a:t>
                </a:r>
                <a:endParaRPr lang="hr-HR" sz="1800" dirty="0">
                  <a:solidFill>
                    <a:srgbClr val="FFFFFF"/>
                  </a:solidFill>
                  <a:latin typeface="Arial"/>
                  <a:ea typeface="ＭＳ Ｐゴシック"/>
                  <a:cs typeface="Arial"/>
                </a:endParaRPr>
              </a:p>
              <a:p>
                <a:pPr marL="0" indent="0" algn="r" fontAlgn="base">
                  <a:spcBef>
                    <a:spcPts val="0"/>
                  </a:spcBef>
                  <a:spcAft>
                    <a:spcPct val="0"/>
                  </a:spcAft>
                  <a:buNone/>
                </a:pPr>
                <a:r>
                  <a:rPr lang="hr-HR" sz="1800" dirty="0">
                    <a:solidFill>
                      <a:srgbClr val="FFFFFF"/>
                    </a:solidFill>
                    <a:latin typeface="Arial"/>
                    <a:ea typeface="ＭＳ Ｐゴシック"/>
                    <a:cs typeface="Arial"/>
                  </a:rPr>
                  <a:t>P=0.191</a:t>
                </a:r>
                <a:endParaRPr lang="en-GB" sz="1800" dirty="0">
                  <a:solidFill>
                    <a:srgbClr val="FFFFFF"/>
                  </a:solidFill>
                  <a:latin typeface="Arial"/>
                  <a:ea typeface="ＭＳ Ｐゴシック"/>
                  <a:cs typeface="Arial"/>
                </a:endParaRPr>
              </a:p>
            </p:txBody>
          </p:sp>
        </p:grpSp>
        <p:sp>
          <p:nvSpPr>
            <p:cNvPr id="9" name="Rectangle 8"/>
            <p:cNvSpPr/>
            <p:nvPr/>
          </p:nvSpPr>
          <p:spPr bwMode="auto">
            <a:xfrm>
              <a:off x="1007165" y="858079"/>
              <a:ext cx="5486400" cy="3525962"/>
            </a:xfrm>
            <a:prstGeom prst="rect">
              <a:avLst/>
            </a:prstGeom>
            <a:no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2400" dirty="0">
                <a:solidFill>
                  <a:srgbClr val="000000"/>
                </a:solidFill>
                <a:latin typeface="Arial" charset="0"/>
                <a:ea typeface="ＭＳ Ｐゴシック" charset="0"/>
                <a:cs typeface="Arial" charset="0"/>
              </a:endParaRPr>
            </a:p>
          </p:txBody>
        </p:sp>
      </p:grpSp>
      <p:sp>
        <p:nvSpPr>
          <p:cNvPr id="2" name="Title 1"/>
          <p:cNvSpPr>
            <a:spLocks noGrp="1"/>
          </p:cNvSpPr>
          <p:nvPr>
            <p:ph type="title"/>
          </p:nvPr>
        </p:nvSpPr>
        <p:spPr>
          <a:xfrm>
            <a:off x="304801" y="1094602"/>
            <a:ext cx="6584865" cy="332399"/>
          </a:xfrm>
        </p:spPr>
        <p:txBody>
          <a:bodyPr/>
          <a:lstStyle/>
          <a:p>
            <a:r>
              <a:rPr lang="en-US"/>
              <a:t>Baseline Digoxin and Adjusted Mortality</a:t>
            </a:r>
            <a:endParaRPr lang="en-GB" dirty="0"/>
          </a:p>
        </p:txBody>
      </p:sp>
      <p:sp>
        <p:nvSpPr>
          <p:cNvPr id="11" name="Title 1"/>
          <p:cNvSpPr txBox="1">
            <a:spLocks/>
          </p:cNvSpPr>
          <p:nvPr/>
        </p:nvSpPr>
        <p:spPr bwMode="auto">
          <a:xfrm>
            <a:off x="304801" y="1094602"/>
            <a:ext cx="6584865" cy="697839"/>
          </a:xfrm>
          <a:prstGeom prst="rect">
            <a:avLst/>
          </a:prstGeom>
          <a:solidFill>
            <a:srgbClr val="000A58"/>
          </a:solid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noAutofit/>
          </a:bodyPr>
          <a:lstStyle>
            <a:lvl1pPr algn="l" rtl="0" eaLnBrk="0" fontAlgn="base" hangingPunct="0">
              <a:lnSpc>
                <a:spcPct val="90000"/>
              </a:lnSpc>
              <a:spcBef>
                <a:spcPct val="50000"/>
              </a:spcBef>
              <a:spcAft>
                <a:spcPct val="0"/>
              </a:spcAft>
              <a:defRPr sz="2400" b="1">
                <a:solidFill>
                  <a:schemeClr val="bg1"/>
                </a:solidFill>
                <a:latin typeface="+mj-lt"/>
                <a:ea typeface="+mj-ea"/>
                <a:cs typeface="+mj-cs"/>
              </a:defRPr>
            </a:lvl1pPr>
            <a:lvl2pPr algn="l" rtl="0" eaLnBrk="0" fontAlgn="base" hangingPunct="0">
              <a:spcBef>
                <a:spcPct val="50000"/>
              </a:spcBef>
              <a:spcAft>
                <a:spcPct val="0"/>
              </a:spcAft>
              <a:defRPr sz="1800" b="1">
                <a:solidFill>
                  <a:schemeClr val="bg1"/>
                </a:solidFill>
                <a:latin typeface="Arial" charset="0"/>
                <a:ea typeface="ＭＳ Ｐゴシック" charset="0"/>
                <a:cs typeface="Arial" charset="0"/>
              </a:defRPr>
            </a:lvl2pPr>
            <a:lvl3pPr algn="l" rtl="0" eaLnBrk="0" fontAlgn="base" hangingPunct="0">
              <a:spcBef>
                <a:spcPct val="50000"/>
              </a:spcBef>
              <a:spcAft>
                <a:spcPct val="0"/>
              </a:spcAft>
              <a:defRPr sz="1800" b="1">
                <a:solidFill>
                  <a:schemeClr val="bg1"/>
                </a:solidFill>
                <a:latin typeface="Arial" charset="0"/>
                <a:ea typeface="ＭＳ Ｐゴシック" charset="0"/>
                <a:cs typeface="Arial" charset="0"/>
              </a:defRPr>
            </a:lvl3pPr>
            <a:lvl4pPr algn="l" rtl="0" eaLnBrk="0" fontAlgn="base" hangingPunct="0">
              <a:spcBef>
                <a:spcPct val="50000"/>
              </a:spcBef>
              <a:spcAft>
                <a:spcPct val="0"/>
              </a:spcAft>
              <a:defRPr sz="1800" b="1">
                <a:solidFill>
                  <a:schemeClr val="bg1"/>
                </a:solidFill>
                <a:latin typeface="Arial" charset="0"/>
                <a:ea typeface="ＭＳ Ｐゴシック" charset="0"/>
                <a:cs typeface="Arial" charset="0"/>
              </a:defRPr>
            </a:lvl4pPr>
            <a:lvl5pPr algn="l" rtl="0" eaLnBrk="0" fontAlgn="base" hangingPunct="0">
              <a:spcBef>
                <a:spcPct val="50000"/>
              </a:spcBef>
              <a:spcAft>
                <a:spcPct val="0"/>
              </a:spcAft>
              <a:defRPr sz="1800" b="1">
                <a:solidFill>
                  <a:schemeClr val="bg1"/>
                </a:solidFill>
                <a:latin typeface="Arial" charset="0"/>
                <a:ea typeface="ＭＳ Ｐゴシック" charset="0"/>
                <a:cs typeface="Arial" charset="0"/>
              </a:defRPr>
            </a:lvl5pPr>
            <a:lvl6pPr marL="342900" algn="l" rtl="0" fontAlgn="base">
              <a:spcBef>
                <a:spcPct val="50000"/>
              </a:spcBef>
              <a:spcAft>
                <a:spcPct val="0"/>
              </a:spcAft>
              <a:defRPr sz="1800" b="1">
                <a:solidFill>
                  <a:schemeClr val="bg1"/>
                </a:solidFill>
                <a:latin typeface="Arial" charset="0"/>
                <a:ea typeface="ＭＳ Ｐゴシック" charset="0"/>
                <a:cs typeface="Arial" charset="0"/>
              </a:defRPr>
            </a:lvl6pPr>
            <a:lvl7pPr marL="685800" algn="l" rtl="0" fontAlgn="base">
              <a:spcBef>
                <a:spcPct val="50000"/>
              </a:spcBef>
              <a:spcAft>
                <a:spcPct val="0"/>
              </a:spcAft>
              <a:defRPr sz="1800" b="1">
                <a:solidFill>
                  <a:schemeClr val="bg1"/>
                </a:solidFill>
                <a:latin typeface="Arial" charset="0"/>
                <a:ea typeface="ＭＳ Ｐゴシック" charset="0"/>
                <a:cs typeface="Arial" charset="0"/>
              </a:defRPr>
            </a:lvl7pPr>
            <a:lvl8pPr marL="1028700" algn="l" rtl="0" fontAlgn="base">
              <a:spcBef>
                <a:spcPct val="50000"/>
              </a:spcBef>
              <a:spcAft>
                <a:spcPct val="0"/>
              </a:spcAft>
              <a:defRPr sz="1800" b="1">
                <a:solidFill>
                  <a:schemeClr val="bg1"/>
                </a:solidFill>
                <a:latin typeface="Arial" charset="0"/>
                <a:ea typeface="ＭＳ Ｐゴシック" charset="0"/>
                <a:cs typeface="Arial" charset="0"/>
              </a:defRPr>
            </a:lvl8pPr>
            <a:lvl9pPr marL="1371600" algn="l" rtl="0" fontAlgn="base">
              <a:spcBef>
                <a:spcPct val="50000"/>
              </a:spcBef>
              <a:spcAft>
                <a:spcPct val="0"/>
              </a:spcAft>
              <a:defRPr sz="1800" b="1">
                <a:solidFill>
                  <a:schemeClr val="bg1"/>
                </a:solidFill>
                <a:latin typeface="Arial" charset="0"/>
                <a:ea typeface="ＭＳ Ｐゴシック" charset="0"/>
                <a:cs typeface="Arial" charset="0"/>
              </a:defRPr>
            </a:lvl9pPr>
          </a:lstStyle>
          <a:p>
            <a:r>
              <a:rPr lang="en-US" kern="0">
                <a:solidFill>
                  <a:srgbClr val="FFFFFF"/>
                </a:solidFill>
                <a:latin typeface="Arial"/>
                <a:ea typeface="ＭＳ Ｐゴシック"/>
                <a:cs typeface="Arial"/>
              </a:rPr>
              <a:t>Baseline Serum Digoxin Concentration and Adjusted Mortality</a:t>
            </a:r>
            <a:endParaRPr lang="en-GB" kern="0" dirty="0">
              <a:solidFill>
                <a:srgbClr val="FFFFFF"/>
              </a:solidFill>
              <a:latin typeface="Arial"/>
              <a:ea typeface="ＭＳ Ｐゴシック"/>
              <a:cs typeface="Arial"/>
            </a:endParaRPr>
          </a:p>
        </p:txBody>
      </p:sp>
      <p:sp>
        <p:nvSpPr>
          <p:cNvPr id="6" name="Segnaposto testo 5"/>
          <p:cNvSpPr txBox="1">
            <a:spLocks/>
          </p:cNvSpPr>
          <p:nvPr/>
        </p:nvSpPr>
        <p:spPr>
          <a:xfrm>
            <a:off x="990601" y="1898532"/>
            <a:ext cx="1817873" cy="1378068"/>
          </a:xfrm>
          <a:prstGeom prst="rect">
            <a:avLst/>
          </a:prstGeom>
          <a:noFill/>
          <a:ln>
            <a:noFill/>
          </a:ln>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base">
              <a:spcBef>
                <a:spcPts val="0"/>
              </a:spcBef>
              <a:spcAft>
                <a:spcPct val="0"/>
              </a:spcAft>
              <a:buNone/>
            </a:pPr>
            <a:r>
              <a:rPr lang="en-US" sz="1500" b="1" dirty="0">
                <a:solidFill>
                  <a:srgbClr val="FFB00A"/>
                </a:solidFill>
                <a:latin typeface="Arial"/>
                <a:ea typeface="ＭＳ Ｐゴシック"/>
                <a:cs typeface="Arial"/>
              </a:rPr>
              <a:t>&lt;0.9 </a:t>
            </a:r>
            <a:r>
              <a:rPr lang="en-US" sz="1500" dirty="0">
                <a:solidFill>
                  <a:srgbClr val="FFB00A"/>
                </a:solidFill>
                <a:latin typeface="Arial"/>
                <a:ea typeface="ＭＳ Ｐゴシック"/>
                <a:cs typeface="Arial"/>
              </a:rPr>
              <a:t>ng/mL</a:t>
            </a:r>
            <a:br>
              <a:rPr lang="en-US" sz="1500" dirty="0">
                <a:solidFill>
                  <a:srgbClr val="FFB00A"/>
                </a:solidFill>
                <a:latin typeface="Arial"/>
                <a:ea typeface="ＭＳ Ｐゴシック"/>
                <a:cs typeface="Arial"/>
              </a:rPr>
            </a:br>
            <a:r>
              <a:rPr lang="en-US" sz="1300" dirty="0">
                <a:solidFill>
                  <a:srgbClr val="FFB00A"/>
                </a:solidFill>
                <a:latin typeface="Arial"/>
                <a:ea typeface="ＭＳ Ｐゴシック"/>
                <a:cs typeface="Arial"/>
              </a:rPr>
              <a:t>N=3373 (76%)</a:t>
            </a:r>
          </a:p>
          <a:p>
            <a:pPr marL="0" indent="0" algn="ctr" fontAlgn="base">
              <a:spcBef>
                <a:spcPts val="600"/>
              </a:spcBef>
              <a:spcAft>
                <a:spcPct val="0"/>
              </a:spcAft>
              <a:buNone/>
            </a:pPr>
            <a:r>
              <a:rPr lang="en-US" sz="1500" dirty="0">
                <a:solidFill>
                  <a:srgbClr val="FFFFFF"/>
                </a:solidFill>
                <a:latin typeface="Arial"/>
                <a:ea typeface="ＭＳ Ｐゴシック"/>
                <a:cs typeface="Arial"/>
              </a:rPr>
              <a:t>Adj. HR (95% CI):</a:t>
            </a:r>
            <a:br>
              <a:rPr lang="en-US" sz="1500" dirty="0">
                <a:solidFill>
                  <a:srgbClr val="FFFFFF"/>
                </a:solidFill>
                <a:latin typeface="Arial"/>
                <a:ea typeface="ＭＳ Ｐゴシック"/>
                <a:cs typeface="Arial"/>
              </a:rPr>
            </a:br>
            <a:r>
              <a:rPr lang="en-US" sz="1500" dirty="0">
                <a:solidFill>
                  <a:srgbClr val="FFFFFF"/>
                </a:solidFill>
                <a:latin typeface="Arial"/>
                <a:ea typeface="ＭＳ Ｐゴシック"/>
                <a:cs typeface="Arial"/>
              </a:rPr>
              <a:t>1.00 (0.85–1.16)</a:t>
            </a:r>
          </a:p>
          <a:p>
            <a:pPr marL="0" indent="0" algn="ctr" fontAlgn="base">
              <a:spcBef>
                <a:spcPts val="600"/>
              </a:spcBef>
              <a:spcAft>
                <a:spcPct val="0"/>
              </a:spcAft>
              <a:buNone/>
            </a:pPr>
            <a:r>
              <a:rPr lang="en-US" sz="1500" dirty="0">
                <a:solidFill>
                  <a:srgbClr val="FFFFFF"/>
                </a:solidFill>
                <a:latin typeface="Arial"/>
                <a:ea typeface="ＭＳ Ｐゴシック"/>
                <a:cs typeface="Arial"/>
              </a:rPr>
              <a:t>P=0.956</a:t>
            </a:r>
            <a:endParaRPr lang="en-GB" sz="1500" dirty="0">
              <a:solidFill>
                <a:srgbClr val="FFFFFF"/>
              </a:solidFill>
              <a:latin typeface="Arial"/>
              <a:ea typeface="ＭＳ Ｐゴシック"/>
              <a:cs typeface="Arial"/>
            </a:endParaRPr>
          </a:p>
        </p:txBody>
      </p:sp>
      <p:sp>
        <p:nvSpPr>
          <p:cNvPr id="7" name="Segnaposto testo 5"/>
          <p:cNvSpPr txBox="1">
            <a:spLocks/>
          </p:cNvSpPr>
          <p:nvPr/>
        </p:nvSpPr>
        <p:spPr>
          <a:xfrm>
            <a:off x="2683608" y="1898532"/>
            <a:ext cx="1940944" cy="1378068"/>
          </a:xfrm>
          <a:prstGeom prst="rect">
            <a:avLst/>
          </a:prstGeom>
          <a:noFill/>
          <a:ln>
            <a:noFill/>
          </a:ln>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base">
              <a:spcBef>
                <a:spcPts val="0"/>
              </a:spcBef>
              <a:spcAft>
                <a:spcPct val="0"/>
              </a:spcAft>
              <a:buNone/>
            </a:pPr>
            <a:r>
              <a:rPr lang="en-US" sz="1500" b="1" dirty="0">
                <a:solidFill>
                  <a:srgbClr val="FFB00A"/>
                </a:solidFill>
                <a:latin typeface="Arial"/>
                <a:ea typeface="ＭＳ Ｐゴシック"/>
                <a:cs typeface="Arial"/>
              </a:rPr>
              <a:t>≥0.9 to &lt;1.2 </a:t>
            </a:r>
            <a:r>
              <a:rPr lang="en-US" sz="1500" dirty="0">
                <a:solidFill>
                  <a:srgbClr val="FFB00A"/>
                </a:solidFill>
                <a:latin typeface="Arial"/>
                <a:ea typeface="ＭＳ Ｐゴシック"/>
                <a:cs typeface="Arial"/>
              </a:rPr>
              <a:t>ng/mL</a:t>
            </a:r>
            <a:br>
              <a:rPr lang="en-US" sz="1500" dirty="0">
                <a:solidFill>
                  <a:srgbClr val="FFB00A"/>
                </a:solidFill>
                <a:latin typeface="Arial"/>
                <a:ea typeface="ＭＳ Ｐゴシック"/>
                <a:cs typeface="Arial"/>
              </a:rPr>
            </a:br>
            <a:r>
              <a:rPr lang="en-US" sz="1300" dirty="0">
                <a:solidFill>
                  <a:srgbClr val="FFB00A"/>
                </a:solidFill>
                <a:latin typeface="Arial"/>
                <a:ea typeface="ＭＳ Ｐゴシック"/>
                <a:cs typeface="Arial"/>
              </a:rPr>
              <a:t>N=559 (12.6%)</a:t>
            </a:r>
          </a:p>
          <a:p>
            <a:pPr marL="0" indent="0" algn="ctr" fontAlgn="base">
              <a:spcBef>
                <a:spcPts val="600"/>
              </a:spcBef>
              <a:spcAft>
                <a:spcPct val="0"/>
              </a:spcAft>
              <a:buNone/>
            </a:pPr>
            <a:r>
              <a:rPr lang="en-US" sz="1500" dirty="0">
                <a:solidFill>
                  <a:srgbClr val="FFFFFF"/>
                </a:solidFill>
                <a:latin typeface="Arial"/>
                <a:ea typeface="ＭＳ Ｐゴシック"/>
                <a:cs typeface="Arial"/>
              </a:rPr>
              <a:t>Adj. HR (95% CI):</a:t>
            </a:r>
            <a:br>
              <a:rPr lang="en-US" sz="1500" dirty="0">
                <a:solidFill>
                  <a:srgbClr val="FFFFFF"/>
                </a:solidFill>
                <a:latin typeface="Arial"/>
                <a:ea typeface="ＭＳ Ｐゴシック"/>
                <a:cs typeface="Arial"/>
              </a:rPr>
            </a:br>
            <a:r>
              <a:rPr lang="en-US" sz="1500" dirty="0">
                <a:solidFill>
                  <a:srgbClr val="FFFFFF"/>
                </a:solidFill>
                <a:latin typeface="Arial"/>
                <a:ea typeface="ＭＳ Ｐゴシック"/>
                <a:cs typeface="Arial"/>
              </a:rPr>
              <a:t>1.16 (0.87–1.55)</a:t>
            </a:r>
          </a:p>
          <a:p>
            <a:pPr marL="0" indent="0" algn="ctr" fontAlgn="base">
              <a:spcBef>
                <a:spcPts val="600"/>
              </a:spcBef>
              <a:spcAft>
                <a:spcPct val="0"/>
              </a:spcAft>
              <a:buNone/>
            </a:pPr>
            <a:r>
              <a:rPr lang="en-US" sz="1500" dirty="0">
                <a:solidFill>
                  <a:srgbClr val="FFFFFF"/>
                </a:solidFill>
                <a:latin typeface="Arial"/>
                <a:ea typeface="ＭＳ Ｐゴシック"/>
                <a:cs typeface="Arial"/>
              </a:rPr>
              <a:t>P=0.322</a:t>
            </a:r>
            <a:endParaRPr lang="en-GB" sz="1500" dirty="0">
              <a:solidFill>
                <a:srgbClr val="FFFFFF"/>
              </a:solidFill>
              <a:latin typeface="Arial"/>
              <a:ea typeface="ＭＳ Ｐゴシック"/>
              <a:cs typeface="Arial"/>
            </a:endParaRPr>
          </a:p>
        </p:txBody>
      </p:sp>
      <p:sp>
        <p:nvSpPr>
          <p:cNvPr id="8" name="Segnaposto testo 5"/>
          <p:cNvSpPr txBox="1">
            <a:spLocks/>
          </p:cNvSpPr>
          <p:nvPr/>
        </p:nvSpPr>
        <p:spPr>
          <a:xfrm>
            <a:off x="4495800" y="1898532"/>
            <a:ext cx="1827862" cy="1378068"/>
          </a:xfrm>
          <a:prstGeom prst="rect">
            <a:avLst/>
          </a:prstGeom>
          <a:noFill/>
          <a:ln>
            <a:noFill/>
          </a:ln>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base">
              <a:spcBef>
                <a:spcPts val="0"/>
              </a:spcBef>
              <a:spcAft>
                <a:spcPct val="0"/>
              </a:spcAft>
              <a:buNone/>
            </a:pPr>
            <a:r>
              <a:rPr lang="en-US" sz="1500" b="1" dirty="0">
                <a:solidFill>
                  <a:srgbClr val="FFB00A"/>
                </a:solidFill>
                <a:latin typeface="Arial"/>
                <a:ea typeface="ＭＳ Ｐゴシック"/>
                <a:cs typeface="Arial"/>
              </a:rPr>
              <a:t>≥1.2 </a:t>
            </a:r>
            <a:r>
              <a:rPr lang="en-US" sz="1500" dirty="0">
                <a:solidFill>
                  <a:srgbClr val="FFB00A"/>
                </a:solidFill>
                <a:latin typeface="Arial"/>
                <a:ea typeface="ＭＳ Ｐゴシック"/>
                <a:cs typeface="Arial"/>
              </a:rPr>
              <a:t>ng/mL</a:t>
            </a:r>
            <a:br>
              <a:rPr lang="en-US" sz="1500" dirty="0">
                <a:solidFill>
                  <a:srgbClr val="FFB00A"/>
                </a:solidFill>
                <a:latin typeface="Arial"/>
                <a:ea typeface="ＭＳ Ｐゴシック"/>
                <a:cs typeface="Arial"/>
              </a:rPr>
            </a:br>
            <a:r>
              <a:rPr lang="en-US" sz="1300" dirty="0">
                <a:solidFill>
                  <a:srgbClr val="FFB00A"/>
                </a:solidFill>
                <a:latin typeface="Arial"/>
                <a:ea typeface="ＭＳ Ｐゴシック"/>
                <a:cs typeface="Arial"/>
              </a:rPr>
              <a:t>N=499 (11.4%)</a:t>
            </a:r>
          </a:p>
          <a:p>
            <a:pPr marL="0" indent="0" algn="ctr" fontAlgn="base">
              <a:spcBef>
                <a:spcPts val="600"/>
              </a:spcBef>
              <a:spcAft>
                <a:spcPct val="0"/>
              </a:spcAft>
              <a:buNone/>
            </a:pPr>
            <a:r>
              <a:rPr lang="en-US" sz="1500" dirty="0">
                <a:solidFill>
                  <a:srgbClr val="FFFFFF"/>
                </a:solidFill>
                <a:latin typeface="Arial"/>
                <a:ea typeface="ＭＳ Ｐゴシック"/>
                <a:cs typeface="Arial"/>
              </a:rPr>
              <a:t>Adj. HR (95% CI):</a:t>
            </a:r>
            <a:br>
              <a:rPr lang="en-US" sz="1500" dirty="0">
                <a:solidFill>
                  <a:srgbClr val="FFFFFF"/>
                </a:solidFill>
                <a:latin typeface="Arial"/>
                <a:ea typeface="ＭＳ Ｐゴシック"/>
                <a:cs typeface="Arial"/>
              </a:rPr>
            </a:br>
            <a:r>
              <a:rPr lang="en-US" sz="1500" dirty="0">
                <a:solidFill>
                  <a:srgbClr val="FFFFFF"/>
                </a:solidFill>
                <a:latin typeface="Arial"/>
                <a:ea typeface="ＭＳ Ｐゴシック"/>
                <a:cs typeface="Arial"/>
              </a:rPr>
              <a:t>1.56 (1.20–2.04)</a:t>
            </a:r>
          </a:p>
          <a:p>
            <a:pPr marL="0" indent="0" algn="ctr" fontAlgn="base">
              <a:spcBef>
                <a:spcPts val="600"/>
              </a:spcBef>
              <a:spcAft>
                <a:spcPct val="0"/>
              </a:spcAft>
              <a:buNone/>
            </a:pPr>
            <a:r>
              <a:rPr lang="en-US" sz="1500" dirty="0">
                <a:solidFill>
                  <a:srgbClr val="FFFFFF"/>
                </a:solidFill>
                <a:latin typeface="Arial"/>
                <a:ea typeface="ＭＳ Ｐゴシック"/>
                <a:cs typeface="Arial"/>
              </a:rPr>
              <a:t>P=0.001</a:t>
            </a:r>
            <a:endParaRPr lang="en-GB" sz="1500" dirty="0">
              <a:solidFill>
                <a:srgbClr val="FFFFFF"/>
              </a:solidFill>
              <a:latin typeface="Arial"/>
              <a:ea typeface="ＭＳ Ｐゴシック"/>
              <a:cs typeface="Arial"/>
            </a:endParaRPr>
          </a:p>
        </p:txBody>
      </p:sp>
    </p:spTree>
    <p:extLst>
      <p:ext uri="{BB962C8B-B14F-4D97-AF65-F5344CB8AC3E}">
        <p14:creationId xmlns:p14="http://schemas.microsoft.com/office/powerpoint/2010/main" val="224058483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P spid="7" grpId="0"/>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Adjusted Mortality by Digoxin Concentration</a:t>
            </a:r>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84922" y="1654660"/>
            <a:ext cx="5887278" cy="3995666"/>
          </a:xfrm>
          <a:prstGeom prst="rect">
            <a:avLst/>
          </a:prstGeom>
        </p:spPr>
      </p:pic>
      <p:sp>
        <p:nvSpPr>
          <p:cNvPr id="4" name="Segnaposto testo 5"/>
          <p:cNvSpPr txBox="1">
            <a:spLocks/>
          </p:cNvSpPr>
          <p:nvPr/>
        </p:nvSpPr>
        <p:spPr>
          <a:xfrm>
            <a:off x="865360" y="1865014"/>
            <a:ext cx="3401840" cy="1143000"/>
          </a:xfrm>
          <a:prstGeom prst="rect">
            <a:avLst/>
          </a:prstGeom>
          <a:noFill/>
          <a:ln>
            <a:noFill/>
          </a:ln>
          <a:effectLst/>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spcBef>
                <a:spcPts val="0"/>
              </a:spcBef>
              <a:spcAft>
                <a:spcPct val="0"/>
              </a:spcAft>
              <a:buNone/>
            </a:pPr>
            <a:r>
              <a:rPr lang="en-US" sz="1800" dirty="0">
                <a:solidFill>
                  <a:srgbClr val="FFFFFF"/>
                </a:solidFill>
                <a:latin typeface="Arial"/>
                <a:ea typeface="ＭＳ Ｐゴシック"/>
                <a:cs typeface="Arial"/>
              </a:rPr>
              <a:t>Adj. </a:t>
            </a:r>
            <a:r>
              <a:rPr lang="hr-HR" sz="1800" dirty="0">
                <a:solidFill>
                  <a:srgbClr val="FFFFFF"/>
                </a:solidFill>
                <a:latin typeface="Arial"/>
                <a:ea typeface="ＭＳ Ｐゴシック"/>
                <a:cs typeface="Arial"/>
              </a:rPr>
              <a:t>HR (95% CI): </a:t>
            </a:r>
            <a:br>
              <a:rPr lang="hr-HR" sz="1800" dirty="0">
                <a:solidFill>
                  <a:srgbClr val="FFFFFF"/>
                </a:solidFill>
                <a:latin typeface="Arial"/>
                <a:ea typeface="ＭＳ Ｐゴシック"/>
                <a:cs typeface="Arial"/>
              </a:rPr>
            </a:br>
            <a:r>
              <a:rPr lang="en-US" sz="1800" dirty="0">
                <a:solidFill>
                  <a:srgbClr val="FFFFFF"/>
                </a:solidFill>
                <a:latin typeface="Arial"/>
                <a:ea typeface="ＭＳ Ｐゴシック"/>
                <a:cs typeface="Arial"/>
              </a:rPr>
              <a:t>1.19 (1.07–1.32)</a:t>
            </a:r>
          </a:p>
          <a:p>
            <a:pPr marL="0" indent="0" fontAlgn="base">
              <a:spcBef>
                <a:spcPts val="0"/>
              </a:spcBef>
              <a:spcAft>
                <a:spcPct val="0"/>
              </a:spcAft>
              <a:buNone/>
            </a:pPr>
            <a:r>
              <a:rPr lang="en-US" sz="1800" dirty="0">
                <a:solidFill>
                  <a:srgbClr val="FFFFFF"/>
                </a:solidFill>
                <a:latin typeface="Arial"/>
                <a:ea typeface="ＭＳ Ｐゴシック"/>
                <a:cs typeface="Arial"/>
              </a:rPr>
              <a:t>P=0.001</a:t>
            </a:r>
            <a:br>
              <a:rPr lang="en-US" sz="1800" dirty="0">
                <a:solidFill>
                  <a:srgbClr val="FFFFFF"/>
                </a:solidFill>
                <a:latin typeface="Arial"/>
                <a:ea typeface="ＭＳ Ｐゴシック"/>
                <a:cs typeface="Arial"/>
              </a:rPr>
            </a:br>
            <a:r>
              <a:rPr lang="en-US" sz="1800" dirty="0">
                <a:solidFill>
                  <a:srgbClr val="FFFFFF"/>
                </a:solidFill>
                <a:latin typeface="Arial"/>
                <a:ea typeface="ＭＳ Ｐゴシック"/>
                <a:cs typeface="Arial"/>
              </a:rPr>
              <a:t>for each 0.5 ng/mL increase in baseline digoxin concentrations</a:t>
            </a:r>
            <a:endParaRPr lang="en-GB" sz="1800" dirty="0">
              <a:solidFill>
                <a:srgbClr val="FFFFFF"/>
              </a:solidFill>
              <a:latin typeface="Arial"/>
              <a:ea typeface="ＭＳ Ｐゴシック"/>
              <a:cs typeface="Arial"/>
            </a:endParaRPr>
          </a:p>
        </p:txBody>
      </p:sp>
    </p:spTree>
    <p:extLst>
      <p:ext uri="{BB962C8B-B14F-4D97-AF65-F5344CB8AC3E}">
        <p14:creationId xmlns:p14="http://schemas.microsoft.com/office/powerpoint/2010/main" val="90146833"/>
      </p:ext>
    </p:extLst>
  </p:cSld>
  <p:clrMapOvr>
    <a:masterClrMapping/>
  </p:clrMapOvr>
  <p:transition>
    <p:wipe dir="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88263-DFBC-48BC-8ECC-552517F4797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E32A03E2-2C45-4843-A3A8-9F78928DAA22}"/>
              </a:ext>
            </a:extLst>
          </p:cNvPr>
          <p:cNvPicPr>
            <a:picLocks noGrp="1" noChangeAspect="1"/>
          </p:cNvPicPr>
          <p:nvPr>
            <p:ph idx="1"/>
          </p:nvPr>
        </p:nvPicPr>
        <p:blipFill>
          <a:blip r:embed="rId2"/>
          <a:stretch>
            <a:fillRect/>
          </a:stretch>
        </p:blipFill>
        <p:spPr>
          <a:xfrm>
            <a:off x="1524000" y="2638"/>
            <a:ext cx="7636429" cy="6855362"/>
          </a:xfrm>
          <a:prstGeom prst="rect">
            <a:avLst/>
          </a:prstGeom>
        </p:spPr>
      </p:pic>
    </p:spTree>
    <p:extLst>
      <p:ext uri="{BB962C8B-B14F-4D97-AF65-F5344CB8AC3E}">
        <p14:creationId xmlns:p14="http://schemas.microsoft.com/office/powerpoint/2010/main" val="531547058"/>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B09BC-3868-4CFF-99AD-5BA5007E68FF}"/>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7169810-89AF-4906-9F64-2FB390C4895D}"/>
              </a:ext>
            </a:extLst>
          </p:cNvPr>
          <p:cNvPicPr>
            <a:picLocks noGrp="1" noChangeAspect="1"/>
          </p:cNvPicPr>
          <p:nvPr>
            <p:ph idx="1"/>
          </p:nvPr>
        </p:nvPicPr>
        <p:blipFill>
          <a:blip r:embed="rId2"/>
          <a:stretch>
            <a:fillRect/>
          </a:stretch>
        </p:blipFill>
        <p:spPr>
          <a:xfrm>
            <a:off x="-45310" y="1828800"/>
            <a:ext cx="9234618" cy="4876800"/>
          </a:xfrm>
          <a:prstGeom prst="rect">
            <a:avLst/>
          </a:prstGeom>
        </p:spPr>
      </p:pic>
    </p:spTree>
    <p:extLst>
      <p:ext uri="{BB962C8B-B14F-4D97-AF65-F5344CB8AC3E}">
        <p14:creationId xmlns:p14="http://schemas.microsoft.com/office/powerpoint/2010/main" val="455191672"/>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03BA-DAAA-4AD4-AF71-4A832D3205B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74DBD2B5-1E25-4180-89C7-86C4D613A6ED}"/>
              </a:ext>
            </a:extLst>
          </p:cNvPr>
          <p:cNvPicPr>
            <a:picLocks noGrp="1" noChangeAspect="1"/>
          </p:cNvPicPr>
          <p:nvPr>
            <p:ph idx="1"/>
          </p:nvPr>
        </p:nvPicPr>
        <p:blipFill>
          <a:blip r:embed="rId2"/>
          <a:stretch>
            <a:fillRect/>
          </a:stretch>
        </p:blipFill>
        <p:spPr>
          <a:xfrm>
            <a:off x="0" y="1111503"/>
            <a:ext cx="9144000" cy="5746497"/>
          </a:xfrm>
          <a:prstGeom prst="rect">
            <a:avLst/>
          </a:prstGeom>
        </p:spPr>
      </p:pic>
    </p:spTree>
    <p:extLst>
      <p:ext uri="{BB962C8B-B14F-4D97-AF65-F5344CB8AC3E}">
        <p14:creationId xmlns:p14="http://schemas.microsoft.com/office/powerpoint/2010/main" val="1548410728"/>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94E4C-39B2-42AC-A105-4B3A9CE20615}"/>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941A942-BDE9-43D2-8F02-874E46D2EEDB}"/>
              </a:ext>
            </a:extLst>
          </p:cNvPr>
          <p:cNvPicPr>
            <a:picLocks noGrp="1" noChangeAspect="1"/>
          </p:cNvPicPr>
          <p:nvPr>
            <p:ph idx="1"/>
          </p:nvPr>
        </p:nvPicPr>
        <p:blipFill>
          <a:blip r:embed="rId2"/>
          <a:stretch>
            <a:fillRect/>
          </a:stretch>
        </p:blipFill>
        <p:spPr>
          <a:xfrm>
            <a:off x="2209800" y="17723"/>
            <a:ext cx="5715000" cy="6853765"/>
          </a:xfrm>
          <a:prstGeom prst="rect">
            <a:avLst/>
          </a:prstGeom>
        </p:spPr>
      </p:pic>
    </p:spTree>
    <p:extLst>
      <p:ext uri="{BB962C8B-B14F-4D97-AF65-F5344CB8AC3E}">
        <p14:creationId xmlns:p14="http://schemas.microsoft.com/office/powerpoint/2010/main" val="297123729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GDMT</a:t>
            </a:r>
            <a:br>
              <a:rPr lang="en-US" dirty="0"/>
            </a:br>
            <a:r>
              <a:rPr lang="en-US" dirty="0"/>
              <a:t>Where is the Evidence?</a:t>
            </a:r>
          </a:p>
        </p:txBody>
      </p:sp>
      <p:sp>
        <p:nvSpPr>
          <p:cNvPr id="5" name="Content Placeholder 4"/>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id="{E310714E-7E95-4499-AB06-620CEF793CC9}"/>
              </a:ext>
            </a:extLst>
          </p:cNvPr>
          <p:cNvPicPr>
            <a:picLocks noChangeAspect="1"/>
          </p:cNvPicPr>
          <p:nvPr/>
        </p:nvPicPr>
        <p:blipFill>
          <a:blip r:embed="rId2"/>
          <a:stretch>
            <a:fillRect/>
          </a:stretch>
        </p:blipFill>
        <p:spPr>
          <a:xfrm>
            <a:off x="-7536" y="1828800"/>
            <a:ext cx="9144000" cy="4636824"/>
          </a:xfrm>
          <a:prstGeom prst="rect">
            <a:avLst/>
          </a:prstGeom>
        </p:spPr>
      </p:pic>
      <p:grpSp>
        <p:nvGrpSpPr>
          <p:cNvPr id="7" name="Group 6">
            <a:extLst>
              <a:ext uri="{FF2B5EF4-FFF2-40B4-BE49-F238E27FC236}">
                <a16:creationId xmlns:a16="http://schemas.microsoft.com/office/drawing/2014/main" id="{057CFB0C-2192-4E57-BC3D-45C995459536}"/>
              </a:ext>
            </a:extLst>
          </p:cNvPr>
          <p:cNvGrpSpPr/>
          <p:nvPr/>
        </p:nvGrpSpPr>
        <p:grpSpPr>
          <a:xfrm>
            <a:off x="76200" y="1066800"/>
            <a:ext cx="2590800" cy="1629728"/>
            <a:chOff x="304800" y="2743200"/>
            <a:chExt cx="2590800" cy="1629728"/>
          </a:xfrm>
        </p:grpSpPr>
        <p:sp>
          <p:nvSpPr>
            <p:cNvPr id="8" name="Rounded Rectangular Callout 3">
              <a:extLst>
                <a:ext uri="{FF2B5EF4-FFF2-40B4-BE49-F238E27FC236}">
                  <a16:creationId xmlns:a16="http://schemas.microsoft.com/office/drawing/2014/main" id="{F9E8132B-F67B-44DD-A7C9-CDD973F64336}"/>
                </a:ext>
              </a:extLst>
            </p:cNvPr>
            <p:cNvSpPr/>
            <p:nvPr/>
          </p:nvSpPr>
          <p:spPr bwMode="auto">
            <a:xfrm>
              <a:off x="304800" y="2743200"/>
              <a:ext cx="2590800" cy="1600200"/>
            </a:xfrm>
            <a:prstGeom prst="wedgeRoundRectCallout">
              <a:avLst>
                <a:gd name="adj1" fmla="val 49933"/>
                <a:gd name="adj2" fmla="val 128544"/>
                <a:gd name="adj3" fmla="val 16667"/>
              </a:avLst>
            </a:prstGeom>
            <a:solidFill>
              <a:schemeClr val="bg1"/>
            </a:solid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 charset="0"/>
                <a:cs typeface="Arial" charset="0"/>
              </a:endParaRPr>
            </a:p>
          </p:txBody>
        </p:sp>
        <p:sp>
          <p:nvSpPr>
            <p:cNvPr id="9" name="TextBox 8">
              <a:extLst>
                <a:ext uri="{FF2B5EF4-FFF2-40B4-BE49-F238E27FC236}">
                  <a16:creationId xmlns:a16="http://schemas.microsoft.com/office/drawing/2014/main" id="{313CB486-45E8-42D1-8AF0-8DBEB70EFA79}"/>
                </a:ext>
              </a:extLst>
            </p:cNvPr>
            <p:cNvSpPr txBox="1"/>
            <p:nvPr/>
          </p:nvSpPr>
          <p:spPr>
            <a:xfrm>
              <a:off x="381000" y="2895600"/>
              <a:ext cx="2438400" cy="1477328"/>
            </a:xfrm>
            <a:prstGeom prst="rect">
              <a:avLst/>
            </a:prstGeom>
            <a:noFill/>
          </p:spPr>
          <p:txBody>
            <a:bodyPr wrap="square" rtlCol="0">
              <a:spAutoFit/>
            </a:bodyPr>
            <a:lstStyle/>
            <a:p>
              <a:r>
                <a:rPr lang="en-US" dirty="0"/>
                <a:t>There is no evidence for </a:t>
              </a:r>
              <a:r>
                <a:rPr lang="en-US" dirty="0" err="1"/>
                <a:t>ACEi</a:t>
              </a:r>
              <a:r>
                <a:rPr lang="en-US" dirty="0"/>
                <a:t>, BB* or MRA in the absence of background DIGOXIN therapy!!!</a:t>
              </a:r>
            </a:p>
          </p:txBody>
        </p:sp>
      </p:grpSp>
      <p:sp>
        <p:nvSpPr>
          <p:cNvPr id="4" name="TextBox 3">
            <a:extLst>
              <a:ext uri="{FF2B5EF4-FFF2-40B4-BE49-F238E27FC236}">
                <a16:creationId xmlns:a16="http://schemas.microsoft.com/office/drawing/2014/main" id="{EF6C28C0-1E0B-406D-A8BF-A6DA6F6EE0C4}"/>
              </a:ext>
            </a:extLst>
          </p:cNvPr>
          <p:cNvSpPr txBox="1"/>
          <p:nvPr/>
        </p:nvSpPr>
        <p:spPr>
          <a:xfrm>
            <a:off x="228600" y="3352800"/>
            <a:ext cx="1066800" cy="830997"/>
          </a:xfrm>
          <a:prstGeom prst="rect">
            <a:avLst/>
          </a:prstGeom>
          <a:noFill/>
        </p:spPr>
        <p:txBody>
          <a:bodyPr wrap="square" rtlCol="0">
            <a:spAutoFit/>
          </a:bodyPr>
          <a:lstStyle/>
          <a:p>
            <a:r>
              <a:rPr lang="en-US" sz="1200" dirty="0"/>
              <a:t>Unpublished CIBIS 2 data-no DIGOXIN interaction.</a:t>
            </a:r>
          </a:p>
        </p:txBody>
      </p:sp>
    </p:spTree>
    <p:extLst>
      <p:ext uri="{BB962C8B-B14F-4D97-AF65-F5344CB8AC3E}">
        <p14:creationId xmlns:p14="http://schemas.microsoft.com/office/powerpoint/2010/main" val="2510780924"/>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A474B-FF9A-4643-B81F-B1B4B652ADE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C012812-E873-41A5-959F-73220FFB51C8}"/>
              </a:ext>
            </a:extLst>
          </p:cNvPr>
          <p:cNvPicPr>
            <a:picLocks noGrp="1" noChangeAspect="1"/>
          </p:cNvPicPr>
          <p:nvPr>
            <p:ph idx="1"/>
          </p:nvPr>
        </p:nvPicPr>
        <p:blipFill>
          <a:blip r:embed="rId2"/>
          <a:stretch>
            <a:fillRect/>
          </a:stretch>
        </p:blipFill>
        <p:spPr>
          <a:xfrm>
            <a:off x="2438400" y="-76673"/>
            <a:ext cx="5181600" cy="6995961"/>
          </a:xfrm>
          <a:prstGeom prst="rect">
            <a:avLst/>
          </a:prstGeom>
        </p:spPr>
      </p:pic>
    </p:spTree>
    <p:extLst>
      <p:ext uri="{BB962C8B-B14F-4D97-AF65-F5344CB8AC3E}">
        <p14:creationId xmlns:p14="http://schemas.microsoft.com/office/powerpoint/2010/main" val="1921963456"/>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Digoxin in Right Heart Failure</a:t>
            </a:r>
          </a:p>
        </p:txBody>
      </p:sp>
      <p:pic>
        <p:nvPicPr>
          <p:cNvPr id="25603"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06115"/>
            <a:ext cx="8381999" cy="5158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8742338"/>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66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20485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5995032"/>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6DD32-270F-4B33-86EC-DEB931DB0465}"/>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3814B3F-4ADA-452B-9FEC-022A3B2F8100}"/>
              </a:ext>
            </a:extLst>
          </p:cNvPr>
          <p:cNvPicPr>
            <a:picLocks noGrp="1" noChangeAspect="1"/>
          </p:cNvPicPr>
          <p:nvPr>
            <p:ph idx="1"/>
          </p:nvPr>
        </p:nvPicPr>
        <p:blipFill>
          <a:blip r:embed="rId2"/>
          <a:stretch>
            <a:fillRect/>
          </a:stretch>
        </p:blipFill>
        <p:spPr>
          <a:xfrm>
            <a:off x="609600" y="457200"/>
            <a:ext cx="8469472" cy="6014037"/>
          </a:xfrm>
          <a:prstGeom prst="rect">
            <a:avLst/>
          </a:prstGeom>
        </p:spPr>
      </p:pic>
    </p:spTree>
    <p:extLst>
      <p:ext uri="{BB962C8B-B14F-4D97-AF65-F5344CB8AC3E}">
        <p14:creationId xmlns:p14="http://schemas.microsoft.com/office/powerpoint/2010/main" val="2185894110"/>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24AF1-7193-4952-8AC2-48C08FE9C02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9B03415-BF48-46AF-BE20-C1174FA3192A}"/>
              </a:ext>
            </a:extLst>
          </p:cNvPr>
          <p:cNvPicPr>
            <a:picLocks noGrp="1" noChangeAspect="1"/>
          </p:cNvPicPr>
          <p:nvPr>
            <p:ph idx="1"/>
          </p:nvPr>
        </p:nvPicPr>
        <p:blipFill>
          <a:blip r:embed="rId2"/>
          <a:stretch>
            <a:fillRect/>
          </a:stretch>
        </p:blipFill>
        <p:spPr>
          <a:xfrm>
            <a:off x="1447800" y="-1"/>
            <a:ext cx="7610806" cy="6850835"/>
          </a:xfrm>
          <a:prstGeom prst="rect">
            <a:avLst/>
          </a:prstGeom>
        </p:spPr>
      </p:pic>
      <p:sp>
        <p:nvSpPr>
          <p:cNvPr id="5" name="Rectangle 4">
            <a:extLst>
              <a:ext uri="{FF2B5EF4-FFF2-40B4-BE49-F238E27FC236}">
                <a16:creationId xmlns:a16="http://schemas.microsoft.com/office/drawing/2014/main" id="{918FAAB9-0597-489E-B77B-0FF093BDDD3F}"/>
              </a:ext>
            </a:extLst>
          </p:cNvPr>
          <p:cNvSpPr/>
          <p:nvPr/>
        </p:nvSpPr>
        <p:spPr bwMode="auto">
          <a:xfrm>
            <a:off x="5638800" y="4114800"/>
            <a:ext cx="1600200" cy="609600"/>
          </a:xfrm>
          <a:prstGeom prst="rect">
            <a:avLst/>
          </a:prstGeom>
          <a:noFill/>
          <a:ln w="38100" cap="flat" cmpd="sng" algn="ctr">
            <a:solidFill>
              <a:srgbClr val="FF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 charset="0"/>
              <a:cs typeface="Arial" charset="0"/>
            </a:endParaRPr>
          </a:p>
        </p:txBody>
      </p:sp>
    </p:spTree>
    <p:extLst>
      <p:ext uri="{BB962C8B-B14F-4D97-AF65-F5344CB8AC3E}">
        <p14:creationId xmlns:p14="http://schemas.microsoft.com/office/powerpoint/2010/main" val="4184825353"/>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51FA9-1E6E-48A0-8340-72BBD5237A2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DA4D981-14D9-497E-B117-5EA0B8EDEF9B}"/>
              </a:ext>
            </a:extLst>
          </p:cNvPr>
          <p:cNvPicPr>
            <a:picLocks noGrp="1" noChangeAspect="1"/>
          </p:cNvPicPr>
          <p:nvPr>
            <p:ph idx="1"/>
          </p:nvPr>
        </p:nvPicPr>
        <p:blipFill>
          <a:blip r:embed="rId2"/>
          <a:stretch>
            <a:fillRect/>
          </a:stretch>
        </p:blipFill>
        <p:spPr>
          <a:xfrm>
            <a:off x="-9331" y="228600"/>
            <a:ext cx="9153331" cy="6172200"/>
          </a:xfrm>
          <a:prstGeom prst="rect">
            <a:avLst/>
          </a:prstGeom>
          <a:solidFill>
            <a:schemeClr val="bg1"/>
          </a:solidFill>
        </p:spPr>
      </p:pic>
      <p:sp>
        <p:nvSpPr>
          <p:cNvPr id="5" name="Speech Bubble: Rectangle with Corners Rounded 4">
            <a:extLst>
              <a:ext uri="{FF2B5EF4-FFF2-40B4-BE49-F238E27FC236}">
                <a16:creationId xmlns:a16="http://schemas.microsoft.com/office/drawing/2014/main" id="{D35EEAB7-DF31-4F2C-81E3-429C39969E6D}"/>
              </a:ext>
            </a:extLst>
          </p:cNvPr>
          <p:cNvSpPr/>
          <p:nvPr/>
        </p:nvSpPr>
        <p:spPr bwMode="auto">
          <a:xfrm>
            <a:off x="304800" y="3124200"/>
            <a:ext cx="7696200" cy="838200"/>
          </a:xfrm>
          <a:prstGeom prst="wedgeRoundRectCallout">
            <a:avLst>
              <a:gd name="adj1" fmla="val 48162"/>
              <a:gd name="adj2" fmla="val 147707"/>
              <a:gd name="adj3" fmla="val 16667"/>
            </a:avLst>
          </a:prstGeom>
          <a:solidFill>
            <a:schemeClr val="bg1"/>
          </a:solidFill>
          <a:ln w="38100" cap="flat" cmpd="sng" algn="ctr">
            <a:solidFill>
              <a:srgbClr val="FF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 charset="0"/>
              <a:cs typeface="Arial" charset="0"/>
            </a:endParaRPr>
          </a:p>
        </p:txBody>
      </p:sp>
      <p:pic>
        <p:nvPicPr>
          <p:cNvPr id="6" name="Picture 5">
            <a:extLst>
              <a:ext uri="{FF2B5EF4-FFF2-40B4-BE49-F238E27FC236}">
                <a16:creationId xmlns:a16="http://schemas.microsoft.com/office/drawing/2014/main" id="{9010FB5D-1DB5-452A-AA36-C4BB7B777043}"/>
              </a:ext>
            </a:extLst>
          </p:cNvPr>
          <p:cNvPicPr>
            <a:picLocks noChangeAspect="1"/>
          </p:cNvPicPr>
          <p:nvPr/>
        </p:nvPicPr>
        <p:blipFill>
          <a:blip r:embed="rId3"/>
          <a:stretch>
            <a:fillRect/>
          </a:stretch>
        </p:blipFill>
        <p:spPr>
          <a:xfrm>
            <a:off x="381000" y="3315043"/>
            <a:ext cx="7543800" cy="571157"/>
          </a:xfrm>
          <a:prstGeom prst="rect">
            <a:avLst/>
          </a:prstGeom>
        </p:spPr>
      </p:pic>
    </p:spTree>
    <p:extLst>
      <p:ext uri="{BB962C8B-B14F-4D97-AF65-F5344CB8AC3E}">
        <p14:creationId xmlns:p14="http://schemas.microsoft.com/office/powerpoint/2010/main" val="1884634081"/>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57B38-D06F-45BE-B168-65589366D01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E72BBA3-B625-4483-B60B-72A90FF6B0C8}"/>
              </a:ext>
            </a:extLst>
          </p:cNvPr>
          <p:cNvPicPr>
            <a:picLocks noGrp="1" noChangeAspect="1"/>
          </p:cNvPicPr>
          <p:nvPr>
            <p:ph idx="1"/>
          </p:nvPr>
        </p:nvPicPr>
        <p:blipFill>
          <a:blip r:embed="rId2"/>
          <a:stretch>
            <a:fillRect/>
          </a:stretch>
        </p:blipFill>
        <p:spPr>
          <a:xfrm>
            <a:off x="2590800" y="-28521"/>
            <a:ext cx="4800600" cy="6925098"/>
          </a:xfrm>
          <a:prstGeom prst="rect">
            <a:avLst/>
          </a:prstGeom>
        </p:spPr>
      </p:pic>
      <p:sp>
        <p:nvSpPr>
          <p:cNvPr id="5" name="Rectangle 4">
            <a:extLst>
              <a:ext uri="{FF2B5EF4-FFF2-40B4-BE49-F238E27FC236}">
                <a16:creationId xmlns:a16="http://schemas.microsoft.com/office/drawing/2014/main" id="{BD00DBED-92FF-4570-96C8-AC06EC63FD1F}"/>
              </a:ext>
            </a:extLst>
          </p:cNvPr>
          <p:cNvSpPr/>
          <p:nvPr/>
        </p:nvSpPr>
        <p:spPr bwMode="auto">
          <a:xfrm>
            <a:off x="2743200" y="5486400"/>
            <a:ext cx="4114800" cy="609600"/>
          </a:xfrm>
          <a:prstGeom prst="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 charset="0"/>
              <a:cs typeface="Arial" charset="0"/>
            </a:endParaRPr>
          </a:p>
        </p:txBody>
      </p:sp>
      <p:sp>
        <p:nvSpPr>
          <p:cNvPr id="6" name="Speech Bubble: Rectangle with Corners Rounded 5">
            <a:extLst>
              <a:ext uri="{FF2B5EF4-FFF2-40B4-BE49-F238E27FC236}">
                <a16:creationId xmlns:a16="http://schemas.microsoft.com/office/drawing/2014/main" id="{9391A52E-C874-4828-ADDF-98B0B640E5DB}"/>
              </a:ext>
            </a:extLst>
          </p:cNvPr>
          <p:cNvSpPr/>
          <p:nvPr/>
        </p:nvSpPr>
        <p:spPr bwMode="auto">
          <a:xfrm>
            <a:off x="457200" y="2514600"/>
            <a:ext cx="7543800" cy="1524000"/>
          </a:xfrm>
          <a:prstGeom prst="wedgeRoundRectCallout">
            <a:avLst>
              <a:gd name="adj1" fmla="val 22585"/>
              <a:gd name="adj2" fmla="val 162376"/>
              <a:gd name="adj3" fmla="val 16667"/>
            </a:avLst>
          </a:prstGeom>
          <a:solidFill>
            <a:schemeClr val="bg1"/>
          </a:solidFill>
          <a:ln w="38100" cap="flat" cmpd="sng" algn="ctr">
            <a:solidFill>
              <a:srgbClr val="FF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 charset="0"/>
              <a:cs typeface="Arial" charset="0"/>
            </a:endParaRPr>
          </a:p>
        </p:txBody>
      </p:sp>
      <p:pic>
        <p:nvPicPr>
          <p:cNvPr id="7" name="Picture 6">
            <a:extLst>
              <a:ext uri="{FF2B5EF4-FFF2-40B4-BE49-F238E27FC236}">
                <a16:creationId xmlns:a16="http://schemas.microsoft.com/office/drawing/2014/main" id="{118ED0A7-FDFF-454D-9DA7-1F86763C4E22}"/>
              </a:ext>
            </a:extLst>
          </p:cNvPr>
          <p:cNvPicPr>
            <a:picLocks noChangeAspect="1"/>
          </p:cNvPicPr>
          <p:nvPr/>
        </p:nvPicPr>
        <p:blipFill>
          <a:blip r:embed="rId3"/>
          <a:stretch>
            <a:fillRect/>
          </a:stretch>
        </p:blipFill>
        <p:spPr>
          <a:xfrm>
            <a:off x="533400" y="2609850"/>
            <a:ext cx="7343775" cy="1333500"/>
          </a:xfrm>
          <a:prstGeom prst="rect">
            <a:avLst/>
          </a:prstGeom>
        </p:spPr>
      </p:pic>
    </p:spTree>
    <p:extLst>
      <p:ext uri="{BB962C8B-B14F-4D97-AF65-F5344CB8AC3E}">
        <p14:creationId xmlns:p14="http://schemas.microsoft.com/office/powerpoint/2010/main" val="798890861"/>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Digoxin Use: Conclusions</a:t>
            </a:r>
          </a:p>
        </p:txBody>
      </p:sp>
      <p:sp>
        <p:nvSpPr>
          <p:cNvPr id="3" name="Content Placeholder 2"/>
          <p:cNvSpPr>
            <a:spLocks noGrp="1"/>
          </p:cNvSpPr>
          <p:nvPr>
            <p:ph idx="1"/>
          </p:nvPr>
        </p:nvSpPr>
        <p:spPr/>
        <p:txBody>
          <a:bodyPr/>
          <a:lstStyle/>
          <a:p>
            <a:r>
              <a:rPr lang="en-US" dirty="0"/>
              <a:t>Digoxin use was baseline therapy for current “triple HF therapy” evidence</a:t>
            </a:r>
          </a:p>
          <a:p>
            <a:r>
              <a:rPr lang="en-US" dirty="0"/>
              <a:t>There is no evidence for contemporary HF therapy in the absence of Digoxin</a:t>
            </a:r>
          </a:p>
          <a:p>
            <a:r>
              <a:rPr lang="en-US" dirty="0"/>
              <a:t>Digoxin reduces HF hospitalization with neutral effect on mortality</a:t>
            </a:r>
          </a:p>
          <a:p>
            <a:r>
              <a:rPr lang="en-US" dirty="0"/>
              <a:t>In select cases: Class III-IV, low EF or Dig level &lt; 1.0 ng/mL (</a:t>
            </a:r>
            <a:r>
              <a:rPr lang="en-US" dirty="0" err="1"/>
              <a:t>HFrEF</a:t>
            </a:r>
            <a:r>
              <a:rPr lang="en-US" dirty="0"/>
              <a:t> and </a:t>
            </a:r>
            <a:r>
              <a:rPr lang="en-US" dirty="0" err="1"/>
              <a:t>HFpEF</a:t>
            </a:r>
            <a:r>
              <a:rPr lang="en-US" dirty="0"/>
              <a:t>), Digoxin reduces HF mortality</a:t>
            </a:r>
          </a:p>
        </p:txBody>
      </p:sp>
    </p:spTree>
    <p:extLst>
      <p:ext uri="{BB962C8B-B14F-4D97-AF65-F5344CB8AC3E}">
        <p14:creationId xmlns:p14="http://schemas.microsoft.com/office/powerpoint/2010/main" val="4065106408"/>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Digoxin Summary</a:t>
            </a:r>
          </a:p>
        </p:txBody>
      </p:sp>
      <p:sp>
        <p:nvSpPr>
          <p:cNvPr id="3" name="Content Placeholder 2"/>
          <p:cNvSpPr>
            <a:spLocks noGrp="1"/>
          </p:cNvSpPr>
          <p:nvPr>
            <p:ph idx="1"/>
          </p:nvPr>
        </p:nvSpPr>
        <p:spPr/>
        <p:txBody>
          <a:bodyPr/>
          <a:lstStyle/>
          <a:p>
            <a:r>
              <a:rPr lang="en-US" dirty="0"/>
              <a:t>Digoxin forms the baseline of all evidence based HF therapy</a:t>
            </a:r>
          </a:p>
          <a:p>
            <a:r>
              <a:rPr lang="en-US" dirty="0"/>
              <a:t>There is no evidence for ACE inhibition, beta blockade or use of spironolactone in the absence of digoxin</a:t>
            </a:r>
          </a:p>
          <a:p>
            <a:r>
              <a:rPr lang="en-US" dirty="0"/>
              <a:t>Digoxin is well tolerated, lowers HR, has no impact on BP or renal function</a:t>
            </a:r>
          </a:p>
        </p:txBody>
      </p:sp>
    </p:spTree>
    <p:extLst>
      <p:ext uri="{BB962C8B-B14F-4D97-AF65-F5344CB8AC3E}">
        <p14:creationId xmlns:p14="http://schemas.microsoft.com/office/powerpoint/2010/main" val="1217629389"/>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Digoxin Use: Conclusions</a:t>
            </a:r>
          </a:p>
        </p:txBody>
      </p:sp>
      <p:sp>
        <p:nvSpPr>
          <p:cNvPr id="3" name="Content Placeholder 2"/>
          <p:cNvSpPr>
            <a:spLocks noGrp="1"/>
          </p:cNvSpPr>
          <p:nvPr>
            <p:ph idx="1"/>
          </p:nvPr>
        </p:nvSpPr>
        <p:spPr/>
        <p:txBody>
          <a:bodyPr/>
          <a:lstStyle/>
          <a:p>
            <a:r>
              <a:rPr lang="en-US" dirty="0"/>
              <a:t>Digoxin levels &lt; 1.2 ng/mL are statistically safe</a:t>
            </a:r>
          </a:p>
          <a:p>
            <a:r>
              <a:rPr lang="en-US" dirty="0"/>
              <a:t>Eliminating Digoxin from the treatment of Class III-IV heart failure is </a:t>
            </a:r>
            <a:r>
              <a:rPr lang="en-US" b="1" dirty="0"/>
              <a:t>NOT EVIDENCE BASED</a:t>
            </a:r>
          </a:p>
          <a:p>
            <a:r>
              <a:rPr lang="en-US" dirty="0"/>
              <a:t>Digoxin is necessary to buttress LV function and allow patients to tolerate  “evidence based doses” of </a:t>
            </a:r>
            <a:r>
              <a:rPr lang="en-US" dirty="0" err="1"/>
              <a:t>ACEi</a:t>
            </a:r>
            <a:r>
              <a:rPr lang="en-US" dirty="0"/>
              <a:t>, BB or MRA</a:t>
            </a:r>
          </a:p>
        </p:txBody>
      </p:sp>
    </p:spTree>
    <p:extLst>
      <p:ext uri="{BB962C8B-B14F-4D97-AF65-F5344CB8AC3E}">
        <p14:creationId xmlns:p14="http://schemas.microsoft.com/office/powerpoint/2010/main" val="8010152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2800" dirty="0"/>
              <a:t>EBM: Is there any evidence for benefit of </a:t>
            </a:r>
            <a:br>
              <a:rPr lang="en-CA" sz="2800" dirty="0"/>
            </a:br>
            <a:r>
              <a:rPr lang="en-CA" sz="2800" dirty="0"/>
              <a:t>C+D+E in the absence of  baseline A+B therapy?</a:t>
            </a:r>
            <a:endParaRPr lang="en-CA" sz="2800" dirty="0">
              <a:solidFill>
                <a:schemeClr val="bg1"/>
              </a:solidFill>
            </a:endParaRPr>
          </a:p>
        </p:txBody>
      </p:sp>
      <p:graphicFrame>
        <p:nvGraphicFramePr>
          <p:cNvPr id="4" name="Content Placeholder 3"/>
          <p:cNvGraphicFramePr>
            <a:graphicFrameLocks noGrp="1"/>
          </p:cNvGraphicFramePr>
          <p:nvPr>
            <p:ph sz="half" idx="1"/>
            <p:extLst/>
          </p:nvPr>
        </p:nvGraphicFramePr>
        <p:xfrm>
          <a:off x="76200" y="1981200"/>
          <a:ext cx="48768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0" name="Content Placeholder 29"/>
          <p:cNvSpPr>
            <a:spLocks noGrp="1"/>
          </p:cNvSpPr>
          <p:nvPr>
            <p:ph sz="half" idx="2"/>
          </p:nvPr>
        </p:nvSpPr>
        <p:spPr/>
        <p:txBody>
          <a:bodyPr/>
          <a:lstStyle/>
          <a:p>
            <a:r>
              <a:rPr lang="en-US" sz="2400" dirty="0"/>
              <a:t>A+B = baseline standard of care</a:t>
            </a:r>
          </a:p>
          <a:p>
            <a:r>
              <a:rPr lang="en-US" sz="2400" dirty="0"/>
              <a:t>C validated on top of</a:t>
            </a:r>
          </a:p>
          <a:p>
            <a:pPr lvl="1"/>
            <a:r>
              <a:rPr lang="en-US" dirty="0"/>
              <a:t> A (68-70%)+B (85%)</a:t>
            </a:r>
          </a:p>
          <a:p>
            <a:r>
              <a:rPr lang="en-US" sz="2400" dirty="0"/>
              <a:t>D validated on top of</a:t>
            </a:r>
          </a:p>
          <a:p>
            <a:pPr lvl="1"/>
            <a:r>
              <a:rPr lang="en-US" dirty="0"/>
              <a:t> A (90%)+B (95%)+C (95%)</a:t>
            </a:r>
          </a:p>
          <a:p>
            <a:r>
              <a:rPr lang="en-US" sz="2400" dirty="0"/>
              <a:t>E validated on top of </a:t>
            </a:r>
          </a:p>
          <a:p>
            <a:pPr lvl="1"/>
            <a:r>
              <a:rPr lang="en-US" dirty="0"/>
              <a:t>A (72-75%) +B (100%) +C(95%)+D (10%)</a:t>
            </a:r>
          </a:p>
          <a:p>
            <a:endParaRPr lang="en-US" dirty="0"/>
          </a:p>
        </p:txBody>
      </p:sp>
      <p:cxnSp>
        <p:nvCxnSpPr>
          <p:cNvPr id="6" name="Straight Connector 5"/>
          <p:cNvCxnSpPr/>
          <p:nvPr/>
        </p:nvCxnSpPr>
        <p:spPr>
          <a:xfrm flipV="1">
            <a:off x="2514600" y="5486400"/>
            <a:ext cx="0" cy="609601"/>
          </a:xfrm>
          <a:prstGeom prst="line">
            <a:avLst/>
          </a:prstGeom>
          <a:ln w="38100"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8441207"/>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Digoxin Summary</a:t>
            </a:r>
          </a:p>
        </p:txBody>
      </p:sp>
      <p:sp>
        <p:nvSpPr>
          <p:cNvPr id="3" name="Content Placeholder 2"/>
          <p:cNvSpPr>
            <a:spLocks noGrp="1"/>
          </p:cNvSpPr>
          <p:nvPr>
            <p:ph idx="1"/>
          </p:nvPr>
        </p:nvSpPr>
        <p:spPr/>
        <p:txBody>
          <a:bodyPr/>
          <a:lstStyle/>
          <a:p>
            <a:r>
              <a:rPr lang="en-US" dirty="0"/>
              <a:t>Digoxin is mortality neutral in HF</a:t>
            </a:r>
          </a:p>
          <a:p>
            <a:r>
              <a:rPr lang="en-US" dirty="0"/>
              <a:t>Digoxin reduces hospitalization and death combined endpoint in HF</a:t>
            </a:r>
          </a:p>
          <a:p>
            <a:r>
              <a:rPr lang="en-US" dirty="0"/>
              <a:t>Digoxin withdrawal increases mortality</a:t>
            </a:r>
          </a:p>
          <a:p>
            <a:r>
              <a:rPr lang="en-US" dirty="0"/>
              <a:t>Digoxin reduces mortality and hospitalization in HF patients with low EF or with SDC &lt; 0.9 ng/mL</a:t>
            </a:r>
          </a:p>
          <a:p>
            <a:r>
              <a:rPr lang="en-US" dirty="0"/>
              <a:t>Digoxin use saves $$$</a:t>
            </a:r>
          </a:p>
        </p:txBody>
      </p:sp>
    </p:spTree>
    <p:extLst>
      <p:ext uri="{BB962C8B-B14F-4D97-AF65-F5344CB8AC3E}">
        <p14:creationId xmlns:p14="http://schemas.microsoft.com/office/powerpoint/2010/main" val="2949707996"/>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Digoxin Summary</a:t>
            </a:r>
          </a:p>
        </p:txBody>
      </p:sp>
      <p:sp>
        <p:nvSpPr>
          <p:cNvPr id="3" name="Content Placeholder 2"/>
          <p:cNvSpPr>
            <a:spLocks noGrp="1"/>
          </p:cNvSpPr>
          <p:nvPr>
            <p:ph idx="1"/>
          </p:nvPr>
        </p:nvSpPr>
        <p:spPr/>
        <p:txBody>
          <a:bodyPr/>
          <a:lstStyle/>
          <a:p>
            <a:r>
              <a:rPr lang="en-US" dirty="0"/>
              <a:t>Underuse of digoxin has been driven by misrepresentation of the evidence</a:t>
            </a:r>
          </a:p>
          <a:p>
            <a:r>
              <a:rPr lang="en-US" dirty="0"/>
              <a:t>Underuse of digoxin is driving HF admissions and readmissions</a:t>
            </a:r>
          </a:p>
          <a:p>
            <a:r>
              <a:rPr lang="en-US" dirty="0"/>
              <a:t>An entire generation of physicians has been trained falsely to avoid digoxin or use it as a last resort</a:t>
            </a:r>
          </a:p>
        </p:txBody>
      </p:sp>
    </p:spTree>
    <p:extLst>
      <p:ext uri="{BB962C8B-B14F-4D97-AF65-F5344CB8AC3E}">
        <p14:creationId xmlns:p14="http://schemas.microsoft.com/office/powerpoint/2010/main" val="1855895162"/>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7772400" cy="1143000"/>
          </a:xfrm>
        </p:spPr>
        <p:txBody>
          <a:bodyPr/>
          <a:lstStyle/>
          <a:p>
            <a:r>
              <a:rPr lang="en-CA" dirty="0"/>
              <a:t>How to Dose Digoxin</a:t>
            </a:r>
            <a:br>
              <a:rPr lang="en-CA" dirty="0"/>
            </a:br>
            <a:r>
              <a:rPr lang="en-CA" dirty="0"/>
              <a:t>Safely for HF</a:t>
            </a:r>
          </a:p>
        </p:txBody>
      </p:sp>
      <p:sp>
        <p:nvSpPr>
          <p:cNvPr id="3" name="Content Placeholder 2"/>
          <p:cNvSpPr>
            <a:spLocks noGrp="1"/>
          </p:cNvSpPr>
          <p:nvPr>
            <p:ph sz="half" idx="1"/>
          </p:nvPr>
        </p:nvSpPr>
        <p:spPr>
          <a:xfrm>
            <a:off x="685800" y="1752600"/>
            <a:ext cx="3810000" cy="4114800"/>
          </a:xfrm>
        </p:spPr>
        <p:txBody>
          <a:bodyPr/>
          <a:lstStyle/>
          <a:p>
            <a:r>
              <a:rPr lang="en-CA" dirty="0"/>
              <a:t>Administer orally for chronic HF-No need loading dose unless rapid atrial fibrillation</a:t>
            </a:r>
          </a:p>
          <a:p>
            <a:r>
              <a:rPr lang="en-CA" dirty="0"/>
              <a:t>Suggested  dosing:</a:t>
            </a:r>
          </a:p>
          <a:p>
            <a:pPr lvl="1"/>
            <a:r>
              <a:rPr lang="en-CA" dirty="0"/>
              <a:t>Patient </a:t>
            </a:r>
            <a:r>
              <a:rPr lang="en-CA" dirty="0">
                <a:sym typeface="Symbol"/>
              </a:rPr>
              <a:t> age 70 with normal renal function Rx 0.25 mg daily</a:t>
            </a:r>
          </a:p>
          <a:p>
            <a:pPr lvl="1"/>
            <a:r>
              <a:rPr lang="en-CA" dirty="0">
                <a:sym typeface="Symbol"/>
              </a:rPr>
              <a:t>Patient &gt; 70 or with mildly impaired renal function Rx 0.125 mg daily</a:t>
            </a:r>
          </a:p>
        </p:txBody>
      </p:sp>
      <p:sp>
        <p:nvSpPr>
          <p:cNvPr id="4" name="Content Placeholder 3"/>
          <p:cNvSpPr>
            <a:spLocks noGrp="1"/>
          </p:cNvSpPr>
          <p:nvPr>
            <p:ph sz="half" idx="2"/>
          </p:nvPr>
        </p:nvSpPr>
        <p:spPr>
          <a:xfrm>
            <a:off x="4648200" y="1752600"/>
            <a:ext cx="4038600" cy="4114800"/>
          </a:xfrm>
        </p:spPr>
        <p:txBody>
          <a:bodyPr/>
          <a:lstStyle/>
          <a:p>
            <a:pPr lvl="1"/>
            <a:r>
              <a:rPr lang="en-CA" dirty="0">
                <a:sym typeface="Symbol"/>
              </a:rPr>
              <a:t>Patient &gt; 70 with moderately impaired renal function or low body weight Rx 0.0625 mg daily or every 2</a:t>
            </a:r>
            <a:r>
              <a:rPr lang="en-CA" baseline="30000" dirty="0">
                <a:sym typeface="Symbol"/>
              </a:rPr>
              <a:t>nd</a:t>
            </a:r>
            <a:r>
              <a:rPr lang="en-CA" dirty="0">
                <a:sym typeface="Symbol"/>
              </a:rPr>
              <a:t> day</a:t>
            </a:r>
          </a:p>
          <a:p>
            <a:pPr lvl="1"/>
            <a:r>
              <a:rPr lang="en-CA" dirty="0">
                <a:sym typeface="Symbol"/>
              </a:rPr>
              <a:t>Use with caution in severe renal impairment</a:t>
            </a:r>
          </a:p>
          <a:p>
            <a:r>
              <a:rPr lang="en-CA" dirty="0">
                <a:sym typeface="Symbol"/>
              </a:rPr>
              <a:t>Monitor digoxin levels at 7-14 days and maintain level 0.5-0.7 ng/mL for arrhythmia safety</a:t>
            </a:r>
            <a:endParaRPr lang="en-CA" dirty="0"/>
          </a:p>
          <a:p>
            <a:endParaRPr lang="en-CA" dirty="0"/>
          </a:p>
        </p:txBody>
      </p:sp>
    </p:spTree>
    <p:extLst>
      <p:ext uri="{BB962C8B-B14F-4D97-AF65-F5344CB8AC3E}">
        <p14:creationId xmlns:p14="http://schemas.microsoft.com/office/powerpoint/2010/main" val="3801601430"/>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F5EA6-5874-492C-A3CD-AFB14ADEAC8D}"/>
              </a:ext>
            </a:extLst>
          </p:cNvPr>
          <p:cNvSpPr>
            <a:spLocks noGrp="1"/>
          </p:cNvSpPr>
          <p:nvPr>
            <p:ph type="title"/>
          </p:nvPr>
        </p:nvSpPr>
        <p:spPr/>
        <p:txBody>
          <a:bodyPr/>
          <a:lstStyle/>
          <a:p>
            <a:r>
              <a:rPr lang="en-US" dirty="0"/>
              <a:t>Use </a:t>
            </a:r>
            <a:r>
              <a:rPr lang="en-US" dirty="0" err="1"/>
              <a:t>DigCalc</a:t>
            </a:r>
            <a:r>
              <a:rPr lang="en-US" dirty="0"/>
              <a:t> to Estimate </a:t>
            </a:r>
            <a:br>
              <a:rPr lang="en-US" dirty="0"/>
            </a:br>
            <a:r>
              <a:rPr lang="en-US" dirty="0"/>
              <a:t>Trough Digoxin levels</a:t>
            </a:r>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837" y="1733550"/>
            <a:ext cx="6410325"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hlinkClick r:id="rId3"/>
            <a:extLst>
              <a:ext uri="{FF2B5EF4-FFF2-40B4-BE49-F238E27FC236}">
                <a16:creationId xmlns:a16="http://schemas.microsoft.com/office/drawing/2014/main" id="{111C26A4-C4F3-4BBC-9022-F2004DB044A8}"/>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688360" y="2286000"/>
            <a:ext cx="469364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a:extLst>
              <a:ext uri="{FF2B5EF4-FFF2-40B4-BE49-F238E27FC236}">
                <a16:creationId xmlns:a16="http://schemas.microsoft.com/office/drawing/2014/main" id="{57D976B4-45A2-4C75-B9C4-94E8B4594EE0}"/>
              </a:ext>
            </a:extLst>
          </p:cNvPr>
          <p:cNvSpPr/>
          <p:nvPr/>
        </p:nvSpPr>
        <p:spPr bwMode="auto">
          <a:xfrm>
            <a:off x="4419600" y="5791200"/>
            <a:ext cx="533400" cy="304800"/>
          </a:xfrm>
          <a:prstGeom prst="ellipse">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 charset="0"/>
              <a:cs typeface="Arial" charset="0"/>
            </a:endParaRPr>
          </a:p>
        </p:txBody>
      </p:sp>
      <p:sp>
        <p:nvSpPr>
          <p:cNvPr id="5" name="TextBox 4">
            <a:extLst>
              <a:ext uri="{FF2B5EF4-FFF2-40B4-BE49-F238E27FC236}">
                <a16:creationId xmlns:a16="http://schemas.microsoft.com/office/drawing/2014/main" id="{B89CEB5A-C7FC-4768-97B6-DDF95EF89669}"/>
              </a:ext>
            </a:extLst>
          </p:cNvPr>
          <p:cNvSpPr txBox="1"/>
          <p:nvPr/>
        </p:nvSpPr>
        <p:spPr>
          <a:xfrm>
            <a:off x="533400" y="2514600"/>
            <a:ext cx="2971800"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Use only the CHF calculator [even for AFIB]</a:t>
            </a:r>
          </a:p>
          <a:p>
            <a:pPr marL="285750" indent="-285750">
              <a:buFont typeface="Arial" panose="020B0604020202020204" pitchFamily="34" charset="0"/>
              <a:buChar char="•"/>
            </a:pPr>
            <a:r>
              <a:rPr lang="en-US" sz="2800" dirty="0">
                <a:solidFill>
                  <a:schemeClr val="bg1"/>
                </a:solidFill>
              </a:rPr>
              <a:t>Factor in a 30% safety margin</a:t>
            </a:r>
          </a:p>
        </p:txBody>
      </p:sp>
      <p:sp>
        <p:nvSpPr>
          <p:cNvPr id="10" name="Oval 9">
            <a:extLst>
              <a:ext uri="{FF2B5EF4-FFF2-40B4-BE49-F238E27FC236}">
                <a16:creationId xmlns:a16="http://schemas.microsoft.com/office/drawing/2014/main" id="{205FC5EA-0E76-4599-843B-7CA0BB6CDA83}"/>
              </a:ext>
            </a:extLst>
          </p:cNvPr>
          <p:cNvSpPr/>
          <p:nvPr/>
        </p:nvSpPr>
        <p:spPr bwMode="auto">
          <a:xfrm>
            <a:off x="2362200" y="1733549"/>
            <a:ext cx="1600200" cy="591681"/>
          </a:xfrm>
          <a:prstGeom prst="ellipse">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 charset="0"/>
              <a:cs typeface="Arial" charset="0"/>
            </a:endParaRPr>
          </a:p>
        </p:txBody>
      </p:sp>
    </p:spTree>
    <p:extLst>
      <p:ext uri="{BB962C8B-B14F-4D97-AF65-F5344CB8AC3E}">
        <p14:creationId xmlns:p14="http://schemas.microsoft.com/office/powerpoint/2010/main" val="621034792"/>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332C0962-48D4-4C93-81DD-24689AE6C4AE}"/>
              </a:ext>
            </a:extLst>
          </p:cNvPr>
          <p:cNvPicPr>
            <a:picLocks noGrp="1" noChangeAspect="1"/>
          </p:cNvPicPr>
          <p:nvPr>
            <p:ph sz="half" idx="2"/>
          </p:nvPr>
        </p:nvPicPr>
        <p:blipFill>
          <a:blip r:embed="rId2"/>
          <a:stretch>
            <a:fillRect/>
          </a:stretch>
        </p:blipFill>
        <p:spPr>
          <a:xfrm>
            <a:off x="4689346" y="2057400"/>
            <a:ext cx="4454654" cy="4069601"/>
          </a:xfrm>
          <a:prstGeom prst="rect">
            <a:avLst/>
          </a:prstGeom>
        </p:spPr>
      </p:pic>
      <p:sp>
        <p:nvSpPr>
          <p:cNvPr id="4" name="Title 3">
            <a:extLst>
              <a:ext uri="{FF2B5EF4-FFF2-40B4-BE49-F238E27FC236}">
                <a16:creationId xmlns:a16="http://schemas.microsoft.com/office/drawing/2014/main" id="{3B6041CA-1790-4A09-9389-188ECC2040B8}"/>
              </a:ext>
            </a:extLst>
          </p:cNvPr>
          <p:cNvSpPr>
            <a:spLocks noGrp="1"/>
          </p:cNvSpPr>
          <p:nvPr>
            <p:ph type="title"/>
          </p:nvPr>
        </p:nvSpPr>
        <p:spPr/>
        <p:txBody>
          <a:bodyPr/>
          <a:lstStyle/>
          <a:p>
            <a:r>
              <a:rPr lang="en-US" dirty="0"/>
              <a:t>Target trough Digoxin level </a:t>
            </a:r>
            <a:br>
              <a:rPr lang="en-US" dirty="0"/>
            </a:br>
            <a:r>
              <a:rPr lang="en-US" dirty="0"/>
              <a:t>for 30% safety margin</a:t>
            </a:r>
          </a:p>
        </p:txBody>
      </p:sp>
      <p:pic>
        <p:nvPicPr>
          <p:cNvPr id="7" name="Content Placeholder 6">
            <a:extLst>
              <a:ext uri="{FF2B5EF4-FFF2-40B4-BE49-F238E27FC236}">
                <a16:creationId xmlns:a16="http://schemas.microsoft.com/office/drawing/2014/main" id="{401A60D8-90CE-4EF5-B945-B0C90F078F6A}"/>
              </a:ext>
            </a:extLst>
          </p:cNvPr>
          <p:cNvPicPr>
            <a:picLocks noGrp="1" noChangeAspect="1"/>
          </p:cNvPicPr>
          <p:nvPr>
            <p:ph sz="half" idx="1"/>
          </p:nvPr>
        </p:nvPicPr>
        <p:blipFill>
          <a:blip r:embed="rId3"/>
          <a:stretch>
            <a:fillRect/>
          </a:stretch>
        </p:blipFill>
        <p:spPr>
          <a:xfrm>
            <a:off x="0" y="2057399"/>
            <a:ext cx="4689346" cy="4069601"/>
          </a:xfrm>
          <a:prstGeom prst="rect">
            <a:avLst/>
          </a:prstGeom>
        </p:spPr>
      </p:pic>
    </p:spTree>
    <p:extLst>
      <p:ext uri="{BB962C8B-B14F-4D97-AF65-F5344CB8AC3E}">
        <p14:creationId xmlns:p14="http://schemas.microsoft.com/office/powerpoint/2010/main" val="1484922836"/>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noFill/>
          <a:ln w="28575">
            <a:noFill/>
          </a:ln>
          <a:effectLst>
            <a:glow rad="63500">
              <a:schemeClr val="accent1">
                <a:satMod val="175000"/>
                <a:alpha val="40000"/>
              </a:schemeClr>
            </a:glow>
          </a:effectLst>
        </p:spPr>
        <p:txBody>
          <a:bodyPr/>
          <a:lstStyle/>
          <a:p>
            <a:r>
              <a:rPr lang="en-CA" sz="3200" dirty="0"/>
              <a:t>Two Pre-Discharge Interventions Will Change the Face of HF Management and Outcome</a:t>
            </a:r>
          </a:p>
        </p:txBody>
      </p:sp>
      <p:sp>
        <p:nvSpPr>
          <p:cNvPr id="3" name="Content Placeholder 2"/>
          <p:cNvSpPr>
            <a:spLocks noGrp="1"/>
          </p:cNvSpPr>
          <p:nvPr>
            <p:ph idx="1"/>
          </p:nvPr>
        </p:nvSpPr>
        <p:spPr>
          <a:xfrm>
            <a:off x="685800" y="1828800"/>
            <a:ext cx="7772400" cy="4114800"/>
          </a:xfrm>
        </p:spPr>
        <p:txBody>
          <a:bodyPr/>
          <a:lstStyle/>
          <a:p>
            <a:r>
              <a:rPr lang="en-CA" sz="2800" dirty="0"/>
              <a:t>Digoxin for HF with EF &lt; 35%</a:t>
            </a:r>
          </a:p>
          <a:p>
            <a:pPr lvl="1"/>
            <a:r>
              <a:rPr lang="en-CA" dirty="0"/>
              <a:t>Monitor and maintain digoxin levels &lt; 1.0 ng/ml</a:t>
            </a:r>
          </a:p>
          <a:p>
            <a:r>
              <a:rPr lang="en-CA" sz="2800" b="1" dirty="0">
                <a:solidFill>
                  <a:srgbClr val="FFC000"/>
                </a:solidFill>
                <a:sym typeface="Symbol"/>
              </a:rPr>
              <a:t>Use </a:t>
            </a:r>
            <a:r>
              <a:rPr lang="en-CA" sz="2800" b="1" u="sng" dirty="0">
                <a:solidFill>
                  <a:srgbClr val="FFC000"/>
                </a:solidFill>
                <a:sym typeface="Symbol"/>
              </a:rPr>
              <a:t>appropriate</a:t>
            </a:r>
            <a:r>
              <a:rPr lang="en-CA" sz="2800" b="1" dirty="0">
                <a:solidFill>
                  <a:srgbClr val="FFC000"/>
                </a:solidFill>
                <a:sym typeface="Symbol"/>
              </a:rPr>
              <a:t> -blocker dosing in the elderly </a:t>
            </a:r>
            <a:endParaRPr lang="en-CA" sz="2800" b="1" dirty="0">
              <a:solidFill>
                <a:srgbClr val="FFC000"/>
              </a:solidFill>
            </a:endParaRPr>
          </a:p>
          <a:p>
            <a:pPr lvl="1"/>
            <a:r>
              <a:rPr lang="en-CA" b="1" dirty="0">
                <a:solidFill>
                  <a:srgbClr val="FFC000"/>
                </a:solidFill>
                <a:sym typeface="Symbol"/>
              </a:rPr>
              <a:t>-blocker initiation but </a:t>
            </a:r>
            <a:r>
              <a:rPr lang="en-CA" b="1" u="sng" dirty="0">
                <a:solidFill>
                  <a:srgbClr val="FFC000"/>
                </a:solidFill>
                <a:sym typeface="Symbol"/>
              </a:rPr>
              <a:t>AVOID</a:t>
            </a:r>
            <a:r>
              <a:rPr lang="en-CA" b="1" dirty="0">
                <a:solidFill>
                  <a:srgbClr val="FFC000"/>
                </a:solidFill>
                <a:sym typeface="Symbol"/>
              </a:rPr>
              <a:t> FORCED IN-PATIENT TITRATION</a:t>
            </a:r>
          </a:p>
          <a:p>
            <a:pPr lvl="1"/>
            <a:r>
              <a:rPr lang="en-CA" b="1" dirty="0">
                <a:solidFill>
                  <a:srgbClr val="FFC000"/>
                </a:solidFill>
                <a:sym typeface="Symbol"/>
              </a:rPr>
              <a:t>Down titration for worsening HF</a:t>
            </a:r>
          </a:p>
          <a:p>
            <a:pPr lvl="1"/>
            <a:r>
              <a:rPr lang="en-CA" b="1" dirty="0">
                <a:sym typeface="Symbol"/>
              </a:rPr>
              <a:t>Avoid in severe AS/MR/AR/PHTN/RHF</a:t>
            </a:r>
          </a:p>
          <a:p>
            <a:pPr lvl="2"/>
            <a:r>
              <a:rPr lang="en-CA" b="1" dirty="0">
                <a:sym typeface="Symbol"/>
              </a:rPr>
              <a:t>No evidence of outcome benefit</a:t>
            </a:r>
          </a:p>
        </p:txBody>
      </p:sp>
    </p:spTree>
    <p:extLst>
      <p:ext uri="{BB962C8B-B14F-4D97-AF65-F5344CB8AC3E}">
        <p14:creationId xmlns:p14="http://schemas.microsoft.com/office/powerpoint/2010/main" val="3351625231"/>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629" y="1776954"/>
            <a:ext cx="9139335" cy="3139354"/>
          </a:xfrm>
          <a:prstGeom prst="rect">
            <a:avLst/>
          </a:prstGeom>
        </p:spPr>
      </p:pic>
    </p:spTree>
    <p:extLst>
      <p:ext uri="{BB962C8B-B14F-4D97-AF65-F5344CB8AC3E}">
        <p14:creationId xmlns:p14="http://schemas.microsoft.com/office/powerpoint/2010/main" val="38727540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 y="609601"/>
            <a:ext cx="9154870" cy="5714999"/>
          </a:xfrm>
          <a:prstGeom prst="rect">
            <a:avLst/>
          </a:prstGeom>
        </p:spPr>
      </p:pic>
    </p:spTree>
    <p:extLst>
      <p:ext uri="{BB962C8B-B14F-4D97-AF65-F5344CB8AC3E}">
        <p14:creationId xmlns:p14="http://schemas.microsoft.com/office/powerpoint/2010/main" val="2986876082"/>
      </p:ext>
    </p:extLst>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533400" y="2590800"/>
            <a:ext cx="6591507" cy="4114800"/>
          </a:xfrm>
          <a:prstGeom prst="rect">
            <a:avLst/>
          </a:prstGeom>
        </p:spPr>
      </p:pic>
      <p:grpSp>
        <p:nvGrpSpPr>
          <p:cNvPr id="4" name="Group 3"/>
          <p:cNvGrpSpPr/>
          <p:nvPr/>
        </p:nvGrpSpPr>
        <p:grpSpPr>
          <a:xfrm>
            <a:off x="1371600" y="81022"/>
            <a:ext cx="7543800" cy="2485877"/>
            <a:chOff x="1447800" y="1781323"/>
            <a:chExt cx="7543800" cy="2485877"/>
          </a:xfrm>
        </p:grpSpPr>
        <p:sp>
          <p:nvSpPr>
            <p:cNvPr id="5" name="Speech Bubble: Rectangle with Corners Rounded 4"/>
            <p:cNvSpPr/>
            <p:nvPr/>
          </p:nvSpPr>
          <p:spPr bwMode="auto">
            <a:xfrm>
              <a:off x="1447800" y="1781323"/>
              <a:ext cx="7543800" cy="2485877"/>
            </a:xfrm>
            <a:prstGeom prst="wedgeRoundRectCallout">
              <a:avLst>
                <a:gd name="adj1" fmla="val -36648"/>
                <a:gd name="adj2" fmla="val 134072"/>
                <a:gd name="adj3" fmla="val 16667"/>
              </a:avLst>
            </a:prstGeom>
            <a:solidFill>
              <a:srgbClr val="0099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 charset="0"/>
                <a:cs typeface="Arial" charset="0"/>
              </a:endParaRPr>
            </a:p>
          </p:txBody>
        </p:sp>
        <p:pic>
          <p:nvPicPr>
            <p:cNvPr id="7" name="Picture 6"/>
            <p:cNvPicPr>
              <a:picLocks noChangeAspect="1"/>
            </p:cNvPicPr>
            <p:nvPr/>
          </p:nvPicPr>
          <p:blipFill>
            <a:blip r:embed="rId3"/>
            <a:stretch>
              <a:fillRect/>
            </a:stretch>
          </p:blipFill>
          <p:spPr>
            <a:xfrm>
              <a:off x="1600200" y="1925075"/>
              <a:ext cx="7205662" cy="722874"/>
            </a:xfrm>
            <a:prstGeom prst="rect">
              <a:avLst/>
            </a:prstGeom>
          </p:spPr>
        </p:pic>
        <p:pic>
          <p:nvPicPr>
            <p:cNvPr id="8" name="Picture 7"/>
            <p:cNvPicPr>
              <a:picLocks noChangeAspect="1"/>
            </p:cNvPicPr>
            <p:nvPr/>
          </p:nvPicPr>
          <p:blipFill>
            <a:blip r:embed="rId4"/>
            <a:stretch>
              <a:fillRect/>
            </a:stretch>
          </p:blipFill>
          <p:spPr>
            <a:xfrm>
              <a:off x="1586210" y="2590800"/>
              <a:ext cx="7219651" cy="1377680"/>
            </a:xfrm>
            <a:prstGeom prst="rect">
              <a:avLst/>
            </a:prstGeom>
          </p:spPr>
        </p:pic>
      </p:grpSp>
    </p:spTree>
    <p:extLst>
      <p:ext uri="{BB962C8B-B14F-4D97-AF65-F5344CB8AC3E}">
        <p14:creationId xmlns:p14="http://schemas.microsoft.com/office/powerpoint/2010/main" val="11643300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Beta blocker Dose Equivalents</a:t>
            </a:r>
          </a:p>
        </p:txBody>
      </p:sp>
      <p:pic>
        <p:nvPicPr>
          <p:cNvPr id="4" name="Content Placeholder 3"/>
          <p:cNvPicPr>
            <a:picLocks noGrp="1" noChangeAspect="1"/>
          </p:cNvPicPr>
          <p:nvPr>
            <p:ph idx="1"/>
          </p:nvPr>
        </p:nvPicPr>
        <p:blipFill>
          <a:blip r:embed="rId2"/>
          <a:stretch>
            <a:fillRect/>
          </a:stretch>
        </p:blipFill>
        <p:spPr>
          <a:xfrm>
            <a:off x="0" y="1447800"/>
            <a:ext cx="9067800" cy="5431652"/>
          </a:xfrm>
          <a:prstGeom prst="rect">
            <a:avLst/>
          </a:prstGeom>
        </p:spPr>
      </p:pic>
    </p:spTree>
    <p:extLst>
      <p:ext uri="{BB962C8B-B14F-4D97-AF65-F5344CB8AC3E}">
        <p14:creationId xmlns:p14="http://schemas.microsoft.com/office/powerpoint/2010/main" val="3997962020"/>
      </p:ext>
    </p:extLst>
  </p:cSld>
  <p:clrMapOvr>
    <a:masterClrMapping/>
  </p:clrMapOvr>
  <p:transition spd="med"/>
</p:sld>
</file>

<file path=ppt/theme/theme1.xml><?xml version="1.0" encoding="utf-8"?>
<a:theme xmlns:a="http://schemas.openxmlformats.org/drawingml/2006/main" name="CMI Template">
  <a:themeElements>
    <a:clrScheme name="CMI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MI Templat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 charset="0"/>
            <a:cs typeface="Arial" charset="0"/>
          </a:defRPr>
        </a:defPPr>
      </a:lstStyle>
    </a:lnDef>
  </a:objectDefaults>
  <a:extraClrSchemeLst>
    <a:extraClrScheme>
      <a:clrScheme name="CMI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MI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MI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MI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MI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MI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MI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Custom 26">
      <a:dk1>
        <a:srgbClr val="292929"/>
      </a:dk1>
      <a:lt1>
        <a:srgbClr val="FFFFFF"/>
      </a:lt1>
      <a:dk2>
        <a:srgbClr val="AFCC36"/>
      </a:dk2>
      <a:lt2>
        <a:srgbClr val="C0C0C0"/>
      </a:lt2>
      <a:accent1>
        <a:srgbClr val="440D69"/>
      </a:accent1>
      <a:accent2>
        <a:srgbClr val="FFB00A"/>
      </a:accent2>
      <a:accent3>
        <a:srgbClr val="FFFFFF"/>
      </a:accent3>
      <a:accent4>
        <a:srgbClr val="212121"/>
      </a:accent4>
      <a:accent5>
        <a:srgbClr val="54BDC9"/>
      </a:accent5>
      <a:accent6>
        <a:srgbClr val="C3860C"/>
      </a:accent6>
      <a:hlink>
        <a:srgbClr val="FF4B0D"/>
      </a:hlink>
      <a:folHlink>
        <a:srgbClr val="008AAB"/>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2_Default Design 1">
        <a:dk1>
          <a:srgbClr val="292929"/>
        </a:dk1>
        <a:lt1>
          <a:srgbClr val="FFFFFF"/>
        </a:lt1>
        <a:dk2>
          <a:srgbClr val="00A0BA"/>
        </a:dk2>
        <a:lt2>
          <a:srgbClr val="C0C0C0"/>
        </a:lt2>
        <a:accent1>
          <a:srgbClr val="00A0BA"/>
        </a:accent1>
        <a:accent2>
          <a:srgbClr val="96D4E5"/>
        </a:accent2>
        <a:accent3>
          <a:srgbClr val="FFFFFF"/>
        </a:accent3>
        <a:accent4>
          <a:srgbClr val="212121"/>
        </a:accent4>
        <a:accent5>
          <a:srgbClr val="AACDD9"/>
        </a:accent5>
        <a:accent6>
          <a:srgbClr val="87C0CF"/>
        </a:accent6>
        <a:hlink>
          <a:srgbClr val="002B5E"/>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Lipid Optimizatiopn Database Demo and Results</Template>
  <TotalTime>2109</TotalTime>
  <Words>2297</Words>
  <Application>Microsoft Office PowerPoint</Application>
  <PresentationFormat>On-screen Show (4:3)</PresentationFormat>
  <Paragraphs>409</Paragraphs>
  <Slides>114</Slides>
  <Notes>8</Notes>
  <HiddenSlides>32</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114</vt:i4>
      </vt:variant>
    </vt:vector>
  </HeadingPairs>
  <TitlesOfParts>
    <vt:vector size="124" baseType="lpstr">
      <vt:lpstr>Arial</vt:lpstr>
      <vt:lpstr>Calibri</vt:lpstr>
      <vt:lpstr>Cambria Math</vt:lpstr>
      <vt:lpstr>Monotype Corsiva</vt:lpstr>
      <vt:lpstr>Symbol</vt:lpstr>
      <vt:lpstr>Times</vt:lpstr>
      <vt:lpstr>Times New Roman</vt:lpstr>
      <vt:lpstr>CMI Template</vt:lpstr>
      <vt:lpstr>2_Default Design</vt:lpstr>
      <vt:lpstr>Bitmap Image</vt:lpstr>
      <vt:lpstr>Debunking and Disabusing the Diatribe that Digoxin Delivers Death and Destruction</vt:lpstr>
      <vt:lpstr>PowerPoint Presentation</vt:lpstr>
      <vt:lpstr>AN ACCOUNT OF THE FOXGLOVE, AND Some of its Medical Uses: WITH PRACTICAL REMARKS ON DROPSY, AND OTHER DISEASES.   BY WILLIAM WITHERING, M. D. MDCCLXXXV (1785) </vt:lpstr>
      <vt:lpstr>PowerPoint Presentation</vt:lpstr>
      <vt:lpstr>PowerPoint Presentation</vt:lpstr>
      <vt:lpstr>PowerPoint Presentation</vt:lpstr>
      <vt:lpstr>PowerPoint Presentation</vt:lpstr>
      <vt:lpstr>GDMT Where is the Evidence?</vt:lpstr>
      <vt:lpstr>EBM: Is there any evidence for benefit of  C+D+E in the absence of  baseline A+B therapy?</vt:lpstr>
      <vt:lpstr>Digoxin and Diuretics Form the Evidence Base for Heart Failure Management </vt:lpstr>
      <vt:lpstr> </vt:lpstr>
      <vt:lpstr>Device Trials</vt:lpstr>
      <vt:lpstr>PowerPoint Presentation</vt:lpstr>
      <vt:lpstr>US Carvedilol Trial</vt:lpstr>
      <vt:lpstr>PowerPoint Presentation</vt:lpstr>
      <vt:lpstr>PowerPoint Presentation</vt:lpstr>
      <vt:lpstr>PowerPoint Presentation</vt:lpstr>
      <vt:lpstr>PowerPoint Presentation</vt:lpstr>
      <vt:lpstr>RALES</vt:lpstr>
      <vt:lpstr>PowerPoint Presentation</vt:lpstr>
      <vt:lpstr>PowerPoint Presentation</vt:lpstr>
      <vt:lpstr>PowerPoint Presentation</vt:lpstr>
      <vt:lpstr>Digoxin  Mechanisms of Action</vt:lpstr>
      <vt:lpstr>Digoxin  Mechanisms of Action cont’d</vt:lpstr>
      <vt:lpstr>At its peak Digoxin was Rx in ~ 80% of HF patient</vt:lpstr>
      <vt:lpstr>THE EFFECT OF DIGOXIN ON MORTALITY AND MORBIDITY IN PATIENTS WITH HEART FAILURE Digoxin Investigators Group</vt:lpstr>
      <vt:lpstr>PowerPoint Presentation</vt:lpstr>
      <vt:lpstr>PowerPoint Presentation</vt:lpstr>
      <vt:lpstr>PowerPoint Presentation</vt:lpstr>
      <vt:lpstr>SOLVD Death or Hospitalization</vt:lpstr>
      <vt:lpstr>US Carvedilol Death or Hospitalization</vt:lpstr>
      <vt:lpstr>COPERNICUS</vt:lpstr>
      <vt:lpstr>RALES Mortality</vt:lpstr>
      <vt:lpstr>PARADIGM Death or Hospitalization</vt:lpstr>
      <vt:lpstr>PowerPoint Presentation</vt:lpstr>
      <vt:lpstr>DIG Trial /SHIFT Trial Comparable Endpoints</vt:lpstr>
      <vt:lpstr>PowerPoint Presentation</vt:lpstr>
      <vt:lpstr>Let’s compare Apples to Apples  DIG Trial       COPERNICUS</vt:lpstr>
      <vt:lpstr>DIG Trial Benefits in  High Risk Groups</vt:lpstr>
      <vt:lpstr>PowerPoint Presentation</vt:lpstr>
      <vt:lpstr>PowerPoint Presentation</vt:lpstr>
      <vt:lpstr>COPERNICUS vs DIG</vt:lpstr>
      <vt:lpstr>COPERNICUS vs DIG Trial  Subset EF &lt; 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Digoxin and Diuretics Form the Evidence Base for Heart Failure Management  GDMT without Digoxin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Digoxin in Diastolic Heart Failure</vt:lpstr>
      <vt:lpstr>PowerPoint Presentation</vt:lpstr>
      <vt:lpstr>PowerPoint Presentation</vt:lpstr>
      <vt:lpstr>PowerPoint Presentation</vt:lpstr>
      <vt:lpstr>PowerPoint Presentation</vt:lpstr>
      <vt:lpstr>PowerPoint Presentation</vt:lpstr>
      <vt:lpstr>Research Context:  ‘’A Controversial Topic’’</vt:lpstr>
      <vt:lpstr>Baseline Digoxin and Adjusted Mortality</vt:lpstr>
      <vt:lpstr>Adjusted Mortality by Digoxin Concentration</vt:lpstr>
      <vt:lpstr>PowerPoint Presentation</vt:lpstr>
      <vt:lpstr>PowerPoint Presentation</vt:lpstr>
      <vt:lpstr>PowerPoint Presentation</vt:lpstr>
      <vt:lpstr>PowerPoint Presentation</vt:lpstr>
      <vt:lpstr>PowerPoint Presentation</vt:lpstr>
      <vt:lpstr>Digoxin in Right Heart Failure</vt:lpstr>
      <vt:lpstr>PowerPoint Presentation</vt:lpstr>
      <vt:lpstr>PowerPoint Presentation</vt:lpstr>
      <vt:lpstr>PowerPoint Presentation</vt:lpstr>
      <vt:lpstr>PowerPoint Presentation</vt:lpstr>
      <vt:lpstr>PowerPoint Presentation</vt:lpstr>
      <vt:lpstr>Digoxin Use: Conclusions</vt:lpstr>
      <vt:lpstr>Digoxin Summary</vt:lpstr>
      <vt:lpstr>Digoxin Use: Conclusions</vt:lpstr>
      <vt:lpstr>Digoxin Summary</vt:lpstr>
      <vt:lpstr>Digoxin Summary</vt:lpstr>
      <vt:lpstr>How to Dose Digoxin Safely for HF</vt:lpstr>
      <vt:lpstr>Use DigCalc to Estimate  Trough Digoxin levels</vt:lpstr>
      <vt:lpstr>Target trough Digoxin level  for 30% safety margin</vt:lpstr>
      <vt:lpstr>Two Pre-Discharge Interventions Will Change the Face of HF Management and Outcome</vt:lpstr>
      <vt:lpstr>PowerPoint Presentation</vt:lpstr>
      <vt:lpstr>PowerPoint Presentation</vt:lpstr>
      <vt:lpstr>PowerPoint Presentation</vt:lpstr>
      <vt:lpstr>Beta blocker Dose Equivalents</vt:lpstr>
      <vt:lpstr>Beta Blocker Dosing in the Elderly</vt:lpstr>
      <vt:lpstr>PowerPoint Presentation</vt:lpstr>
      <vt:lpstr>DISABUSE  Scale</vt:lpstr>
      <vt:lpstr>DISABUSE Scale</vt:lpstr>
      <vt:lpstr>CVToolbox Downloads http://www.cvtoolbox.com/downloads/downloads.html</vt:lpstr>
      <vt:lpstr>Heart Failure Tool</vt:lpstr>
      <vt:lpstr>Diuretic Titration Tool</vt:lpstr>
      <vt:lpstr>Lasix Edema Grading Scale (LEGS) Scale</vt:lpstr>
      <vt:lpstr>Heart Failure Guide</vt:lpstr>
      <vt:lpstr>Beta Blocker HF TitrationTool</vt:lpstr>
      <vt:lpstr>Beta-blocker titration schedules</vt:lpstr>
      <vt:lpstr>Beta-blocker Conclusions</vt:lpstr>
      <vt:lpstr>ICD Referral Tool</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Niznick</dc:creator>
  <cp:lastModifiedBy>Dr. Joel Niznick</cp:lastModifiedBy>
  <cp:revision>222</cp:revision>
  <cp:lastPrinted>2016-05-11T01:20:29Z</cp:lastPrinted>
  <dcterms:created xsi:type="dcterms:W3CDTF">2006-08-16T00:00:00Z</dcterms:created>
  <dcterms:modified xsi:type="dcterms:W3CDTF">2020-07-29T13:15:13Z</dcterms:modified>
</cp:coreProperties>
</file>